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525" r:id="rId2"/>
    <p:sldId id="517" r:id="rId3"/>
    <p:sldId id="518" r:id="rId4"/>
    <p:sldId id="519" r:id="rId5"/>
    <p:sldId id="520" r:id="rId6"/>
    <p:sldId id="521" r:id="rId7"/>
    <p:sldId id="522" r:id="rId8"/>
    <p:sldId id="523" r:id="rId9"/>
    <p:sldId id="524" r:id="rId10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orient="horz" pos="138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BBF"/>
    <a:srgbClr val="2E72B0"/>
    <a:srgbClr val="004688"/>
    <a:srgbClr val="E6BB0D"/>
    <a:srgbClr val="0311B6"/>
    <a:srgbClr val="29659B"/>
    <a:srgbClr val="225482"/>
    <a:srgbClr val="2A69A2"/>
    <a:srgbClr val="92BCE2"/>
    <a:srgbClr val="309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3" autoAdjust="0"/>
    <p:restoredTop sz="93655" autoAdjust="0"/>
  </p:normalViewPr>
  <p:slideViewPr>
    <p:cSldViewPr snapToObjects="1">
      <p:cViewPr>
        <p:scale>
          <a:sx n="64" d="100"/>
          <a:sy n="64" d="100"/>
        </p:scale>
        <p:origin x="-2868" y="-1080"/>
      </p:cViewPr>
      <p:guideLst>
        <p:guide orient="horz" pos="1071"/>
        <p:guide orient="horz" pos="4156"/>
        <p:guide orient="horz" pos="1389"/>
        <p:guide pos="3840"/>
        <p:guide pos="166"/>
        <p:guide pos="7469"/>
        <p:guide pos="6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FE42-E2EC-47AA-AB74-32C56D0FE51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C824-8B13-407E-B76E-CCC21B19A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4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7A403D-4DBC-4717-8E15-AD840EE31E9C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CCED10-670C-43CB-865B-BCD31EBE3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7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9C90-8FB6-41CC-BF54-2EB38F5FF1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4371-4C4C-494C-A273-10989D72B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60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A02C-82B9-48D5-A3CB-E4B7C53FD1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FFA5-E6D5-476F-9835-1E4E5E0F8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98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3A0B-F9A6-4055-899E-6FDCECA33D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7A6-1F87-4635-8736-8D41B31E2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43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347200" y="614680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8492BCE2-F491-4DEC-AB92-154F1C4929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0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C01A-A36D-4ABF-B5F6-6B393CEB38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314-A44D-4E42-BF75-BEDEDBE52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1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F39A-EF72-400A-B0C4-EDDEC6AF00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3886-ED76-46D9-88BB-336DA55FB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6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79D0-C88F-4247-95DA-507E32AA8A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50EC-9760-4899-86B2-C2E0ABE9D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3443-6360-4DCB-8B6D-AA7BE9B114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02BF-B4A9-4E75-A61C-0CADB3ABA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79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BB64-17FA-4F28-974B-0F6CC39645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885-99CB-48AC-A698-F9D093B8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02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79AE-0D05-4979-8DE6-62246C1100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4D50-6BDA-4FFF-B7F0-1A91A49B1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DC6B-7A6E-4A8E-8CA4-46BD495FFC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FF5E-F037-46A9-A7DC-C860AC82E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A063-F725-44D4-B6CA-28CB893FC5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C7CC-C01A-4510-808B-F40D45255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6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BCB82-A4DC-4659-9E6E-2C3E7D17D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9CA71D-F160-4047-BD97-40218FBB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2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6"/>
          <p:cNvSpPr txBox="1">
            <a:spLocks noChangeArrowheads="1"/>
          </p:cNvSpPr>
          <p:nvPr/>
        </p:nvSpPr>
        <p:spPr bwMode="auto">
          <a:xfrm>
            <a:off x="409574" y="2219553"/>
            <a:ext cx="116109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3200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контроля по части 5 статьи 99 Закона № 44-ФЗ в части проверки условий проектов контрактов, направляемых участникам закупок, с которыми заключается контракт</a:t>
            </a:r>
            <a:endParaRPr lang="ru-RU" altLang="ru-RU" sz="3600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4000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8A314-A44D-4E42-BF75-BEDEDBE5275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5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700808"/>
            <a:ext cx="11364197" cy="4303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3983" y="981096"/>
            <a:ext cx="834521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907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808" y="477040"/>
            <a:ext cx="754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части 5 статьи 99 Закона № 44-ФЗ </a:t>
            </a:r>
          </a:p>
        </p:txBody>
      </p:sp>
    </p:spTree>
    <p:extLst>
      <p:ext uri="{BB962C8B-B14F-4D97-AF65-F5344CB8AC3E}">
        <p14:creationId xmlns:p14="http://schemas.microsoft.com/office/powerpoint/2010/main" val="37711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0054" y="346181"/>
            <a:ext cx="8982363" cy="338538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Контроль проектов </a:t>
            </a:r>
            <a:r>
              <a:rPr lang="ru-RU" b="1" dirty="0">
                <a:solidFill>
                  <a:srgbClr val="0A3E77"/>
                </a:solidFill>
                <a:latin typeface="Century Gothic" panose="020B0502020202020204" pitchFamily="34" charset="0"/>
              </a:rPr>
              <a:t>контрактов </a:t>
            </a:r>
            <a:endParaRPr lang="en-US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781120" y="813351"/>
            <a:ext cx="6197917" cy="739188"/>
            <a:chOff x="9751834" y="3884731"/>
            <a:chExt cx="5788909" cy="646530"/>
          </a:xfrm>
        </p:grpSpPr>
        <p:sp>
          <p:nvSpPr>
            <p:cNvPr id="9" name="Параллелограмм 8"/>
            <p:cNvSpPr/>
            <p:nvPr/>
          </p:nvSpPr>
          <p:spPr>
            <a:xfrm>
              <a:off x="9802551" y="3891861"/>
              <a:ext cx="5663547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751834" y="3884731"/>
              <a:ext cx="5788909" cy="646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Для заказчиков, осуществляющих закупки за счет средств федерального бюджета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1968258" y="1182945"/>
            <a:ext cx="1308325" cy="422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Формирование проекта контракта в ЛК Заказчика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68258" y="2013279"/>
            <a:ext cx="1308325" cy="4799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Подписание контролируемой информации</a:t>
            </a:r>
          </a:p>
        </p:txBody>
      </p:sp>
      <p:sp>
        <p:nvSpPr>
          <p:cNvPr id="5" name="Ромб 4"/>
          <p:cNvSpPr/>
          <p:nvPr/>
        </p:nvSpPr>
        <p:spPr>
          <a:xfrm>
            <a:off x="1733229" y="3927660"/>
            <a:ext cx="1773654" cy="838343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100" dirty="0"/>
              <a:t>Проверка на соответствие форматам</a:t>
            </a:r>
          </a:p>
        </p:txBody>
      </p:sp>
      <p:cxnSp>
        <p:nvCxnSpPr>
          <p:cNvPr id="13" name="Прямая со стрелкой 12"/>
          <p:cNvCxnSpPr>
            <a:stCxn id="2" idx="2"/>
            <a:endCxn id="12" idx="0"/>
          </p:cNvCxnSpPr>
          <p:nvPr/>
        </p:nvCxnSpPr>
        <p:spPr>
          <a:xfrm>
            <a:off x="2622420" y="1605360"/>
            <a:ext cx="0" cy="407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2"/>
            <a:endCxn id="59" idx="0"/>
          </p:cNvCxnSpPr>
          <p:nvPr/>
        </p:nvCxnSpPr>
        <p:spPr>
          <a:xfrm flipH="1">
            <a:off x="2615108" y="2493185"/>
            <a:ext cx="7312" cy="34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9" idx="2"/>
            <a:endCxn id="5" idx="0"/>
          </p:cNvCxnSpPr>
          <p:nvPr/>
        </p:nvCxnSpPr>
        <p:spPr>
          <a:xfrm>
            <a:off x="2615108" y="3658413"/>
            <a:ext cx="4948" cy="26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5" idx="1"/>
            <a:endCxn id="2" idx="1"/>
          </p:cNvCxnSpPr>
          <p:nvPr/>
        </p:nvCxnSpPr>
        <p:spPr>
          <a:xfrm rot="10800000" flipH="1">
            <a:off x="1733228" y="1394153"/>
            <a:ext cx="235029" cy="2952679"/>
          </a:xfrm>
          <a:prstGeom prst="bentConnector3">
            <a:avLst>
              <a:gd name="adj1" fmla="val -648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311045" y="2611401"/>
            <a:ext cx="1631678" cy="205149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Проверка не пройдена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9880" y="2646216"/>
            <a:ext cx="1727659" cy="430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200" dirty="0"/>
              <a:t>Сообщение об отказе принятия на контроль</a:t>
            </a:r>
          </a:p>
        </p:txBody>
      </p:sp>
      <p:cxnSp>
        <p:nvCxnSpPr>
          <p:cNvPr id="27" name="Прямая со стрелкой 26"/>
          <p:cNvCxnSpPr>
            <a:stCxn id="5" idx="2"/>
            <a:endCxn id="103" idx="0"/>
          </p:cNvCxnSpPr>
          <p:nvPr/>
        </p:nvCxnSpPr>
        <p:spPr>
          <a:xfrm flipH="1">
            <a:off x="2615108" y="4766003"/>
            <a:ext cx="4948" cy="31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20055" y="4717133"/>
            <a:ext cx="791951" cy="348706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Проверка</a:t>
            </a:r>
          </a:p>
          <a:p>
            <a:r>
              <a:rPr lang="ru-RU" sz="900" dirty="0"/>
              <a:t>пройдена</a:t>
            </a:r>
          </a:p>
        </p:txBody>
      </p:sp>
      <p:sp>
        <p:nvSpPr>
          <p:cNvPr id="30" name="Ромб 29"/>
          <p:cNvSpPr/>
          <p:nvPr/>
        </p:nvSpPr>
        <p:spPr>
          <a:xfrm>
            <a:off x="3205000" y="6015323"/>
            <a:ext cx="1866932" cy="682055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100" dirty="0"/>
              <a:t>Проверка на внесение изменений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89020" y="4874036"/>
            <a:ext cx="1588624" cy="9111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Автоматический контроль на соответствие контролируемой информации протоколу ОППИ/Извещению об осуществлении закупки</a:t>
            </a:r>
          </a:p>
        </p:txBody>
      </p:sp>
      <p:cxnSp>
        <p:nvCxnSpPr>
          <p:cNvPr id="39" name="Соединительная линия уступом 38"/>
          <p:cNvCxnSpPr>
            <a:stCxn id="30" idx="0"/>
            <a:endCxn id="31" idx="1"/>
          </p:cNvCxnSpPr>
          <p:nvPr/>
        </p:nvCxnSpPr>
        <p:spPr>
          <a:xfrm rot="5400000" flipH="1" flipV="1">
            <a:off x="4520882" y="4947184"/>
            <a:ext cx="685722" cy="14505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0" idx="3"/>
            <a:endCxn id="218" idx="1"/>
          </p:cNvCxnSpPr>
          <p:nvPr/>
        </p:nvCxnSpPr>
        <p:spPr>
          <a:xfrm flipV="1">
            <a:off x="5071932" y="6356350"/>
            <a:ext cx="2350979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67546" y="5999914"/>
            <a:ext cx="1786232" cy="348706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Заказчик не вносил изменений (не учел разногласий)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42852" y="4759485"/>
            <a:ext cx="1864078" cy="63587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Заказчик направил первую версию проекта контракта или направил доработанный проект контракта с учетом разногласий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352448" y="4874035"/>
            <a:ext cx="1175962" cy="9111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Подписание РКЛ</a:t>
            </a:r>
          </a:p>
        </p:txBody>
      </p:sp>
      <p:cxnSp>
        <p:nvCxnSpPr>
          <p:cNvPr id="51" name="Соединительная линия уступом 50"/>
          <p:cNvCxnSpPr>
            <a:stCxn id="31" idx="3"/>
            <a:endCxn id="198" idx="1"/>
          </p:cNvCxnSpPr>
          <p:nvPr/>
        </p:nvCxnSpPr>
        <p:spPr>
          <a:xfrm>
            <a:off x="7177644" y="5329601"/>
            <a:ext cx="245267" cy="4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Ромб 53"/>
          <p:cNvSpPr/>
          <p:nvPr/>
        </p:nvSpPr>
        <p:spPr>
          <a:xfrm>
            <a:off x="9218145" y="1863870"/>
            <a:ext cx="1377122" cy="778724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100" dirty="0"/>
              <a:t>Контроль пройден?</a:t>
            </a:r>
          </a:p>
        </p:txBody>
      </p:sp>
      <p:cxnSp>
        <p:nvCxnSpPr>
          <p:cNvPr id="61" name="Прямая со стрелкой 60"/>
          <p:cNvCxnSpPr>
            <a:stCxn id="47" idx="0"/>
            <a:endCxn id="54" idx="2"/>
          </p:cNvCxnSpPr>
          <p:nvPr/>
        </p:nvCxnSpPr>
        <p:spPr>
          <a:xfrm flipH="1" flipV="1">
            <a:off x="9906706" y="2642594"/>
            <a:ext cx="33723" cy="223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4007581" y="2013279"/>
            <a:ext cx="1103931" cy="4799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Создать новую версию / внести изменения</a:t>
            </a:r>
          </a:p>
        </p:txBody>
      </p:sp>
      <p:cxnSp>
        <p:nvCxnSpPr>
          <p:cNvPr id="71" name="Прямая со стрелкой 70"/>
          <p:cNvCxnSpPr>
            <a:stCxn id="68" idx="1"/>
            <a:endCxn id="12" idx="3"/>
          </p:cNvCxnSpPr>
          <p:nvPr/>
        </p:nvCxnSpPr>
        <p:spPr>
          <a:xfrm flipH="1">
            <a:off x="3276583" y="2253232"/>
            <a:ext cx="73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54" idx="1"/>
            <a:endCxn id="68" idx="3"/>
          </p:cNvCxnSpPr>
          <p:nvPr/>
        </p:nvCxnSpPr>
        <p:spPr>
          <a:xfrm rot="10800000">
            <a:off x="5111513" y="2253232"/>
            <a:ext cx="4106633" cy="84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10372980" y="2549935"/>
            <a:ext cx="1553090" cy="663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Размещение проекта контракта в ЕИС и направление на ЭТП  поставщику</a:t>
            </a:r>
          </a:p>
        </p:txBody>
      </p:sp>
      <p:cxnSp>
        <p:nvCxnSpPr>
          <p:cNvPr id="85" name="Прямая со стрелкой 84"/>
          <p:cNvCxnSpPr>
            <a:stCxn id="54" idx="3"/>
            <a:endCxn id="82" idx="0"/>
          </p:cNvCxnSpPr>
          <p:nvPr/>
        </p:nvCxnSpPr>
        <p:spPr>
          <a:xfrm>
            <a:off x="10595267" y="2253232"/>
            <a:ext cx="554258" cy="2967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1952029" y="2842909"/>
            <a:ext cx="1326158" cy="815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Формирование и направление на контроль контролируемой информации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1872264" y="1093717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875409" y="1930779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870363" y="2726719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960143" y="5077422"/>
            <a:ext cx="1309930" cy="6284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Отображение контролируемой информации в ЛК ОК</a:t>
            </a:r>
          </a:p>
        </p:txBody>
      </p:sp>
      <p:cxnSp>
        <p:nvCxnSpPr>
          <p:cNvPr id="136" name="Соединительная линия уступом 135"/>
          <p:cNvCxnSpPr>
            <a:stCxn id="103" idx="3"/>
            <a:endCxn id="137" idx="1"/>
          </p:cNvCxnSpPr>
          <p:nvPr/>
        </p:nvCxnSpPr>
        <p:spPr>
          <a:xfrm flipV="1">
            <a:off x="3270073" y="4614126"/>
            <a:ext cx="545987" cy="7775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3204853" y="3787513"/>
            <a:ext cx="1222413" cy="430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200" dirty="0"/>
              <a:t>Сообщение о начале контроля</a:t>
            </a:r>
          </a:p>
        </p:txBody>
      </p:sp>
      <p:cxnSp>
        <p:nvCxnSpPr>
          <p:cNvPr id="145" name="Соединительная линия уступом 144"/>
          <p:cNvCxnSpPr>
            <a:stCxn id="103" idx="2"/>
            <a:endCxn id="30" idx="1"/>
          </p:cNvCxnSpPr>
          <p:nvPr/>
        </p:nvCxnSpPr>
        <p:spPr>
          <a:xfrm rot="16200000" flipH="1">
            <a:off x="2584836" y="5736185"/>
            <a:ext cx="650437" cy="5898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Скругленный прямоугольник 197"/>
          <p:cNvSpPr/>
          <p:nvPr/>
        </p:nvSpPr>
        <p:spPr>
          <a:xfrm>
            <a:off x="7422911" y="4874036"/>
            <a:ext cx="1588624" cy="9120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Ручной контроль на соответствие контролируемой информации проекту контракта (прикрепленный файл)</a:t>
            </a:r>
          </a:p>
        </p:txBody>
      </p:sp>
      <p:cxnSp>
        <p:nvCxnSpPr>
          <p:cNvPr id="204" name="Соединительная линия уступом 203"/>
          <p:cNvCxnSpPr>
            <a:stCxn id="198" idx="3"/>
            <a:endCxn id="47" idx="1"/>
          </p:cNvCxnSpPr>
          <p:nvPr/>
        </p:nvCxnSpPr>
        <p:spPr>
          <a:xfrm flipV="1">
            <a:off x="9011535" y="5329600"/>
            <a:ext cx="340913" cy="4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Скругленный прямоугольник 217"/>
          <p:cNvSpPr/>
          <p:nvPr/>
        </p:nvSpPr>
        <p:spPr>
          <a:xfrm>
            <a:off x="7422911" y="5959341"/>
            <a:ext cx="1588624" cy="79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Автоматическое формирование результата контроля  на основании результата контроля предыдущей версии</a:t>
            </a:r>
          </a:p>
        </p:txBody>
      </p:sp>
      <p:cxnSp>
        <p:nvCxnSpPr>
          <p:cNvPr id="229" name="Соединительная линия уступом 228"/>
          <p:cNvCxnSpPr>
            <a:stCxn id="218" idx="3"/>
            <a:endCxn id="47" idx="2"/>
          </p:cNvCxnSpPr>
          <p:nvPr/>
        </p:nvCxnSpPr>
        <p:spPr>
          <a:xfrm flipV="1">
            <a:off x="9011534" y="5785166"/>
            <a:ext cx="928895" cy="5711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8816288" y="2056575"/>
            <a:ext cx="390493" cy="205121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Нет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10606632" y="2029084"/>
            <a:ext cx="390493" cy="205121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Да</a:t>
            </a:r>
          </a:p>
        </p:txBody>
      </p:sp>
      <p:sp>
        <p:nvSpPr>
          <p:cNvPr id="289" name="Овал 288"/>
          <p:cNvSpPr/>
          <p:nvPr/>
        </p:nvSpPr>
        <p:spPr>
          <a:xfrm>
            <a:off x="1867782" y="4970623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5521333" y="4874035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06" name="Овал 305"/>
          <p:cNvSpPr/>
          <p:nvPr/>
        </p:nvSpPr>
        <p:spPr>
          <a:xfrm>
            <a:off x="7376466" y="4914622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307" name="Овал 306"/>
          <p:cNvSpPr/>
          <p:nvPr/>
        </p:nvSpPr>
        <p:spPr>
          <a:xfrm>
            <a:off x="9287247" y="4900550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08" name="Овал 307"/>
          <p:cNvSpPr/>
          <p:nvPr/>
        </p:nvSpPr>
        <p:spPr>
          <a:xfrm>
            <a:off x="10322922" y="2440578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310" name="Выноска со стрелкой вниз 309"/>
          <p:cNvSpPr/>
          <p:nvPr/>
        </p:nvSpPr>
        <p:spPr>
          <a:xfrm>
            <a:off x="4924590" y="2651058"/>
            <a:ext cx="3589154" cy="2267964"/>
          </a:xfrm>
          <a:prstGeom prst="downArrowCallout">
            <a:avLst>
              <a:gd name="adj1" fmla="val 25964"/>
              <a:gd name="adj2" fmla="val 25257"/>
              <a:gd name="adj3" fmla="val 9987"/>
              <a:gd name="adj4" fmla="val 86582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r>
              <a:rPr lang="ru-RU" sz="1100" dirty="0">
                <a:solidFill>
                  <a:schemeClr val="tx2"/>
                </a:solidFill>
              </a:rPr>
              <a:t>Контроль осуществляется на соответствие ИКЗ и Цены контракта, указанных в контролируемой информации проекта контракта:</a:t>
            </a:r>
          </a:p>
          <a:p>
            <a:r>
              <a:rPr lang="ru-RU" sz="1100" dirty="0">
                <a:solidFill>
                  <a:schemeClr val="tx2"/>
                </a:solidFill>
              </a:rPr>
              <a:t>а) ИКЗ и Цене, предложенной победителем (участником, предложившим лучшие условия после победителя), указанных в Итоговом протоколе ОППИ </a:t>
            </a:r>
          </a:p>
          <a:p>
            <a:r>
              <a:rPr lang="ru-RU" sz="1100" dirty="0">
                <a:solidFill>
                  <a:schemeClr val="tx2"/>
                </a:solidFill>
              </a:rPr>
              <a:t>б) ИКЗ и НМЦК, указанной в извещении об осуществлении закупки (документации) в случаях, предусмотренных законодательством</a:t>
            </a:r>
          </a:p>
          <a:p>
            <a:pPr algn="ctr"/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332" name="TextBox 331"/>
          <p:cNvSpPr txBox="1"/>
          <p:nvPr/>
        </p:nvSpPr>
        <p:spPr>
          <a:xfrm rot="16200000">
            <a:off x="9297398" y="3929542"/>
            <a:ext cx="1677708" cy="246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200" dirty="0"/>
              <a:t>Результат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502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8" name="TextBox 57"/>
          <p:cNvSpPr txBox="1"/>
          <p:nvPr/>
        </p:nvSpPr>
        <p:spPr>
          <a:xfrm>
            <a:off x="3888138" y="346181"/>
            <a:ext cx="8004278" cy="338538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проектов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контрактов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247421" y="771505"/>
            <a:ext cx="5691876" cy="430887"/>
            <a:chOff x="9751834" y="3884731"/>
            <a:chExt cx="5788909" cy="400651"/>
          </a:xfrm>
        </p:grpSpPr>
        <p:sp>
          <p:nvSpPr>
            <p:cNvPr id="60" name="Параллелограмм 59"/>
            <p:cNvSpPr/>
            <p:nvPr/>
          </p:nvSpPr>
          <p:spPr>
            <a:xfrm>
              <a:off x="9802551" y="3891861"/>
              <a:ext cx="5663547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751834" y="3884731"/>
              <a:ext cx="5788909" cy="40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Для заказчиков, осуществляющих закупки за счет средств бюджета субъекта РФ или </a:t>
              </a:r>
              <a:r>
                <a:rPr lang="ru-RU" sz="11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местного бюджета </a:t>
              </a:r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</a:t>
              </a:r>
              <a:r>
                <a:rPr lang="ru-RU" sz="1100" b="1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до </a:t>
              </a:r>
              <a:r>
                <a:rPr lang="ru-RU" sz="1100" b="1" u="sng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01.01.2019</a:t>
              </a:r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1968258" y="1093717"/>
            <a:ext cx="1308325" cy="5116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Формирование проекта контракта в ЛК Заказчика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968258" y="2013279"/>
            <a:ext cx="1308325" cy="4799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Подписание контролируемой информации</a:t>
            </a:r>
          </a:p>
        </p:txBody>
      </p:sp>
      <p:sp>
        <p:nvSpPr>
          <p:cNvPr id="64" name="Ромб 63"/>
          <p:cNvSpPr/>
          <p:nvPr/>
        </p:nvSpPr>
        <p:spPr>
          <a:xfrm>
            <a:off x="1733229" y="3927660"/>
            <a:ext cx="1773654" cy="838343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100" dirty="0"/>
              <a:t>Проверка на соответствие форматам</a:t>
            </a:r>
          </a:p>
        </p:txBody>
      </p:sp>
      <p:cxnSp>
        <p:nvCxnSpPr>
          <p:cNvPr id="65" name="Прямая со стрелкой 64"/>
          <p:cNvCxnSpPr>
            <a:stCxn id="62" idx="2"/>
            <a:endCxn id="63" idx="0"/>
          </p:cNvCxnSpPr>
          <p:nvPr/>
        </p:nvCxnSpPr>
        <p:spPr>
          <a:xfrm>
            <a:off x="2622420" y="1605360"/>
            <a:ext cx="0" cy="407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3" idx="2"/>
            <a:endCxn id="88" idx="0"/>
          </p:cNvCxnSpPr>
          <p:nvPr/>
        </p:nvCxnSpPr>
        <p:spPr>
          <a:xfrm flipH="1">
            <a:off x="2615108" y="2493185"/>
            <a:ext cx="7312" cy="34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88" idx="2"/>
            <a:endCxn id="64" idx="0"/>
          </p:cNvCxnSpPr>
          <p:nvPr/>
        </p:nvCxnSpPr>
        <p:spPr>
          <a:xfrm>
            <a:off x="2615108" y="3658413"/>
            <a:ext cx="4948" cy="26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64" idx="1"/>
            <a:endCxn id="62" idx="1"/>
          </p:cNvCxnSpPr>
          <p:nvPr/>
        </p:nvCxnSpPr>
        <p:spPr>
          <a:xfrm rot="10800000" flipH="1">
            <a:off x="1733228" y="1349538"/>
            <a:ext cx="235029" cy="2997294"/>
          </a:xfrm>
          <a:prstGeom prst="bentConnector3">
            <a:avLst>
              <a:gd name="adj1" fmla="val -648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311045" y="2611401"/>
            <a:ext cx="1631678" cy="205149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Проверка не пройдена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599880" y="2646216"/>
            <a:ext cx="1727659" cy="430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200" dirty="0"/>
              <a:t>Сообщение об отказе принятия на контроль</a:t>
            </a:r>
          </a:p>
        </p:txBody>
      </p:sp>
      <p:cxnSp>
        <p:nvCxnSpPr>
          <p:cNvPr id="71" name="Прямая со стрелкой 70"/>
          <p:cNvCxnSpPr>
            <a:stCxn id="64" idx="2"/>
            <a:endCxn id="92" idx="0"/>
          </p:cNvCxnSpPr>
          <p:nvPr/>
        </p:nvCxnSpPr>
        <p:spPr>
          <a:xfrm flipH="1">
            <a:off x="2615108" y="4766003"/>
            <a:ext cx="4948" cy="31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620055" y="4717133"/>
            <a:ext cx="791951" cy="348706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Проверка</a:t>
            </a:r>
          </a:p>
          <a:p>
            <a:r>
              <a:rPr lang="ru-RU" sz="900" dirty="0"/>
              <a:t>пройдена</a:t>
            </a:r>
          </a:p>
        </p:txBody>
      </p:sp>
      <p:sp>
        <p:nvSpPr>
          <p:cNvPr id="73" name="Ромб 72"/>
          <p:cNvSpPr/>
          <p:nvPr/>
        </p:nvSpPr>
        <p:spPr>
          <a:xfrm>
            <a:off x="3205000" y="6015323"/>
            <a:ext cx="1866932" cy="682055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100" dirty="0"/>
              <a:t>Проверка на внесение изменений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589020" y="4717133"/>
            <a:ext cx="1588624" cy="10680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Автоматический контроль на соответствие контролируемой информации протоколу ОППИ/Извещению об осуществлении закупки</a:t>
            </a:r>
          </a:p>
          <a:p>
            <a:pPr algn="ctr"/>
            <a:endParaRPr lang="ru-RU" sz="900" dirty="0"/>
          </a:p>
        </p:txBody>
      </p:sp>
      <p:cxnSp>
        <p:nvCxnSpPr>
          <p:cNvPr id="75" name="Соединительная линия уступом 74"/>
          <p:cNvCxnSpPr>
            <a:stCxn id="73" idx="0"/>
            <a:endCxn id="74" idx="1"/>
          </p:cNvCxnSpPr>
          <p:nvPr/>
        </p:nvCxnSpPr>
        <p:spPr>
          <a:xfrm rot="5400000" flipH="1" flipV="1">
            <a:off x="4481657" y="4907959"/>
            <a:ext cx="764173" cy="14505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40"/>
          <p:cNvCxnSpPr>
            <a:stCxn id="73" idx="3"/>
            <a:endCxn id="98" idx="1"/>
          </p:cNvCxnSpPr>
          <p:nvPr/>
        </p:nvCxnSpPr>
        <p:spPr>
          <a:xfrm flipV="1">
            <a:off x="5071932" y="6356350"/>
            <a:ext cx="2350979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367546" y="5999914"/>
            <a:ext cx="1786232" cy="348706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Заказчик не вносил изменений (не учел разногласий)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825190" y="4642919"/>
            <a:ext cx="1864078" cy="63587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900" dirty="0"/>
              <a:t>Заказчик направил первую версию проекта контракта или направил доработанный проект контракта с учетом разногласий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311172" y="4854142"/>
            <a:ext cx="1175962" cy="7940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Подписание РКЛ</a:t>
            </a:r>
          </a:p>
        </p:txBody>
      </p:sp>
      <p:cxnSp>
        <p:nvCxnSpPr>
          <p:cNvPr id="80" name="Соединительная линия уступом 79"/>
          <p:cNvCxnSpPr>
            <a:stCxn id="74" idx="3"/>
            <a:endCxn id="96" idx="1"/>
          </p:cNvCxnSpPr>
          <p:nvPr/>
        </p:nvCxnSpPr>
        <p:spPr>
          <a:xfrm>
            <a:off x="7177644" y="5251150"/>
            <a:ext cx="203991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9" idx="0"/>
            <a:endCxn id="115" idx="2"/>
          </p:cNvCxnSpPr>
          <p:nvPr/>
        </p:nvCxnSpPr>
        <p:spPr>
          <a:xfrm flipV="1">
            <a:off x="9899153" y="2410637"/>
            <a:ext cx="29228" cy="2443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5175963" y="1714716"/>
            <a:ext cx="1553090" cy="663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Размещение проекта контракта в ЕИС и направление на ЭТП  поставщику</a:t>
            </a:r>
          </a:p>
        </p:txBody>
      </p:sp>
      <p:cxnSp>
        <p:nvCxnSpPr>
          <p:cNvPr id="87" name="Прямая со стрелкой 84"/>
          <p:cNvCxnSpPr>
            <a:stCxn id="94" idx="3"/>
            <a:endCxn id="86" idx="1"/>
          </p:cNvCxnSpPr>
          <p:nvPr/>
        </p:nvCxnSpPr>
        <p:spPr>
          <a:xfrm rot="5400000" flipH="1" flipV="1">
            <a:off x="3823474" y="2039225"/>
            <a:ext cx="1345075" cy="13599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кругленный прямоугольник 87"/>
          <p:cNvSpPr/>
          <p:nvPr/>
        </p:nvSpPr>
        <p:spPr>
          <a:xfrm>
            <a:off x="1952029" y="2842909"/>
            <a:ext cx="1326158" cy="815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Формирование и направление на контроль контролируемой информации</a:t>
            </a:r>
          </a:p>
        </p:txBody>
      </p:sp>
      <p:sp>
        <p:nvSpPr>
          <p:cNvPr id="89" name="Овал 88"/>
          <p:cNvSpPr/>
          <p:nvPr/>
        </p:nvSpPr>
        <p:spPr>
          <a:xfrm>
            <a:off x="1872264" y="1093717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875409" y="1930779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870363" y="2726719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960143" y="5077422"/>
            <a:ext cx="1309930" cy="6284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Отображение контролируемой информации в ЛК ОК</a:t>
            </a:r>
          </a:p>
        </p:txBody>
      </p:sp>
      <p:cxnSp>
        <p:nvCxnSpPr>
          <p:cNvPr id="93" name="Соединительная линия уступом 92"/>
          <p:cNvCxnSpPr>
            <a:stCxn id="92" idx="3"/>
            <a:endCxn id="94" idx="1"/>
          </p:cNvCxnSpPr>
          <p:nvPr/>
        </p:nvCxnSpPr>
        <p:spPr>
          <a:xfrm flipV="1">
            <a:off x="3270073" y="4614126"/>
            <a:ext cx="545987" cy="7775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3204853" y="3787513"/>
            <a:ext cx="1222413" cy="430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200" dirty="0"/>
              <a:t>Сообщение о начале контроля</a:t>
            </a:r>
          </a:p>
        </p:txBody>
      </p:sp>
      <p:cxnSp>
        <p:nvCxnSpPr>
          <p:cNvPr id="95" name="Соединительная линия уступом 94"/>
          <p:cNvCxnSpPr>
            <a:stCxn id="92" idx="2"/>
            <a:endCxn id="73" idx="1"/>
          </p:cNvCxnSpPr>
          <p:nvPr/>
        </p:nvCxnSpPr>
        <p:spPr>
          <a:xfrm rot="16200000" flipH="1">
            <a:off x="2584836" y="5736185"/>
            <a:ext cx="650437" cy="5898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7381635" y="4792098"/>
            <a:ext cx="1588624" cy="9181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Ручной контроль на соответствие контролируемой информации проекту контракта (прикрепленный файл)</a:t>
            </a:r>
          </a:p>
        </p:txBody>
      </p:sp>
      <p:cxnSp>
        <p:nvCxnSpPr>
          <p:cNvPr id="97" name="Соединительная линия уступом 96"/>
          <p:cNvCxnSpPr>
            <a:stCxn id="96" idx="3"/>
            <a:endCxn id="79" idx="1"/>
          </p:cNvCxnSpPr>
          <p:nvPr/>
        </p:nvCxnSpPr>
        <p:spPr>
          <a:xfrm flipV="1">
            <a:off x="8970259" y="5251150"/>
            <a:ext cx="34091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97"/>
          <p:cNvSpPr/>
          <p:nvPr/>
        </p:nvSpPr>
        <p:spPr>
          <a:xfrm>
            <a:off x="7422911" y="5959341"/>
            <a:ext cx="1588624" cy="79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Автоматическое формирование результата контроля  на основании результата контроля предыдущей версии</a:t>
            </a:r>
          </a:p>
        </p:txBody>
      </p:sp>
      <p:cxnSp>
        <p:nvCxnSpPr>
          <p:cNvPr id="99" name="Соединительная линия уступом 98"/>
          <p:cNvCxnSpPr>
            <a:stCxn id="98" idx="3"/>
            <a:endCxn id="79" idx="2"/>
          </p:cNvCxnSpPr>
          <p:nvPr/>
        </p:nvCxnSpPr>
        <p:spPr>
          <a:xfrm flipV="1">
            <a:off x="9011534" y="5648157"/>
            <a:ext cx="887619" cy="7081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1867782" y="4970623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5521333" y="4874035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7335190" y="4789569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9271824" y="4785211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5125905" y="1605360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9272476" y="3804570"/>
            <a:ext cx="1677708" cy="246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200" dirty="0"/>
              <a:t>Результат контроля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9151836" y="1746793"/>
            <a:ext cx="1553090" cy="663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900" dirty="0"/>
              <a:t>Отображение результата контроля в ЛК Заказчика и на Официальном сайте ЕИС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9091622" y="1662210"/>
            <a:ext cx="205487" cy="202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20" name="Выноска со стрелкой вниз 119"/>
          <p:cNvSpPr/>
          <p:nvPr/>
        </p:nvSpPr>
        <p:spPr>
          <a:xfrm>
            <a:off x="4601730" y="2439647"/>
            <a:ext cx="3589154" cy="2267964"/>
          </a:xfrm>
          <a:prstGeom prst="downArrowCallout">
            <a:avLst>
              <a:gd name="adj1" fmla="val 25964"/>
              <a:gd name="adj2" fmla="val 25257"/>
              <a:gd name="adj3" fmla="val 9987"/>
              <a:gd name="adj4" fmla="val 86582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r>
              <a:rPr lang="ru-RU" sz="1100" dirty="0">
                <a:solidFill>
                  <a:schemeClr val="tx2"/>
                </a:solidFill>
              </a:rPr>
              <a:t>Контроль осуществляется на соответствие ИКЗ и Цены контракта, указанных в контролируемой информации проекта контракта:</a:t>
            </a:r>
          </a:p>
          <a:p>
            <a:r>
              <a:rPr lang="ru-RU" sz="1100" dirty="0">
                <a:solidFill>
                  <a:schemeClr val="tx2"/>
                </a:solidFill>
              </a:rPr>
              <a:t>а) ИКЗ и Цене, предложенной победителем (участником, предложившим лучшие условия после победителя), указанных в Итоговом протоколе ОППИ</a:t>
            </a:r>
          </a:p>
          <a:p>
            <a:r>
              <a:rPr lang="ru-RU" sz="1100" dirty="0">
                <a:solidFill>
                  <a:schemeClr val="tx2"/>
                </a:solidFill>
              </a:rPr>
              <a:t>б) ИКЗ и НМЦК, указанной в извещении об осуществлении закупки (документации) в случаях, предусмотренных законодательством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35445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403" y="6238512"/>
            <a:ext cx="2743200" cy="365125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3888138" y="345044"/>
            <a:ext cx="8189466" cy="615537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Особенности: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проектов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контрактов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669905" y="1125454"/>
            <a:ext cx="4993747" cy="261610"/>
            <a:chOff x="9698304" y="3895354"/>
            <a:chExt cx="6515601" cy="392537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700990" y="3895354"/>
              <a:ext cx="6509235" cy="392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Формирование результата контроля проекта контракта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21A5BB-9E45-41B9-9032-7592F1C3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69" r="14977"/>
          <a:stretch/>
        </p:blipFill>
        <p:spPr>
          <a:xfrm>
            <a:off x="191344" y="970664"/>
            <a:ext cx="6192638" cy="42172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03A2C1-A23F-4D82-BB3B-E3951EB1D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35" t="11182" r="26543" b="15517"/>
          <a:stretch/>
        </p:blipFill>
        <p:spPr>
          <a:xfrm>
            <a:off x="2063552" y="3189046"/>
            <a:ext cx="4544478" cy="3668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1439" y="1523597"/>
            <a:ext cx="5234201" cy="4662799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/>
              <a:t>Контроль осуществляется на соответствие </a:t>
            </a:r>
            <a:r>
              <a:rPr lang="ru-RU" sz="1300" b="1" dirty="0"/>
              <a:t>ИКЗ</a:t>
            </a:r>
            <a:r>
              <a:rPr lang="ru-RU" sz="1300" dirty="0"/>
              <a:t> и </a:t>
            </a:r>
            <a:r>
              <a:rPr lang="ru-RU" sz="1300" b="1" dirty="0"/>
              <a:t>Цены проекта контракта</a:t>
            </a:r>
            <a:r>
              <a:rPr lang="ru-RU" sz="1300" dirty="0"/>
              <a:t>, указанных в контролируемой информации проекта контракта - </a:t>
            </a:r>
            <a:r>
              <a:rPr lang="ru-RU" sz="1300" b="1" dirty="0"/>
              <a:t>ИКЗ</a:t>
            </a:r>
            <a:r>
              <a:rPr lang="ru-RU" sz="1300" dirty="0"/>
              <a:t> и </a:t>
            </a:r>
            <a:r>
              <a:rPr lang="ru-RU" sz="1300" b="1" dirty="0"/>
              <a:t>Цене, предложенной победителем</a:t>
            </a:r>
            <a:r>
              <a:rPr lang="ru-RU" sz="1300" dirty="0"/>
              <a:t> (участником, предложившим лучшие условия после победителя), указанным в итоговом протоколе ОППИ 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</a:rPr>
              <a:t>(стандартный случай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13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/>
              <a:t>В случае заключения контракта с заказчиком по итогам проведенных </a:t>
            </a:r>
            <a:r>
              <a:rPr lang="ru-RU" sz="1300" b="1" dirty="0"/>
              <a:t>совместных торгов или централизованной закупки</a:t>
            </a:r>
            <a:r>
              <a:rPr lang="ru-RU" sz="1300" dirty="0"/>
              <a:t>, контроль Цены контракта осуществляется на НМЦК такого заказчика с учетом коэффициента снижения общей стоимости закупки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/>
              <a:t>В случае заключения контракта с поставщиками, которым могут предоставляться преференции (</a:t>
            </a:r>
            <a:r>
              <a:rPr lang="ru-RU" sz="1300" b="1" dirty="0"/>
              <a:t>ФСИН, организации инвалидов</a:t>
            </a:r>
            <a:r>
              <a:rPr lang="ru-RU" sz="1300" dirty="0"/>
              <a:t>), контроль Цены контракта осуществляется с учетом возможности увеличения такой цены на 15%, но в пределах НМЦК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/>
              <a:t>В случае </a:t>
            </a:r>
            <a:r>
              <a:rPr lang="ru-RU" sz="1300" b="1" dirty="0"/>
              <a:t>увеличения объема поставляемых товаров (работ, услуг)</a:t>
            </a:r>
            <a:r>
              <a:rPr lang="ru-RU" sz="1300" dirty="0"/>
              <a:t> по соглашению с поставщиком контроль Цены контракта осуществляется на непревышение НМЦК, указанной в извещении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/>
              <a:t>В случае применения </a:t>
            </a:r>
            <a:r>
              <a:rPr lang="ru-RU" sz="1300" b="1" dirty="0"/>
              <a:t>национального режима </a:t>
            </a:r>
            <a:r>
              <a:rPr lang="ru-RU" sz="1300" dirty="0"/>
              <a:t>при осуществлении закупки способом определения поставщика «Электронный аукцион»</a:t>
            </a:r>
            <a:r>
              <a:rPr lang="ru-RU" sz="1300" b="1" dirty="0"/>
              <a:t> </a:t>
            </a:r>
            <a:r>
              <a:rPr lang="ru-RU" sz="1300" dirty="0"/>
              <a:t>контроль Цены контракта осуществляется с учетом необходимости снижения Цены контракта на 15%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3094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403" y="6238512"/>
            <a:ext cx="2743200" cy="365125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3888138" y="313921"/>
            <a:ext cx="8040519" cy="625620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списковой формы в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личном кабинете органа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по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ст. 99 Закона № 44-ФЗ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7309029" y="1003141"/>
            <a:ext cx="4498233" cy="431915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i="1" dirty="0">
                  <a:latin typeface="Century Gothic" panose="020B0502020202020204" pitchFamily="34" charset="0"/>
                </a:rPr>
                <a:t>Расширенный состав фильтров, группировка версий, взятие в работу</a:t>
              </a:r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214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45563" y="1719611"/>
            <a:ext cx="4463721" cy="4693576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600" b="1" dirty="0"/>
              <a:t>Добавление дополнительных фильтров для поиска объектов контроля</a:t>
            </a:r>
            <a:r>
              <a:rPr lang="ru-RU" sz="1600" b="1" dirty="0" smtClean="0"/>
              <a:t>:</a:t>
            </a:r>
            <a:endParaRPr lang="en-US" sz="1600" b="1" dirty="0" smtClean="0"/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Способ определения поставщика (подрядчика, исполнителя)</a:t>
            </a:r>
            <a:r>
              <a:rPr lang="ru-RU" sz="1600" dirty="0"/>
              <a:t>» - для поиска документов закупки по выбранному способу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Подписаны в период</a:t>
            </a:r>
            <a:r>
              <a:rPr lang="ru-RU" sz="1600" dirty="0"/>
              <a:t>» - для поиска результатов контроля, подписанных в определенный период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№ Документа для сравнения</a:t>
            </a:r>
            <a:r>
              <a:rPr lang="ru-RU" sz="1600" dirty="0"/>
              <a:t>» и «</a:t>
            </a:r>
            <a:r>
              <a:rPr lang="ru-RU" sz="1600" b="1" dirty="0"/>
              <a:t>Дата</a:t>
            </a:r>
            <a:r>
              <a:rPr lang="ru-RU" sz="1600" dirty="0"/>
              <a:t>» – для поиска документов, на основании которых осуществляется  контроль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№ объекта контроля</a:t>
            </a:r>
            <a:r>
              <a:rPr lang="ru-RU" sz="1600" dirty="0"/>
              <a:t>» - для информации, включаемой в РК, поиск осуществляется как по номеру ГК, так и по реестровому номеру информации о контракте</a:t>
            </a:r>
          </a:p>
          <a:p>
            <a:pPr marL="228543" indent="-228543">
              <a:buFont typeface="Wingdings" charset="2"/>
              <a:buChar char="Ø"/>
            </a:pPr>
            <a:endParaRPr lang="ru-RU" sz="1600" dirty="0"/>
          </a:p>
          <a:p>
            <a:pPr marL="228543" indent="-228543">
              <a:buFont typeface="Wingdings" charset="2"/>
              <a:buChar char="Ø"/>
            </a:pPr>
            <a:endParaRPr lang="ru-RU" sz="1600" dirty="0"/>
          </a:p>
          <a:p>
            <a:pPr marL="228543" indent="-228543">
              <a:buFont typeface="Wingdings" charset="2"/>
              <a:buChar char="Ø"/>
            </a:pPr>
            <a:endParaRPr lang="ru-RU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12547174" y="-63042"/>
            <a:ext cx="123145" cy="338538"/>
          </a:xfrm>
          <a:prstGeom prst="rect">
            <a:avLst/>
          </a:prstGeom>
          <a:noFill/>
        </p:spPr>
        <p:txBody>
          <a:bodyPr wrap="none" lIns="60945" tIns="30472" rIns="60945" bIns="30472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94" y="1395901"/>
            <a:ext cx="7053625" cy="2513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362" y="3945174"/>
            <a:ext cx="6743741" cy="2769973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r>
              <a:rPr lang="ru-RU" sz="1600" b="1" dirty="0"/>
              <a:t>Дополнительные возможности для фильтрации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Отображать только актуальные версии</a:t>
            </a:r>
            <a:r>
              <a:rPr lang="ru-RU" sz="1600" dirty="0"/>
              <a:t>» - возможность задавать формат отображения списковой формы (последовательный список поступающих на контроль версий объектов контроля или группировка версий в рамках объекта контроля)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Изменено финансовое обеспечение</a:t>
            </a:r>
            <a:r>
              <a:rPr lang="ru-RU" sz="1600" dirty="0"/>
              <a:t>» - возможность отобразить планы закупок, по которым из внешних систем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АС </a:t>
            </a:r>
            <a:r>
              <a:rPr lang="ru-RU" sz="1600" dirty="0" smtClean="0"/>
              <a:t>ФК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  <a:r>
              <a:rPr lang="ru-RU" sz="1600" dirty="0"/>
              <a:t>получен протокол отзыва средств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«</a:t>
            </a:r>
            <a:r>
              <a:rPr lang="ru-RU" sz="1600" b="1" dirty="0"/>
              <a:t>Взял в работу</a:t>
            </a:r>
            <a:r>
              <a:rPr lang="ru-RU" sz="1600" dirty="0"/>
              <a:t>», «</a:t>
            </a:r>
            <a:r>
              <a:rPr lang="ru-RU" sz="1600" b="1" dirty="0"/>
              <a:t>Не в работе</a:t>
            </a:r>
            <a:r>
              <a:rPr lang="ru-RU" sz="1600" dirty="0"/>
              <a:t>» - возможность отфильтровать объекты контроля, взятые в работу конкретным пользователем, или не взятые в работу</a:t>
            </a:r>
          </a:p>
        </p:txBody>
      </p:sp>
    </p:spTree>
    <p:extLst>
      <p:ext uri="{BB962C8B-B14F-4D97-AF65-F5344CB8AC3E}">
        <p14:creationId xmlns:p14="http://schemas.microsoft.com/office/powerpoint/2010/main" val="16465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403" y="6238512"/>
            <a:ext cx="2743200" cy="365125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4128123" y="313921"/>
            <a:ext cx="7800534" cy="625620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defPPr>
              <a:defRPr lang="ru-RU"/>
            </a:defPPr>
            <a:lvl1pPr algn="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Изменение списковой формы в личном кабинете органа контроля по ч. 5 ст. 99 Закона № 44-ФЗ</a:t>
            </a:r>
            <a:endParaRPr lang="en-US" dirty="0"/>
          </a:p>
        </p:txBody>
      </p:sp>
      <p:grpSp>
        <p:nvGrpSpPr>
          <p:cNvPr id="116" name="Группа 115"/>
          <p:cNvGrpSpPr/>
          <p:nvPr/>
        </p:nvGrpSpPr>
        <p:grpSpPr>
          <a:xfrm>
            <a:off x="7165420" y="1173445"/>
            <a:ext cx="4498233" cy="431915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i="1" dirty="0">
                  <a:latin typeface="Century Gothic" panose="020B0502020202020204" pitchFamily="34" charset="0"/>
                </a:rPr>
                <a:t>Модернизация отображения списковой формы</a:t>
              </a:r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214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07463" y="1749332"/>
            <a:ext cx="4621194" cy="498596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600" b="1" dirty="0"/>
              <a:t>Модернизация списковой формы</a:t>
            </a:r>
            <a:r>
              <a:rPr lang="ru-RU" sz="1600" b="1" dirty="0" smtClean="0"/>
              <a:t>:</a:t>
            </a:r>
            <a:endParaRPr lang="en-US" sz="1600" b="1" dirty="0" smtClean="0"/>
          </a:p>
          <a:p>
            <a:endParaRPr lang="ru-RU" sz="16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Отображение сотрудника, у которого находится в работе документ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Группировка по версиям объектов контроля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Отображение индикации при нарушении срока осуществления контроля с отображением времени, когда срок истек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Повышение удобства переотправки пакетов во внешнюю систему в случае возникновения сбоя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Визуальное выделение получения от внешних систем (АС </a:t>
            </a:r>
            <a:r>
              <a:rPr lang="ru-RU" sz="1600" dirty="0" smtClean="0"/>
              <a:t>ФК) </a:t>
            </a:r>
            <a:r>
              <a:rPr lang="ru-RU" sz="1600" dirty="0"/>
              <a:t>протокола отзыва средств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Визуальное выделение объекта контроля, по которому были произведены действия органом контроля, при переходе в списковую форму с карточки формирования результата контроля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Отображение даты последнего сохранения действий по объекту контроля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Кнопки действий вместо контекстного меню</a:t>
            </a:r>
          </a:p>
          <a:p>
            <a:pPr marL="228543" indent="-228543">
              <a:buFont typeface="Wingdings" charset="2"/>
              <a:buChar char="Ø"/>
            </a:pP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547174" y="-63042"/>
            <a:ext cx="123145" cy="338538"/>
          </a:xfrm>
          <a:prstGeom prst="rect">
            <a:avLst/>
          </a:prstGeom>
          <a:noFill/>
        </p:spPr>
        <p:txBody>
          <a:bodyPr wrap="none" lIns="60945" tIns="30472" rIns="60945" bIns="30472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408" y="1216855"/>
            <a:ext cx="5898847" cy="55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403" y="6238512"/>
            <a:ext cx="2743200" cy="365125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4128123" y="361766"/>
            <a:ext cx="7800534" cy="907661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списковой формы в личном кабинете органа контроля по ч. 5 ст. 99 Закона № 44-ФЗ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7165420" y="1173445"/>
            <a:ext cx="4498233" cy="431915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i="1" dirty="0">
                  <a:latin typeface="Century Gothic" panose="020B0502020202020204" pitchFamily="34" charset="0"/>
                </a:rPr>
                <a:t>Механизм «Взятие в работу»</a:t>
              </a:r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214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47174" y="-63042"/>
            <a:ext cx="123145" cy="338538"/>
          </a:xfrm>
          <a:prstGeom prst="rect">
            <a:avLst/>
          </a:prstGeom>
          <a:noFill/>
        </p:spPr>
        <p:txBody>
          <a:bodyPr wrap="none" lIns="60945" tIns="30472" rIns="60945" bIns="30472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5419" y="1701341"/>
            <a:ext cx="4621194" cy="498444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600" b="1" dirty="0"/>
              <a:t>Возможности механизма «взятия» документа в работу: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Взять в работу документ можно при переходе к формированию результата контроля, редактированию сформированного автоматически результата контроля, подписанию результата контроля или используя функцию массового взятия в работу из списковой формы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Если документ взят в работу, в списковой форме под номером документа отображаются сведения о пользователе, взявшем документ в работу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В случае если один пользователь хочет взять в работу документ, находящийся в работе у другого пользователя, отобразится соответствующее предупреждение. Если предупреждение будет проигнорировано, в журнале событий появится соответствующая запись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32" y="1484784"/>
            <a:ext cx="6983788" cy="45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1649" y="6260441"/>
            <a:ext cx="2743200" cy="365125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4144314" y="313921"/>
            <a:ext cx="7784342" cy="907661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defPPr>
              <a:defRPr lang="ru-RU"/>
            </a:defPPr>
            <a:lvl1pPr algn="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Изменение списковой формы в личном кабинете органа контроля по ч. 5 ст. 99 Закона № 44-ФЗ</a:t>
            </a:r>
            <a:endParaRPr lang="en-US" dirty="0"/>
          </a:p>
          <a:p>
            <a:endParaRPr lang="en-US" dirty="0"/>
          </a:p>
        </p:txBody>
      </p:sp>
      <p:grpSp>
        <p:nvGrpSpPr>
          <p:cNvPr id="116" name="Группа 115"/>
          <p:cNvGrpSpPr/>
          <p:nvPr/>
        </p:nvGrpSpPr>
        <p:grpSpPr>
          <a:xfrm>
            <a:off x="7165420" y="1173445"/>
            <a:ext cx="4498233" cy="431915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i="1" dirty="0">
                  <a:latin typeface="Century Gothic" panose="020B0502020202020204" pitchFamily="34" charset="0"/>
                </a:rPr>
                <a:t>Механизм «Массовое подписание»</a:t>
              </a:r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214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47174" y="-63042"/>
            <a:ext cx="123145" cy="338538"/>
          </a:xfrm>
          <a:prstGeom prst="rect">
            <a:avLst/>
          </a:prstGeom>
          <a:noFill/>
        </p:spPr>
        <p:txBody>
          <a:bodyPr wrap="none" lIns="60945" tIns="30472" rIns="60945" bIns="30472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92069" y="1701341"/>
            <a:ext cx="6794544" cy="1784553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ru-RU" sz="1600" b="1" dirty="0"/>
              <a:t>Возможности механизма «массового подписания»: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Массовое выделение объектов контроля, по которым сформированы результаты контроля, для их одновременного подписания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Отображение формы массового подписания с возможностью просмотреть краткую информацию о подписываемых документах, быстрого перехода к просмотру карточки результата контроля, просмотра предупреждающих сообщений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73" y="1461388"/>
            <a:ext cx="4675330" cy="3599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55" y="4663052"/>
            <a:ext cx="4186514" cy="2065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912" y="3485894"/>
            <a:ext cx="5112568" cy="32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1099</Words>
  <Application>Microsoft Office PowerPoint</Application>
  <PresentationFormat>Произвольный</PresentationFormat>
  <Paragraphs>129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2018-02-15T11:34:06Z</dcterms:created>
  <dcterms:modified xsi:type="dcterms:W3CDTF">2018-10-30T08:37:00Z</dcterms:modified>
</cp:coreProperties>
</file>