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1" r:id="rId1"/>
    <p:sldMasterId id="2147483713" r:id="rId2"/>
  </p:sldMasterIdLst>
  <p:notesMasterIdLst>
    <p:notesMasterId r:id="rId41"/>
  </p:notesMasterIdLst>
  <p:sldIdLst>
    <p:sldId id="432" r:id="rId3"/>
    <p:sldId id="404" r:id="rId4"/>
    <p:sldId id="473" r:id="rId5"/>
    <p:sldId id="474" r:id="rId6"/>
    <p:sldId id="475" r:id="rId7"/>
    <p:sldId id="509" r:id="rId8"/>
    <p:sldId id="511" r:id="rId9"/>
    <p:sldId id="510" r:id="rId10"/>
    <p:sldId id="512" r:id="rId11"/>
    <p:sldId id="478" r:id="rId12"/>
    <p:sldId id="479" r:id="rId13"/>
    <p:sldId id="480" r:id="rId14"/>
    <p:sldId id="513" r:id="rId15"/>
    <p:sldId id="481" r:id="rId16"/>
    <p:sldId id="482" r:id="rId17"/>
    <p:sldId id="483" r:id="rId18"/>
    <p:sldId id="471" r:id="rId19"/>
    <p:sldId id="484" r:id="rId20"/>
    <p:sldId id="486" r:id="rId21"/>
    <p:sldId id="487" r:id="rId22"/>
    <p:sldId id="488" r:id="rId23"/>
    <p:sldId id="489" r:id="rId24"/>
    <p:sldId id="490" r:id="rId25"/>
    <p:sldId id="492" r:id="rId26"/>
    <p:sldId id="495" r:id="rId27"/>
    <p:sldId id="496" r:id="rId28"/>
    <p:sldId id="437" r:id="rId29"/>
    <p:sldId id="485" r:id="rId30"/>
    <p:sldId id="433" r:id="rId31"/>
    <p:sldId id="506" r:id="rId32"/>
    <p:sldId id="507" r:id="rId33"/>
    <p:sldId id="499" r:id="rId34"/>
    <p:sldId id="500" r:id="rId35"/>
    <p:sldId id="501" r:id="rId36"/>
    <p:sldId id="514" r:id="rId37"/>
    <p:sldId id="515" r:id="rId38"/>
    <p:sldId id="508" r:id="rId39"/>
    <p:sldId id="472" r:id="rId40"/>
  </p:sldIdLst>
  <p:sldSz cx="9144000" cy="6858000" type="screen4x3"/>
  <p:notesSz cx="6858000" cy="992663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1pPr>
    <a:lvl2pPr marL="192016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2pPr>
    <a:lvl3pPr marL="384032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3pPr>
    <a:lvl4pPr marL="576046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4pPr>
    <a:lvl5pPr marL="768062" algn="ctr" rtl="0" fontAlgn="base">
      <a:spcBef>
        <a:spcPct val="0"/>
      </a:spcBef>
      <a:spcAft>
        <a:spcPct val="0"/>
      </a:spcAft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5pPr>
    <a:lvl6pPr marL="960078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6pPr>
    <a:lvl7pPr marL="1152094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7pPr>
    <a:lvl8pPr marL="1344110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8pPr>
    <a:lvl9pPr marL="1536124" algn="l" defTabSz="192016" rtl="0" eaLnBrk="1" latinLnBrk="0" hangingPunct="1">
      <a:defRPr sz="2400" kern="1200">
        <a:solidFill>
          <a:srgbClr val="000000"/>
        </a:solidFill>
        <a:latin typeface="Gill Sans" charset="0"/>
        <a:ea typeface="Heiti SC Light" charset="0"/>
        <a:cs typeface="Heiti SC Light" charset="0"/>
        <a:sym typeface="Gill Sans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460" initials="D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601"/>
    <a:srgbClr val="86269B"/>
    <a:srgbClr val="CC0063"/>
    <a:srgbClr val="00B796"/>
    <a:srgbClr val="A80050"/>
    <a:srgbClr val="15FF52"/>
    <a:srgbClr val="E18601"/>
    <a:srgbClr val="671D79"/>
    <a:srgbClr val="0B99BC"/>
    <a:srgbClr val="008E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438" autoAdjust="0"/>
  </p:normalViewPr>
  <p:slideViewPr>
    <p:cSldViewPr>
      <p:cViewPr>
        <p:scale>
          <a:sx n="100" d="100"/>
          <a:sy n="100" d="100"/>
        </p:scale>
        <p:origin x="-1932" y="-294"/>
      </p:cViewPr>
      <p:guideLst>
        <p:guide orient="horz" pos="4320"/>
        <p:guide orient="horz" pos="2160"/>
        <p:guide pos="76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91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1" cy="498056"/>
          </a:xfrm>
          <a:prstGeom prst="rect">
            <a:avLst/>
          </a:prstGeom>
        </p:spPr>
        <p:txBody>
          <a:bodyPr vert="horz" lIns="93397" tIns="46698" rIns="93397" bIns="46698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1" cy="498056"/>
          </a:xfrm>
          <a:prstGeom prst="rect">
            <a:avLst/>
          </a:prstGeom>
        </p:spPr>
        <p:txBody>
          <a:bodyPr vert="horz" lIns="93397" tIns="46698" rIns="93397" bIns="46698" rtlCol="0"/>
          <a:lstStyle>
            <a:lvl1pPr algn="r">
              <a:defRPr sz="1200"/>
            </a:lvl1pPr>
          </a:lstStyle>
          <a:p>
            <a:fld id="{AA6B2F8C-B07A-4803-B75D-B2F4599D96A1}" type="datetimeFigureOut">
              <a:rPr lang="id-ID" smtClean="0"/>
              <a:pPr/>
              <a:t>27/12/2016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97" tIns="46698" rIns="93397" bIns="46698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77195"/>
            <a:ext cx="5486400" cy="3908614"/>
          </a:xfrm>
          <a:prstGeom prst="rect">
            <a:avLst/>
          </a:prstGeom>
        </p:spPr>
        <p:txBody>
          <a:bodyPr vert="horz" lIns="93397" tIns="46698" rIns="93397" bIns="4669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71801" cy="498055"/>
          </a:xfrm>
          <a:prstGeom prst="rect">
            <a:avLst/>
          </a:prstGeom>
        </p:spPr>
        <p:txBody>
          <a:bodyPr vert="horz" lIns="93397" tIns="46698" rIns="93397" bIns="46698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2" y="9428586"/>
            <a:ext cx="2971801" cy="498055"/>
          </a:xfrm>
          <a:prstGeom prst="rect">
            <a:avLst/>
          </a:prstGeom>
        </p:spPr>
        <p:txBody>
          <a:bodyPr vert="horz" lIns="93397" tIns="46698" rIns="93397" bIns="46698" rtlCol="0" anchor="b"/>
          <a:lstStyle>
            <a:lvl1pPr algn="r">
              <a:defRPr sz="1200"/>
            </a:lvl1pPr>
          </a:lstStyle>
          <a:p>
            <a:fld id="{07E1B0E9-E847-4FBB-A0E7-C917FF46051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673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92016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84032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76046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768062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960078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152094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344110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536124" algn="l" defTabSz="38403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283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29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2044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1B0E9-E847-4FBB-A0E7-C917FF460515}" type="slidenum">
              <a:rPr lang="id-ID" smtClean="0"/>
              <a:pPr/>
              <a:t>38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575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0487-784F-40DB-9DD6-F55BF7ACD354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9A35B-97A6-4723-B8B8-849E68C7AD8F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0EC9-AEC3-491B-9B23-086501D8A3DD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268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C726-D6F6-4787-B7A7-63B044FD2116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7A8B-B043-4F54-98C8-D9252347C7C6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71E-1B81-496C-A291-5125441B340B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21EF-387B-400E-AF15-F974F0BE6BBD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156-49B1-4F9E-B7A1-19C329C4F3A2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0" indent="0">
              <a:buNone/>
              <a:defRPr sz="2800"/>
            </a:lvl2pPr>
            <a:lvl3pPr marL="914220" indent="0">
              <a:buNone/>
              <a:defRPr sz="2400"/>
            </a:lvl3pPr>
            <a:lvl4pPr marL="1371330" indent="0">
              <a:buNone/>
              <a:defRPr sz="2000"/>
            </a:lvl4pPr>
            <a:lvl5pPr marL="1828440" indent="0">
              <a:buNone/>
              <a:defRPr sz="2000"/>
            </a:lvl5pPr>
            <a:lvl6pPr marL="2285550" indent="0">
              <a:buNone/>
              <a:defRPr sz="2000"/>
            </a:lvl6pPr>
            <a:lvl7pPr marL="2742659" indent="0">
              <a:buNone/>
              <a:defRPr sz="2000"/>
            </a:lvl7pPr>
            <a:lvl8pPr marL="3199767" indent="0">
              <a:buNone/>
              <a:defRPr sz="2000"/>
            </a:lvl8pPr>
            <a:lvl9pPr marL="3656877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8933-39AE-465C-9306-C1CDC9951F52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73252-23B8-43AF-A082-B8386B8FAAF2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678400" y="549275"/>
            <a:ext cx="5486400" cy="11703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549275"/>
            <a:ext cx="16306800" cy="11703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E88-25B8-4442-ACE8-329A59FE8023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0487-784F-40DB-9DD6-F55BF7ACD3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914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9A35B-97A6-4723-B8B8-849E68C7AD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98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80EC9-AEC3-491B-9B23-086501D8A3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632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2268200" y="3200409"/>
            <a:ext cx="10896600" cy="905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C726-D6F6-4787-B7A7-63B044FD21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00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20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40" indent="0">
              <a:buNone/>
              <a:defRPr sz="1600" b="1"/>
            </a:lvl5pPr>
            <a:lvl6pPr marL="2285550" indent="0">
              <a:buNone/>
              <a:defRPr sz="1600" b="1"/>
            </a:lvl6pPr>
            <a:lvl7pPr marL="2742659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7A8B-B043-4F54-98C8-D9252347C7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04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0271E-1B81-496C-A291-5125441B34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10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F21EF-387B-400E-AF15-F974F0BE6B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75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156-49B1-4F9E-B7A1-19C329C4F3A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332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0" indent="0">
              <a:buNone/>
              <a:defRPr sz="2800"/>
            </a:lvl2pPr>
            <a:lvl3pPr marL="914220" indent="0">
              <a:buNone/>
              <a:defRPr sz="2400"/>
            </a:lvl3pPr>
            <a:lvl4pPr marL="1371330" indent="0">
              <a:buNone/>
              <a:defRPr sz="2000"/>
            </a:lvl4pPr>
            <a:lvl5pPr marL="1828440" indent="0">
              <a:buNone/>
              <a:defRPr sz="2000"/>
            </a:lvl5pPr>
            <a:lvl6pPr marL="2285550" indent="0">
              <a:buNone/>
              <a:defRPr sz="2000"/>
            </a:lvl6pPr>
            <a:lvl7pPr marL="2742659" indent="0">
              <a:buNone/>
              <a:defRPr sz="2000"/>
            </a:lvl7pPr>
            <a:lvl8pPr marL="3199767" indent="0">
              <a:buNone/>
              <a:defRPr sz="2000"/>
            </a:lvl8pPr>
            <a:lvl9pPr marL="3656877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20" indent="0">
              <a:buNone/>
              <a:defRPr sz="1000"/>
            </a:lvl3pPr>
            <a:lvl4pPr marL="1371330" indent="0">
              <a:buNone/>
              <a:defRPr sz="900"/>
            </a:lvl4pPr>
            <a:lvl5pPr marL="1828440" indent="0">
              <a:buNone/>
              <a:defRPr sz="900"/>
            </a:lvl5pPr>
            <a:lvl6pPr marL="2285550" indent="0">
              <a:buNone/>
              <a:defRPr sz="900"/>
            </a:lvl6pPr>
            <a:lvl7pPr marL="2742659" indent="0">
              <a:buNone/>
              <a:defRPr sz="900"/>
            </a:lvl7pPr>
            <a:lvl8pPr marL="3199767" indent="0">
              <a:buNone/>
              <a:defRPr sz="900"/>
            </a:lvl8pPr>
            <a:lvl9pPr marL="365687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8933-39AE-465C-9306-C1CDC9951F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37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73252-23B8-43AF-A082-B8386B8FAA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178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678400" y="549275"/>
            <a:ext cx="5486400" cy="11703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549275"/>
            <a:ext cx="16306800" cy="11703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4FE88-25B8-4442-ACE8-329A59FE80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55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26C4F-AD9B-461F-AD20-1B8273560F25}" type="datetime1">
              <a:rPr lang="ru-RU" smtClean="0"/>
              <a:pPr/>
              <a:t>27.12.2016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9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B37D2-4202-4A90-8246-13FB6654A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2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0" indent="-342830" algn="l" defTabSz="9142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5" indent="-285696" algn="l" defTabSz="91422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5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5" indent="-228555" algn="l" defTabSz="91422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95" indent="-228555" algn="l" defTabSz="91422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04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13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21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4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9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26C4F-AD9B-461F-AD20-1B8273560F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9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9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5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ctr" defTabSz="9142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0" indent="-342830" algn="l" defTabSz="9142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5" indent="-285696" algn="l" defTabSz="91422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5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5" indent="-228555" algn="l" defTabSz="91422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95" indent="-228555" algn="l" defTabSz="91422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04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13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21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0" indent="-228555" algn="l" defTabSz="91422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4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50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9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7" algn="l" defTabSz="9142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-12442" y="0"/>
            <a:ext cx="9156442" cy="6858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38403" tIns="19202" rIns="38403" bIns="19202" numCol="1" rtlCol="0" anchor="t" anchorCtr="0" compatLnSpc="1">
            <a:prstTxWarp prst="textNoShape">
              <a:avLst/>
            </a:prstTxWarp>
          </a:bodyPr>
          <a:lstStyle/>
          <a:p>
            <a:pPr defTabSz="384032"/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2116941" y="861931"/>
            <a:ext cx="4765314" cy="406829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pPr algn="l">
              <a:lnSpc>
                <a:spcPts val="2730"/>
              </a:lnSpc>
            </a:pPr>
            <a:r>
              <a:rPr lang="ru-RU" sz="3200" spc="-63" dirty="0" smtClean="0">
                <a:solidFill>
                  <a:srgbClr val="58002A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Федеральное казначейство </a:t>
            </a:r>
            <a:endParaRPr lang="ru-RU" sz="3200" spc="-63" dirty="0">
              <a:solidFill>
                <a:srgbClr val="58002A"/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-15744" y="1988840"/>
            <a:ext cx="9154244" cy="62186"/>
            <a:chOff x="11238286" y="6370260"/>
            <a:chExt cx="12007569" cy="152400"/>
          </a:xfrm>
        </p:grpSpPr>
        <p:grpSp>
          <p:nvGrpSpPr>
            <p:cNvPr id="5" name="Group 26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7" y="260648"/>
            <a:ext cx="1582844" cy="156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65"/>
          <p:cNvSpPr/>
          <p:nvPr/>
        </p:nvSpPr>
        <p:spPr>
          <a:xfrm rot="16200000" flipV="1">
            <a:off x="1428490" y="1004796"/>
            <a:ext cx="1029217" cy="76199"/>
          </a:xfrm>
          <a:prstGeom prst="rect">
            <a:avLst/>
          </a:prstGeom>
          <a:solidFill>
            <a:srgbClr val="0B99B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9552" y="3235009"/>
            <a:ext cx="8064896" cy="1962383"/>
          </a:xfrm>
          <a:prstGeom prst="rect">
            <a:avLst/>
          </a:prstGeom>
          <a:noFill/>
          <a:ln w="25400">
            <a:noFill/>
          </a:ln>
        </p:spPr>
        <p:txBody>
          <a:bodyPr wrap="square" lIns="38403" tIns="19202" rIns="38403" bIns="19202" rtlCol="0">
            <a:spAutoFit/>
          </a:bodyPr>
          <a:lstStyle/>
          <a:p>
            <a:pPr>
              <a:lnSpc>
                <a:spcPts val="4200"/>
              </a:lnSpc>
              <a:spcAft>
                <a:spcPts val="1200"/>
              </a:spcAft>
            </a:pPr>
            <a:r>
              <a:rPr lang="ru-RU" sz="6000" spc="-63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Tahoma" panose="020B0604030504040204" pitchFamily="34" charset="0"/>
              </a:rPr>
              <a:t>Формирование позиций</a:t>
            </a:r>
            <a:endParaRPr lang="ru-RU" sz="6000" spc="-63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ea typeface="Open Sans" panose="020B0606030504020204" pitchFamily="34" charset="0"/>
              <a:cs typeface="Tahoma" panose="020B0604030504040204" pitchFamily="34" charset="0"/>
            </a:endParaRPr>
          </a:p>
          <a:p>
            <a:pPr>
              <a:lnSpc>
                <a:spcPts val="4200"/>
              </a:lnSpc>
              <a:spcAft>
                <a:spcPts val="1200"/>
              </a:spcAft>
            </a:pPr>
            <a:r>
              <a:rPr lang="ru-RU" sz="6000" spc="-63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Tahoma" panose="020B0604030504040204" pitchFamily="34" charset="0"/>
              </a:rPr>
              <a:t>плана-графика </a:t>
            </a:r>
            <a:r>
              <a:rPr lang="ru-RU" sz="6000" spc="-63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Tahoma" panose="020B0604030504040204" pitchFamily="34" charset="0"/>
              </a:rPr>
              <a:t>закупок и</a:t>
            </a:r>
          </a:p>
          <a:p>
            <a:pPr>
              <a:lnSpc>
                <a:spcPts val="4200"/>
              </a:lnSpc>
              <a:spcAft>
                <a:spcPts val="1200"/>
              </a:spcAft>
            </a:pPr>
            <a:r>
              <a:rPr lang="ru-RU" sz="6000" spc="-63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Tahoma" panose="020B0604030504040204" pitchFamily="34" charset="0"/>
              </a:rPr>
              <a:t> плана-графика закупок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3"/>
          <a:srcRect t="11117" r="53299" b="38410"/>
          <a:stretch/>
        </p:blipFill>
        <p:spPr bwMode="auto">
          <a:xfrm>
            <a:off x="751408" y="1313952"/>
            <a:ext cx="7781032" cy="44296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4150" y="620688"/>
            <a:ext cx="631311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Формирование позиций 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05273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" name="TextBox 166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" name="Rectangle 103"/>
          <p:cNvSpPr/>
          <p:nvPr/>
        </p:nvSpPr>
        <p:spPr bwMode="auto">
          <a:xfrm>
            <a:off x="629970" y="5877272"/>
            <a:ext cx="7900199" cy="75331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28741" y="5877272"/>
            <a:ext cx="822605" cy="747822"/>
            <a:chOff x="251657" y="5633089"/>
            <a:chExt cx="567104" cy="541108"/>
          </a:xfrm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CC0063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174077" y="5949280"/>
            <a:ext cx="73583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Переход </a:t>
            </a:r>
            <a:r>
              <a:rPr lang="ru-RU" sz="1200" dirty="0">
                <a:solidFill>
                  <a:schemeClr val="bg1"/>
                </a:solidFill>
              </a:rPr>
              <a:t>к списковой форме позиций плана-графика закупок осуществляется через пункт меню «Управление закупками», вкладки «Формуляры» - «Планирование» - «ПЛАН-ГРАФИК ЗАКУПОК» - «Позиции плана-графика закупок с 2017 г.»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540704" y="2609294"/>
            <a:ext cx="1543464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203848" y="3025415"/>
            <a:ext cx="1440160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491880" y="3861355"/>
            <a:ext cx="2664296" cy="33354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356247" y="3521851"/>
            <a:ext cx="1756203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827584" y="3365376"/>
            <a:ext cx="1625143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7186" y="6453336"/>
            <a:ext cx="28467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0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30113" y="620688"/>
            <a:ext cx="58211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Создание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позиции плана-графика 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05273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" name="Rectangle 103"/>
          <p:cNvSpPr/>
          <p:nvPr/>
        </p:nvSpPr>
        <p:spPr bwMode="auto">
          <a:xfrm>
            <a:off x="572679" y="4199795"/>
            <a:ext cx="3480668" cy="1317437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23528" y="4005064"/>
            <a:ext cx="682759" cy="651462"/>
            <a:chOff x="251657" y="5633089"/>
            <a:chExt cx="567104" cy="541108"/>
          </a:xfrm>
          <a:solidFill>
            <a:srgbClr val="00B796"/>
          </a:solidFill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2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115616" y="4198729"/>
            <a:ext cx="27434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50" dirty="0" smtClean="0">
                <a:solidFill>
                  <a:schemeClr val="bg1"/>
                </a:solidFill>
              </a:rPr>
              <a:t>В </a:t>
            </a:r>
            <a:r>
              <a:rPr lang="ru-RU" sz="1250" dirty="0">
                <a:solidFill>
                  <a:schemeClr val="bg1"/>
                </a:solidFill>
              </a:rPr>
              <a:t>открывшемся окне необходимо выбрать вид расходов и тип закупки позиции плана закупок, на основании которой будет создаваться позиция плана-графика закупок</a:t>
            </a:r>
          </a:p>
        </p:txBody>
      </p:sp>
      <p:pic>
        <p:nvPicPr>
          <p:cNvPr id="33" name="Рисунок 32"/>
          <p:cNvPicPr/>
          <p:nvPr/>
        </p:nvPicPr>
        <p:blipFill rotWithShape="1">
          <a:blip r:embed="rId5"/>
          <a:srcRect t="11264" r="55906" b="57471"/>
          <a:stretch/>
        </p:blipFill>
        <p:spPr bwMode="auto">
          <a:xfrm>
            <a:off x="321134" y="1404870"/>
            <a:ext cx="5042953" cy="19640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Rectangle 103"/>
          <p:cNvSpPr/>
          <p:nvPr/>
        </p:nvSpPr>
        <p:spPr bwMode="auto">
          <a:xfrm>
            <a:off x="5685985" y="1708670"/>
            <a:ext cx="3134487" cy="1054136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5436833" y="1628800"/>
            <a:ext cx="682759" cy="651462"/>
            <a:chOff x="251657" y="5633089"/>
            <a:chExt cx="567104" cy="541108"/>
          </a:xfrm>
          <a:solidFill>
            <a:srgbClr val="00B0F0"/>
          </a:solidFill>
        </p:grpSpPr>
        <p:sp>
          <p:nvSpPr>
            <p:cNvPr id="37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1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6156177" y="1708671"/>
            <a:ext cx="2376264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5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1250" dirty="0">
                <a:solidFill>
                  <a:schemeClr val="bg1"/>
                </a:solidFill>
              </a:rPr>
              <a:t>новой позиции плана-графика закупок </a:t>
            </a:r>
            <a:r>
              <a:rPr lang="ru-RU" sz="1250" dirty="0" smtClean="0">
                <a:solidFill>
                  <a:schemeClr val="bg1"/>
                </a:solidFill>
              </a:rPr>
              <a:t>осуществляется</a:t>
            </a:r>
            <a:br>
              <a:rPr lang="ru-RU" sz="1250" dirty="0" smtClean="0">
                <a:solidFill>
                  <a:schemeClr val="bg1"/>
                </a:solidFill>
              </a:rPr>
            </a:br>
            <a:r>
              <a:rPr lang="ru-RU" sz="1250" dirty="0" smtClean="0">
                <a:solidFill>
                  <a:schemeClr val="bg1"/>
                </a:solidFill>
              </a:rPr>
              <a:t>с </a:t>
            </a:r>
            <a:r>
              <a:rPr lang="ru-RU" sz="1250" dirty="0">
                <a:solidFill>
                  <a:schemeClr val="bg1"/>
                </a:solidFill>
              </a:rPr>
              <a:t>помощью </a:t>
            </a:r>
            <a:r>
              <a:rPr lang="ru-RU" sz="1250" dirty="0" smtClean="0">
                <a:solidFill>
                  <a:schemeClr val="bg1"/>
                </a:solidFill>
              </a:rPr>
              <a:t>кнопки</a:t>
            </a:r>
          </a:p>
          <a:p>
            <a:pPr algn="l"/>
            <a:r>
              <a:rPr lang="ru-RU" sz="1250" dirty="0" smtClean="0">
                <a:solidFill>
                  <a:schemeClr val="bg1"/>
                </a:solidFill>
              </a:rPr>
              <a:t> </a:t>
            </a:r>
            <a:r>
              <a:rPr lang="ru-RU" sz="1250" dirty="0">
                <a:solidFill>
                  <a:schemeClr val="bg1"/>
                </a:solidFill>
              </a:rPr>
              <a:t>«Создать» </a:t>
            </a:r>
          </a:p>
        </p:txBody>
      </p:sp>
      <p:pic>
        <p:nvPicPr>
          <p:cNvPr id="46" name="Рисунок 45"/>
          <p:cNvPicPr/>
          <p:nvPr/>
        </p:nvPicPr>
        <p:blipFill rotWithShape="1">
          <a:blip r:embed="rId6"/>
          <a:srcRect l="2062" t="20583" r="58080" b="24077"/>
          <a:stretch/>
        </p:blipFill>
        <p:spPr bwMode="auto">
          <a:xfrm>
            <a:off x="4540702" y="3367171"/>
            <a:ext cx="4279769" cy="32301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7" name="Овал 46"/>
          <p:cNvSpPr/>
          <p:nvPr/>
        </p:nvSpPr>
        <p:spPr>
          <a:xfrm>
            <a:off x="544402" y="2452234"/>
            <a:ext cx="2895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Номер слайда 22"/>
          <p:cNvSpPr txBox="1">
            <a:spLocks/>
          </p:cNvSpPr>
          <p:nvPr/>
        </p:nvSpPr>
        <p:spPr>
          <a:xfrm>
            <a:off x="349331" y="2236613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6372200" y="5109566"/>
            <a:ext cx="1944216" cy="767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Номер слайда 22"/>
          <p:cNvSpPr txBox="1">
            <a:spLocks/>
          </p:cNvSpPr>
          <p:nvPr/>
        </p:nvSpPr>
        <p:spPr>
          <a:xfrm>
            <a:off x="6081273" y="510956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1" name="Rectangle 103"/>
          <p:cNvSpPr/>
          <p:nvPr/>
        </p:nvSpPr>
        <p:spPr bwMode="auto">
          <a:xfrm rot="5400000">
            <a:off x="8184397" y="2214833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B99B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45" name="Рисунок 4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2505" y="2266883"/>
            <a:ext cx="370840" cy="35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7186" y="6453336"/>
            <a:ext cx="28467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28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/>
          <p:nvPr/>
        </p:nvPicPr>
        <p:blipFill rotWithShape="1">
          <a:blip r:embed="rId3"/>
          <a:srcRect l="1608" t="11035" r="1820" b="16781"/>
          <a:stretch/>
        </p:blipFill>
        <p:spPr bwMode="auto">
          <a:xfrm>
            <a:off x="323892" y="1379024"/>
            <a:ext cx="8473295" cy="3562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6552" y="603395"/>
            <a:ext cx="6308301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Формирование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позиции плана-графика 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054874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7186" y="6453336"/>
            <a:ext cx="28467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5" name="Rectangle 103"/>
          <p:cNvSpPr/>
          <p:nvPr/>
        </p:nvSpPr>
        <p:spPr bwMode="auto">
          <a:xfrm>
            <a:off x="717432" y="5653817"/>
            <a:ext cx="8079383" cy="44046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6" name="Oval 153"/>
          <p:cNvSpPr/>
          <p:nvPr/>
        </p:nvSpPr>
        <p:spPr bwMode="auto">
          <a:xfrm>
            <a:off x="339120" y="5615977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82378" y="571725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79294" y="5704771"/>
            <a:ext cx="73781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Для </a:t>
            </a:r>
            <a:r>
              <a:rPr lang="ru-RU" sz="1400" dirty="0">
                <a:solidFill>
                  <a:schemeClr val="bg1"/>
                </a:solidFill>
              </a:rPr>
              <a:t>выбора доступны только позиции плана закупок со статусом «Утверждено»</a:t>
            </a:r>
          </a:p>
        </p:txBody>
      </p:sp>
      <p:sp>
        <p:nvSpPr>
          <p:cNvPr id="44" name="Rectangle 103"/>
          <p:cNvSpPr/>
          <p:nvPr/>
        </p:nvSpPr>
        <p:spPr bwMode="auto">
          <a:xfrm>
            <a:off x="752510" y="6238100"/>
            <a:ext cx="8043449" cy="44046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5" name="Oval 153"/>
          <p:cNvSpPr/>
          <p:nvPr/>
        </p:nvSpPr>
        <p:spPr bwMode="auto">
          <a:xfrm>
            <a:off x="338983" y="6200260"/>
            <a:ext cx="567104" cy="541108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53694" y="6196895"/>
            <a:ext cx="76507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Для удобства выбора позиций плана закупок можно использовать фильтр, например, </a:t>
            </a:r>
            <a:r>
              <a:rPr lang="ru-RU" sz="1400" dirty="0" smtClean="0">
                <a:solidFill>
                  <a:schemeClr val="bg1"/>
                </a:solidFill>
              </a:rPr>
              <a:t/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по </a:t>
            </a:r>
            <a:r>
              <a:rPr lang="ru-RU" sz="1400" dirty="0">
                <a:solidFill>
                  <a:schemeClr val="bg1"/>
                </a:solidFill>
              </a:rPr>
              <a:t>наименованию объекта закупки, </a:t>
            </a:r>
            <a:r>
              <a:rPr lang="ru-RU" sz="1400" dirty="0" smtClean="0">
                <a:solidFill>
                  <a:schemeClr val="bg1"/>
                </a:solidFill>
              </a:rPr>
              <a:t>году размещения извещения или </a:t>
            </a:r>
            <a:r>
              <a:rPr lang="ru-RU" sz="1400" dirty="0">
                <a:solidFill>
                  <a:schemeClr val="bg1"/>
                </a:solidFill>
              </a:rPr>
              <a:t>по другим полям</a:t>
            </a:r>
          </a:p>
        </p:txBody>
      </p:sp>
      <p:sp>
        <p:nvSpPr>
          <p:cNvPr id="47" name="Rectangle 103"/>
          <p:cNvSpPr/>
          <p:nvPr/>
        </p:nvSpPr>
        <p:spPr bwMode="auto">
          <a:xfrm>
            <a:off x="702205" y="5082886"/>
            <a:ext cx="8094982" cy="44046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8" name="Oval 153"/>
          <p:cNvSpPr/>
          <p:nvPr/>
        </p:nvSpPr>
        <p:spPr bwMode="auto">
          <a:xfrm>
            <a:off x="323892" y="5045046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67150" y="514632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940701" y="5041751"/>
            <a:ext cx="7856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Для </a:t>
            </a:r>
            <a:r>
              <a:rPr lang="ru-RU" sz="1400" dirty="0">
                <a:solidFill>
                  <a:schemeClr val="bg1"/>
                </a:solidFill>
              </a:rPr>
              <a:t>создания позиции плана-графика закупок </a:t>
            </a:r>
            <a:r>
              <a:rPr lang="ru-RU" sz="1400" dirty="0" smtClean="0">
                <a:solidFill>
                  <a:schemeClr val="bg1"/>
                </a:solidFill>
              </a:rPr>
              <a:t>необходимо</a:t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выбрать </a:t>
            </a:r>
            <a:r>
              <a:rPr lang="ru-RU" sz="1400" dirty="0">
                <a:solidFill>
                  <a:schemeClr val="bg1"/>
                </a:solidFill>
              </a:rPr>
              <a:t>позицию плана закупок из списка и нажать кнопку «ОК»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82378" y="630447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6976429" y="4632062"/>
            <a:ext cx="2895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Номер слайда 22"/>
          <p:cNvSpPr txBox="1">
            <a:spLocks/>
          </p:cNvSpPr>
          <p:nvPr/>
        </p:nvSpPr>
        <p:spPr>
          <a:xfrm>
            <a:off x="6732240" y="4590180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3113734" y="2786596"/>
            <a:ext cx="504056" cy="24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Номер слайда 22"/>
          <p:cNvSpPr txBox="1">
            <a:spLocks/>
          </p:cNvSpPr>
          <p:nvPr/>
        </p:nvSpPr>
        <p:spPr>
          <a:xfrm>
            <a:off x="2887353" y="263691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6" name="Овал 55"/>
          <p:cNvSpPr/>
          <p:nvPr/>
        </p:nvSpPr>
        <p:spPr>
          <a:xfrm>
            <a:off x="1372606" y="2799978"/>
            <a:ext cx="372032" cy="2023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Номер слайда 22"/>
          <p:cNvSpPr txBox="1">
            <a:spLocks/>
          </p:cNvSpPr>
          <p:nvPr/>
        </p:nvSpPr>
        <p:spPr>
          <a:xfrm>
            <a:off x="1141743" y="263691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3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0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/>
          <p:nvPr/>
        </p:nvPicPr>
        <p:blipFill rotWithShape="1">
          <a:blip r:embed="rId3"/>
          <a:srcRect l="2440" t="26762" r="36539" b="32233"/>
          <a:stretch/>
        </p:blipFill>
        <p:spPr bwMode="auto">
          <a:xfrm>
            <a:off x="401462" y="1295394"/>
            <a:ext cx="8397327" cy="3573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38343" y="404664"/>
            <a:ext cx="540472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«Общие сведения»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8788" y="6453336"/>
            <a:ext cx="283076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507135" y="4976046"/>
            <a:ext cx="8291654" cy="864096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80125" y="4945958"/>
            <a:ext cx="682759" cy="651462"/>
            <a:chOff x="251657" y="5633089"/>
            <a:chExt cx="567104" cy="541108"/>
          </a:xfrm>
          <a:solidFill>
            <a:srgbClr val="FE9601"/>
          </a:solidFill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912325" y="4995058"/>
            <a:ext cx="7886464" cy="761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50" dirty="0" smtClean="0">
                <a:solidFill>
                  <a:schemeClr val="bg1"/>
                </a:solidFill>
              </a:rPr>
              <a:t>На вкладке «Общие сведения» блоки «Общая информация о позиции плана-графика закупок» и «Сведения о государственном заказчике» заполняются автоматически из позиции плана закупок, </a:t>
            </a:r>
            <a:r>
              <a:rPr lang="ru-RU" sz="1450" dirty="0">
                <a:solidFill>
                  <a:schemeClr val="bg1"/>
                </a:solidFill>
              </a:rPr>
              <a:t>на  базе  которой  создана  позиция  </a:t>
            </a:r>
            <a:r>
              <a:rPr lang="ru-RU" sz="1450" dirty="0" smtClean="0">
                <a:solidFill>
                  <a:schemeClr val="bg1"/>
                </a:solidFill>
              </a:rPr>
              <a:t>плана-графика закупок</a:t>
            </a:r>
            <a:endParaRPr lang="ru-RU" sz="145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4147" y="1998253"/>
            <a:ext cx="1009501" cy="25956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01461" y="2348880"/>
            <a:ext cx="8397328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01462" y="3506738"/>
            <a:ext cx="8397327" cy="1362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Rectangle 103"/>
          <p:cNvSpPr/>
          <p:nvPr/>
        </p:nvSpPr>
        <p:spPr bwMode="auto">
          <a:xfrm>
            <a:off x="469018" y="5989784"/>
            <a:ext cx="8291654" cy="526876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44" name="Группа 43"/>
          <p:cNvGrpSpPr/>
          <p:nvPr/>
        </p:nvGrpSpPr>
        <p:grpSpPr>
          <a:xfrm>
            <a:off x="206003" y="5959696"/>
            <a:ext cx="644642" cy="587709"/>
            <a:chOff x="251657" y="5633089"/>
            <a:chExt cx="567104" cy="541108"/>
          </a:xfrm>
          <a:solidFill>
            <a:srgbClr val="86269B"/>
          </a:solidFill>
        </p:grpSpPr>
        <p:sp>
          <p:nvSpPr>
            <p:cNvPr id="45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13126" y="5696360"/>
              <a:ext cx="237268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874208" y="5982918"/>
            <a:ext cx="788646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50" dirty="0" smtClean="0">
                <a:solidFill>
                  <a:schemeClr val="bg1"/>
                </a:solidFill>
              </a:rPr>
              <a:t>Поле «Порядковый номер для ИКЗ»  предзаполнено, но доступно для редактирования в случае необходимости </a:t>
            </a:r>
            <a:endParaRPr lang="ru-RU" sz="1450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15845" y="3282358"/>
            <a:ext cx="4190374" cy="2244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03"/>
          <p:cNvSpPr/>
          <p:nvPr/>
        </p:nvSpPr>
        <p:spPr bwMode="auto">
          <a:xfrm>
            <a:off x="430932" y="5243204"/>
            <a:ext cx="8246405" cy="723702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8343" y="404664"/>
            <a:ext cx="540472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«Общие сведения»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5" name="Рисунок 34"/>
          <p:cNvPicPr/>
          <p:nvPr/>
        </p:nvPicPr>
        <p:blipFill rotWithShape="1">
          <a:blip r:embed="rId5"/>
          <a:srcRect l="2141" t="30487" r="36733" b="46157"/>
          <a:stretch/>
        </p:blipFill>
        <p:spPr bwMode="auto">
          <a:xfrm>
            <a:off x="430932" y="1459106"/>
            <a:ext cx="8246405" cy="1969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9" name="Rectangle 103"/>
          <p:cNvSpPr/>
          <p:nvPr/>
        </p:nvSpPr>
        <p:spPr bwMode="auto">
          <a:xfrm>
            <a:off x="430932" y="3983644"/>
            <a:ext cx="8262371" cy="723702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4" name="Oval 153"/>
          <p:cNvSpPr/>
          <p:nvPr/>
        </p:nvSpPr>
        <p:spPr bwMode="auto">
          <a:xfrm>
            <a:off x="192478" y="3919552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30932" y="4047081"/>
            <a:ext cx="184730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06774" y="3968682"/>
            <a:ext cx="78692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В блоке «Сведения о позиции плана-графика закупок» поля «Наименование объекта закупки (предмет контракта)», «Код ОКПД2», «Наименование кода товара (работы, услуги) по ОКПД 2» </a:t>
            </a:r>
            <a:r>
              <a:rPr lang="ru-RU" sz="1400" dirty="0">
                <a:solidFill>
                  <a:schemeClr val="bg1"/>
                </a:solidFill>
              </a:rPr>
              <a:t>заполняются автоматически из позиции плана </a:t>
            </a:r>
            <a:r>
              <a:rPr lang="ru-RU" sz="1400" dirty="0" smtClean="0">
                <a:solidFill>
                  <a:schemeClr val="bg1"/>
                </a:solidFill>
              </a:rPr>
              <a:t>закупок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8" name="Oval 153"/>
          <p:cNvSpPr/>
          <p:nvPr/>
        </p:nvSpPr>
        <p:spPr bwMode="auto">
          <a:xfrm>
            <a:off x="219642" y="5205364"/>
            <a:ext cx="567104" cy="541108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14966" y="5306641"/>
            <a:ext cx="184730" cy="338554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90808" y="5228242"/>
            <a:ext cx="78692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«Способ  определения  поставщика»  -  выбираются  значения  из справочника «Способы определения поставщика</a:t>
            </a:r>
            <a:r>
              <a:rPr lang="ru-RU" sz="1400" dirty="0" smtClean="0">
                <a:solidFill>
                  <a:schemeClr val="bg1"/>
                </a:solidFill>
              </a:rPr>
              <a:t>».</a:t>
            </a:r>
            <a:r>
              <a:rPr lang="ru-RU" sz="1400" dirty="0" smtClean="0"/>
              <a:t> </a:t>
            </a:r>
            <a:r>
              <a:rPr lang="ru-RU" sz="1400" dirty="0">
                <a:solidFill>
                  <a:schemeClr val="bg1"/>
                </a:solidFill>
              </a:rPr>
              <a:t>Для  выбора  записи  из  справочника  «Способы  определения поставщика» следует нажать на кнопку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494" y="5746472"/>
            <a:ext cx="323209" cy="367284"/>
          </a:xfrm>
          <a:prstGeom prst="rect">
            <a:avLst/>
          </a:prstGeom>
          <a:solidFill>
            <a:srgbClr val="00B0F0"/>
          </a:solidFill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1" name="Прямоугольник 50"/>
          <p:cNvSpPr/>
          <p:nvPr/>
        </p:nvSpPr>
        <p:spPr>
          <a:xfrm>
            <a:off x="445909" y="1459106"/>
            <a:ext cx="957740" cy="31371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52449" y="1772816"/>
            <a:ext cx="8207636" cy="13624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51162" y="3135238"/>
            <a:ext cx="8207636" cy="2617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370240" y="5306641"/>
            <a:ext cx="288862" cy="338554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41511" y="4020829"/>
            <a:ext cx="288862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6" name="Номер слайда 22"/>
          <p:cNvSpPr txBox="1">
            <a:spLocks/>
          </p:cNvSpPr>
          <p:nvPr/>
        </p:nvSpPr>
        <p:spPr>
          <a:xfrm>
            <a:off x="195292" y="3106173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7" name="Номер слайда 22"/>
          <p:cNvSpPr txBox="1">
            <a:spLocks/>
          </p:cNvSpPr>
          <p:nvPr/>
        </p:nvSpPr>
        <p:spPr>
          <a:xfrm>
            <a:off x="201804" y="1779473"/>
            <a:ext cx="216024" cy="296417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58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8788" y="6453336"/>
            <a:ext cx="283076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03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/>
          <p:nvPr/>
        </p:nvPicPr>
        <p:blipFill rotWithShape="1">
          <a:blip r:embed="rId3"/>
          <a:srcRect l="1863" t="20263" r="17630" b="17242"/>
          <a:stretch/>
        </p:blipFill>
        <p:spPr bwMode="auto">
          <a:xfrm>
            <a:off x="251520" y="1412776"/>
            <a:ext cx="8640960" cy="3888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961373" y="620688"/>
            <a:ext cx="7158661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rgbClr val="C0504D">
                    <a:lumMod val="50000"/>
                  </a:srgbClr>
                </a:solidFill>
              </a:rPr>
              <a:t>Заполнение </a:t>
            </a:r>
            <a:r>
              <a:rPr lang="ru-RU" sz="2200" dirty="0">
                <a:solidFill>
                  <a:srgbClr val="C0504D">
                    <a:lumMod val="50000"/>
                  </a:srgbClr>
                </a:solidFill>
              </a:rPr>
              <a:t>поля «Способ определения поставщика»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892480" y="6453336"/>
            <a:ext cx="233602" cy="365125"/>
          </a:xfrm>
        </p:spPr>
        <p:txBody>
          <a:bodyPr/>
          <a:lstStyle/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0" name="Rectangle 103"/>
          <p:cNvSpPr/>
          <p:nvPr/>
        </p:nvSpPr>
        <p:spPr bwMode="auto">
          <a:xfrm>
            <a:off x="500670" y="5732238"/>
            <a:ext cx="8391810" cy="57708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51520" y="5652367"/>
            <a:ext cx="696909" cy="651462"/>
            <a:chOff x="251657" y="5633089"/>
            <a:chExt cx="567104" cy="541108"/>
          </a:xfrm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CC0063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prstClr val="white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044777" y="5868684"/>
            <a:ext cx="7718404" cy="3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50" dirty="0" smtClean="0">
                <a:solidFill>
                  <a:prstClr val="white"/>
                </a:solidFill>
              </a:rPr>
              <a:t>Поле </a:t>
            </a:r>
            <a:r>
              <a:rPr lang="ru-RU" sz="1450" dirty="0">
                <a:solidFill>
                  <a:prstClr val="white"/>
                </a:solidFill>
              </a:rPr>
              <a:t>«Способ определения поставщика» заполняется путем выбора из справочника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118395" y="1772816"/>
            <a:ext cx="2926124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rgbClr val="4F81BD">
                  <a:lumMod val="75000"/>
                  <a:lumOff val="25000"/>
                </a:srgb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957499" y="4725144"/>
            <a:ext cx="347308" cy="24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21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03"/>
          <p:cNvSpPr/>
          <p:nvPr/>
        </p:nvSpPr>
        <p:spPr bwMode="auto">
          <a:xfrm>
            <a:off x="430932" y="4886444"/>
            <a:ext cx="8246405" cy="846812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8343" y="404664"/>
            <a:ext cx="540472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«Общие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сведения»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плана-графика 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103"/>
          <p:cNvSpPr/>
          <p:nvPr/>
        </p:nvSpPr>
        <p:spPr bwMode="auto">
          <a:xfrm>
            <a:off x="430932" y="3759367"/>
            <a:ext cx="8262371" cy="1039174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4" name="Oval 153"/>
          <p:cNvSpPr/>
          <p:nvPr/>
        </p:nvSpPr>
        <p:spPr bwMode="auto">
          <a:xfrm>
            <a:off x="192478" y="3695276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30932" y="3822805"/>
            <a:ext cx="184730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06774" y="3744406"/>
            <a:ext cx="7869276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50" dirty="0" smtClean="0">
                <a:solidFill>
                  <a:schemeClr val="bg1"/>
                </a:solidFill>
              </a:rPr>
              <a:t>Отметка «Особенности и (или) дополнительные условия (ст.111 44-ФЗ)» доступна для установки при любом способе определения поставщика, кроме закупки в соответствии со ст.111 44-ФЗ. </a:t>
            </a:r>
            <a:r>
              <a:rPr lang="ru-RU" sz="1250" dirty="0">
                <a:solidFill>
                  <a:schemeClr val="bg1"/>
                </a:solidFill>
              </a:rPr>
              <a:t>При установке данной отметки или выборе способа определения поставщика </a:t>
            </a:r>
            <a:r>
              <a:rPr lang="ru-RU" sz="1250" dirty="0" smtClean="0">
                <a:solidFill>
                  <a:schemeClr val="bg1"/>
                </a:solidFill>
              </a:rPr>
              <a:t>«</a:t>
            </a:r>
            <a:r>
              <a:rPr lang="ru-RU" sz="1250" dirty="0">
                <a:solidFill>
                  <a:schemeClr val="bg1"/>
                </a:solidFill>
              </a:rPr>
              <a:t>Закупка в соответствии со ст.111 44-ФЗ</a:t>
            </a:r>
            <a:r>
              <a:rPr lang="ru-RU" sz="1250" dirty="0" smtClean="0">
                <a:solidFill>
                  <a:schemeClr val="bg1"/>
                </a:solidFill>
              </a:rPr>
              <a:t>» </a:t>
            </a:r>
            <a:r>
              <a:rPr lang="ru-RU" sz="1250" dirty="0">
                <a:solidFill>
                  <a:schemeClr val="bg1"/>
                </a:solidFill>
              </a:rPr>
              <a:t>становится доступным для заполнения обязательное поле </a:t>
            </a:r>
            <a:r>
              <a:rPr lang="ru-RU" sz="1250" dirty="0" smtClean="0">
                <a:solidFill>
                  <a:schemeClr val="bg1"/>
                </a:solidFill>
              </a:rPr>
              <a:t>«</a:t>
            </a:r>
            <a:r>
              <a:rPr lang="ru-RU" sz="1250" dirty="0">
                <a:solidFill>
                  <a:schemeClr val="bg1"/>
                </a:solidFill>
              </a:rPr>
              <a:t>Реквизиты нормативно-правового акта, устанавливающего особенности осуществления закупки</a:t>
            </a:r>
            <a:r>
              <a:rPr lang="ru-RU" sz="1250" dirty="0" smtClean="0">
                <a:solidFill>
                  <a:schemeClr val="bg1"/>
                </a:solidFill>
              </a:rPr>
              <a:t>»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48" name="Oval 153"/>
          <p:cNvSpPr/>
          <p:nvPr/>
        </p:nvSpPr>
        <p:spPr bwMode="auto">
          <a:xfrm>
            <a:off x="219642" y="4848604"/>
            <a:ext cx="567104" cy="541108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14966" y="4949881"/>
            <a:ext cx="184730" cy="338554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90808" y="4871482"/>
            <a:ext cx="786927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Отметка «Совместные торги» - доступна для установки, только если в  поле  «Способ  определения  поставщика»  установлено  </a:t>
            </a:r>
            <a:r>
              <a:rPr lang="ru-RU" sz="1250" dirty="0" smtClean="0">
                <a:solidFill>
                  <a:schemeClr val="bg1"/>
                </a:solidFill>
              </a:rPr>
              <a:t>значение «Открытый </a:t>
            </a:r>
            <a:r>
              <a:rPr lang="ru-RU" sz="1250" dirty="0">
                <a:solidFill>
                  <a:schemeClr val="bg1"/>
                </a:solidFill>
              </a:rPr>
              <a:t>конкурс» или «Электронный аукцион</a:t>
            </a:r>
            <a:r>
              <a:rPr lang="ru-RU" sz="1250" dirty="0" smtClean="0">
                <a:solidFill>
                  <a:schemeClr val="bg1"/>
                </a:solidFill>
              </a:rPr>
              <a:t>»,  при этом наименование </a:t>
            </a:r>
            <a:r>
              <a:rPr lang="ru-RU" sz="1250" dirty="0">
                <a:solidFill>
                  <a:schemeClr val="bg1"/>
                </a:solidFill>
              </a:rPr>
              <a:t>организатора совместных </a:t>
            </a:r>
            <a:r>
              <a:rPr lang="ru-RU" sz="1250" dirty="0" smtClean="0">
                <a:solidFill>
                  <a:schemeClr val="bg1"/>
                </a:solidFill>
              </a:rPr>
              <a:t>торгов становится  доступным </a:t>
            </a:r>
            <a:r>
              <a:rPr lang="ru-RU" sz="1250" dirty="0">
                <a:solidFill>
                  <a:schemeClr val="bg1"/>
                </a:solidFill>
              </a:rPr>
              <a:t>для </a:t>
            </a:r>
            <a:r>
              <a:rPr lang="ru-RU" sz="1250" dirty="0" smtClean="0">
                <a:solidFill>
                  <a:schemeClr val="bg1"/>
                </a:solidFill>
              </a:rPr>
              <a:t>заполнения из справочника при нажатии кнопки «Выбрать организацию»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70240" y="4949881"/>
            <a:ext cx="288862" cy="338554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41511" y="3796553"/>
            <a:ext cx="288862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98788" y="6358450"/>
            <a:ext cx="283076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38" name="Рисунок 37"/>
          <p:cNvPicPr/>
          <p:nvPr/>
        </p:nvPicPr>
        <p:blipFill rotWithShape="1">
          <a:blip r:embed="rId5"/>
          <a:srcRect l="1909" t="30444" r="36734" b="38266"/>
          <a:stretch/>
        </p:blipFill>
        <p:spPr bwMode="auto">
          <a:xfrm>
            <a:off x="422307" y="1293143"/>
            <a:ext cx="8288247" cy="23203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450152" y="1314521"/>
            <a:ext cx="1008000" cy="23215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Rectangle 103"/>
          <p:cNvSpPr/>
          <p:nvPr/>
        </p:nvSpPr>
        <p:spPr bwMode="auto">
          <a:xfrm>
            <a:off x="422307" y="5879594"/>
            <a:ext cx="8291654" cy="838896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2" name="Oval 153"/>
          <p:cNvSpPr/>
          <p:nvPr/>
        </p:nvSpPr>
        <p:spPr bwMode="auto">
          <a:xfrm>
            <a:off x="264891" y="5768212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60215" y="5869489"/>
            <a:ext cx="184730" cy="338554"/>
          </a:xfrm>
          <a:prstGeom prst="rect">
            <a:avLst/>
          </a:prstGeom>
          <a:solidFill>
            <a:srgbClr val="CC0063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36057" y="5879594"/>
            <a:ext cx="786927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Отметка </a:t>
            </a:r>
            <a:r>
              <a:rPr lang="ru-RU" sz="1250" dirty="0" smtClean="0">
                <a:solidFill>
                  <a:schemeClr val="bg1"/>
                </a:solidFill>
              </a:rPr>
              <a:t>«Централизованная закупка» </a:t>
            </a:r>
            <a:r>
              <a:rPr lang="ru-RU" sz="1250" dirty="0">
                <a:solidFill>
                  <a:schemeClr val="bg1"/>
                </a:solidFill>
              </a:rPr>
              <a:t>- </a:t>
            </a:r>
            <a:r>
              <a:rPr lang="ru-RU" sz="1250" dirty="0" smtClean="0">
                <a:solidFill>
                  <a:schemeClr val="bg1"/>
                </a:solidFill>
              </a:rPr>
              <a:t>проставляется в случае осуществления </a:t>
            </a:r>
            <a:r>
              <a:rPr lang="ru-RU" sz="1250" dirty="0">
                <a:solidFill>
                  <a:schemeClr val="bg1"/>
                </a:solidFill>
              </a:rPr>
              <a:t>закупки в интересах нескольких заказчиков, полномочия по проведению которых полностью или частично передаются одному </a:t>
            </a:r>
            <a:r>
              <a:rPr lang="ru-RU" sz="1250" dirty="0" smtClean="0">
                <a:solidFill>
                  <a:schemeClr val="bg1"/>
                </a:solidFill>
              </a:rPr>
              <a:t>заказчику. При этом указывается наименование уполномоченной </a:t>
            </a:r>
            <a:r>
              <a:rPr lang="ru-RU" sz="1200" dirty="0">
                <a:solidFill>
                  <a:schemeClr val="bg1"/>
                </a:solidFill>
              </a:rPr>
              <a:t>о</a:t>
            </a:r>
            <a:r>
              <a:rPr lang="ru-RU" sz="1200" dirty="0" smtClean="0">
                <a:solidFill>
                  <a:schemeClr val="bg1"/>
                </a:solidFill>
              </a:rPr>
              <a:t>рганизации/уполномоченного учреждения путем </a:t>
            </a:r>
            <a:r>
              <a:rPr lang="ru-RU" sz="1250" dirty="0" smtClean="0">
                <a:solidFill>
                  <a:schemeClr val="bg1"/>
                </a:solidFill>
              </a:rPr>
              <a:t>выбора из справочника </a:t>
            </a:r>
            <a:r>
              <a:rPr lang="ru-RU" sz="1250" dirty="0">
                <a:solidFill>
                  <a:schemeClr val="bg1"/>
                </a:solidFill>
              </a:rPr>
              <a:t>при нажатии кнопки «Выбрать организацию</a:t>
            </a:r>
            <a:r>
              <a:rPr lang="ru-RU" sz="1250" dirty="0" smtClean="0">
                <a:solidFill>
                  <a:schemeClr val="bg1"/>
                </a:solidFill>
              </a:rPr>
              <a:t>»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15489" y="5869489"/>
            <a:ext cx="288862" cy="338554"/>
          </a:xfrm>
          <a:prstGeom prst="rect">
            <a:avLst/>
          </a:prstGeom>
          <a:solidFill>
            <a:srgbClr val="CC0063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2449" y="2186325"/>
            <a:ext cx="8207636" cy="6909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49673" y="1546671"/>
            <a:ext cx="8207636" cy="6405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450152" y="2874152"/>
            <a:ext cx="8207636" cy="739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Номер слайда 22"/>
          <p:cNvSpPr txBox="1">
            <a:spLocks/>
          </p:cNvSpPr>
          <p:nvPr/>
        </p:nvSpPr>
        <p:spPr>
          <a:xfrm>
            <a:off x="213667" y="2195615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4" name="Номер слайда 22"/>
          <p:cNvSpPr txBox="1">
            <a:spLocks/>
          </p:cNvSpPr>
          <p:nvPr/>
        </p:nvSpPr>
        <p:spPr>
          <a:xfrm>
            <a:off x="210629" y="2883734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5" name="Номер слайда 22"/>
          <p:cNvSpPr txBox="1">
            <a:spLocks/>
          </p:cNvSpPr>
          <p:nvPr/>
        </p:nvSpPr>
        <p:spPr>
          <a:xfrm>
            <a:off x="220729" y="155932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29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03"/>
          <p:cNvSpPr/>
          <p:nvPr/>
        </p:nvSpPr>
        <p:spPr bwMode="auto">
          <a:xfrm>
            <a:off x="430932" y="4432360"/>
            <a:ext cx="8246405" cy="621694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8343" y="404664"/>
            <a:ext cx="540472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«Общие сведения»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Oval 153"/>
          <p:cNvSpPr/>
          <p:nvPr/>
        </p:nvSpPr>
        <p:spPr bwMode="auto">
          <a:xfrm>
            <a:off x="159260" y="4394520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54584" y="4495797"/>
            <a:ext cx="184730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90808" y="4417398"/>
            <a:ext cx="7869276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Поле </a:t>
            </a:r>
            <a:r>
              <a:rPr lang="ru-RU" sz="1250" dirty="0">
                <a:solidFill>
                  <a:schemeClr val="bg1"/>
                </a:solidFill>
              </a:rPr>
              <a:t>«Срок  размещения  извещения/срок  заключения  контракта» и таблица «Код бюджетной классификации» заполняются автоматически на основании выбранной позиции плана закупок. При этом редактирование ячеек таблицы с суммами финансового обеспечения </a:t>
            </a:r>
            <a:r>
              <a:rPr lang="ru-RU" sz="1250" dirty="0" smtClean="0">
                <a:solidFill>
                  <a:schemeClr val="bg1"/>
                </a:solidFill>
              </a:rPr>
              <a:t>доступно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86024" y="4495797"/>
            <a:ext cx="288862" cy="338554"/>
          </a:xfrm>
          <a:prstGeom prst="rect">
            <a:avLst/>
          </a:prstGeom>
          <a:solidFill>
            <a:srgbClr val="00B796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811402" y="6470406"/>
            <a:ext cx="283076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1" name="Rectangle 103"/>
          <p:cNvSpPr/>
          <p:nvPr/>
        </p:nvSpPr>
        <p:spPr bwMode="auto">
          <a:xfrm>
            <a:off x="422307" y="5184224"/>
            <a:ext cx="8291654" cy="675431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2" name="Oval 153"/>
          <p:cNvSpPr/>
          <p:nvPr/>
        </p:nvSpPr>
        <p:spPr bwMode="auto">
          <a:xfrm>
            <a:off x="161379" y="5146384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60215" y="5247661"/>
            <a:ext cx="184730" cy="338554"/>
          </a:xfrm>
          <a:prstGeom prst="rect">
            <a:avLst/>
          </a:prstGeom>
          <a:solidFill>
            <a:srgbClr val="FE9601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11977" y="5247661"/>
            <a:ext cx="288862" cy="338554"/>
          </a:xfrm>
          <a:prstGeom prst="rect">
            <a:avLst/>
          </a:prstGeom>
          <a:solidFill>
            <a:srgbClr val="FE9601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3" name="Рисунок 52"/>
          <p:cNvPicPr/>
          <p:nvPr/>
        </p:nvPicPr>
        <p:blipFill rotWithShape="1">
          <a:blip r:embed="rId5"/>
          <a:srcRect l="1909" t="30444" r="36990" b="65927"/>
          <a:stretch/>
        </p:blipFill>
        <p:spPr bwMode="auto">
          <a:xfrm>
            <a:off x="447874" y="1309087"/>
            <a:ext cx="8255340" cy="233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6" name="Прямоугольник 55"/>
          <p:cNvSpPr/>
          <p:nvPr/>
        </p:nvSpPr>
        <p:spPr>
          <a:xfrm>
            <a:off x="441526" y="1319016"/>
            <a:ext cx="1026000" cy="23215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/>
          <p:cNvPicPr/>
          <p:nvPr/>
        </p:nvPicPr>
        <p:blipFill rotWithShape="1">
          <a:blip r:embed="rId6"/>
          <a:srcRect l="1985" t="40558" r="36378" b="17377"/>
          <a:stretch/>
        </p:blipFill>
        <p:spPr bwMode="auto">
          <a:xfrm>
            <a:off x="411283" y="1563604"/>
            <a:ext cx="8309184" cy="2809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7" name="Прямоугольник 66"/>
          <p:cNvSpPr/>
          <p:nvPr/>
        </p:nvSpPr>
        <p:spPr>
          <a:xfrm>
            <a:off x="755576" y="5190241"/>
            <a:ext cx="7869276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Поля «</a:t>
            </a:r>
            <a:r>
              <a:rPr lang="ru-RU" sz="1250" dirty="0">
                <a:solidFill>
                  <a:schemeClr val="bg1"/>
                </a:solidFill>
              </a:rPr>
              <a:t>Ориентировочная начальная (максимальная) цена контракта», «Размер выплат в текущем году исполнения контракта», «Валюта контракта</a:t>
            </a:r>
            <a:r>
              <a:rPr lang="ru-RU" sz="1250" dirty="0" smtClean="0">
                <a:solidFill>
                  <a:schemeClr val="bg1"/>
                </a:solidFill>
              </a:rPr>
              <a:t>» заполняются автоматически и недоступны для редактирования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68" name="Rectangle 103"/>
          <p:cNvSpPr/>
          <p:nvPr/>
        </p:nvSpPr>
        <p:spPr bwMode="auto">
          <a:xfrm>
            <a:off x="467555" y="5963152"/>
            <a:ext cx="8246405" cy="799962"/>
          </a:xfrm>
          <a:prstGeom prst="rect">
            <a:avLst/>
          </a:prstGeom>
          <a:solidFill>
            <a:srgbClr val="7030A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69" name="Oval 153"/>
          <p:cNvSpPr/>
          <p:nvPr/>
        </p:nvSpPr>
        <p:spPr bwMode="auto">
          <a:xfrm>
            <a:off x="170005" y="5925312"/>
            <a:ext cx="567104" cy="541108"/>
          </a:xfrm>
          <a:prstGeom prst="ellipse">
            <a:avLst/>
          </a:prstGeom>
          <a:solidFill>
            <a:srgbClr val="7030A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65329" y="6026589"/>
            <a:ext cx="184730" cy="338554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7431" y="5948190"/>
            <a:ext cx="786927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«Обоснование внесения изменений» - блок отображается только для позиций плана-графика закупок, в которые вносились </a:t>
            </a:r>
            <a:r>
              <a:rPr lang="ru-RU" sz="1250" dirty="0" smtClean="0">
                <a:solidFill>
                  <a:schemeClr val="bg1"/>
                </a:solidFill>
              </a:rPr>
              <a:t>изменения после </a:t>
            </a:r>
            <a:r>
              <a:rPr lang="ru-RU" sz="1250" dirty="0">
                <a:solidFill>
                  <a:schemeClr val="bg1"/>
                </a:solidFill>
              </a:rPr>
              <a:t>того, как любая версия позиции плана-графика закупок была</a:t>
            </a:r>
          </a:p>
          <a:p>
            <a:pPr algn="l"/>
            <a:r>
              <a:rPr lang="ru-RU" sz="1250" dirty="0">
                <a:solidFill>
                  <a:schemeClr val="bg1"/>
                </a:solidFill>
              </a:rPr>
              <a:t>размещена в ЕИС в составе плана-графика</a:t>
            </a:r>
            <a:r>
              <a:rPr lang="ru-RU" sz="1250" dirty="0" smtClean="0">
                <a:solidFill>
                  <a:schemeClr val="bg1"/>
                </a:solidFill>
              </a:rPr>
              <a:t>. Блок </a:t>
            </a:r>
            <a:r>
              <a:rPr lang="ru-RU" sz="1250" dirty="0">
                <a:solidFill>
                  <a:schemeClr val="bg1"/>
                </a:solidFill>
              </a:rPr>
              <a:t>содержит поле «Обоснование внесения </a:t>
            </a:r>
            <a:r>
              <a:rPr lang="ru-RU" sz="1250" dirty="0" smtClean="0">
                <a:solidFill>
                  <a:schemeClr val="bg1"/>
                </a:solidFill>
              </a:rPr>
              <a:t>изменений»  - значение </a:t>
            </a:r>
            <a:r>
              <a:rPr lang="ru-RU" sz="1250" dirty="0">
                <a:solidFill>
                  <a:schemeClr val="bg1"/>
                </a:solidFill>
              </a:rPr>
              <a:t>выбирается из </a:t>
            </a:r>
            <a:r>
              <a:rPr lang="ru-RU" sz="1250" dirty="0" smtClean="0">
                <a:solidFill>
                  <a:schemeClr val="bg1"/>
                </a:solidFill>
              </a:rPr>
              <a:t>справочника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20603" y="6026589"/>
            <a:ext cx="288862" cy="338554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49673" y="1559792"/>
            <a:ext cx="8207636" cy="11146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446805" y="2942720"/>
            <a:ext cx="8207636" cy="676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44931" y="3619145"/>
            <a:ext cx="8207636" cy="7544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Номер слайда 22"/>
          <p:cNvSpPr txBox="1">
            <a:spLocks/>
          </p:cNvSpPr>
          <p:nvPr/>
        </p:nvSpPr>
        <p:spPr>
          <a:xfrm>
            <a:off x="213667" y="302891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7" name="Номер слайда 22"/>
          <p:cNvSpPr txBox="1">
            <a:spLocks/>
          </p:cNvSpPr>
          <p:nvPr/>
        </p:nvSpPr>
        <p:spPr>
          <a:xfrm>
            <a:off x="210629" y="371703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78" name="Номер слайда 22"/>
          <p:cNvSpPr txBox="1">
            <a:spLocks/>
          </p:cNvSpPr>
          <p:nvPr/>
        </p:nvSpPr>
        <p:spPr>
          <a:xfrm>
            <a:off x="220729" y="160694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19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/>
          <p:nvPr/>
        </p:nvPicPr>
        <p:blipFill rotWithShape="1">
          <a:blip r:embed="rId3"/>
          <a:srcRect l="2124" t="25054" r="23648" b="29643"/>
          <a:stretch/>
        </p:blipFill>
        <p:spPr bwMode="auto">
          <a:xfrm>
            <a:off x="342578" y="1427156"/>
            <a:ext cx="8621910" cy="2937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65284" y="404664"/>
            <a:ext cx="5750839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«Спецификация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ТРУ»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озиции плана-графика 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7" y="6453336"/>
            <a:ext cx="36004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284646" y="5525094"/>
            <a:ext cx="8690673" cy="928241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2817" y="5445224"/>
            <a:ext cx="682759" cy="651462"/>
            <a:chOff x="251657" y="5633089"/>
            <a:chExt cx="567104" cy="541108"/>
          </a:xfrm>
          <a:solidFill>
            <a:srgbClr val="00B0F0"/>
          </a:solidFill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Calibri" pitchFamily="34" charset="0"/>
                </a:rPr>
                <a:t>2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828753" y="5607626"/>
            <a:ext cx="80637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Для </a:t>
            </a:r>
            <a:r>
              <a:rPr lang="ru-RU" sz="1400" dirty="0">
                <a:solidFill>
                  <a:schemeClr val="bg1"/>
                </a:solidFill>
              </a:rPr>
              <a:t>заполнения обязательных полей раздела «Описание товаров, работ, услуг» необходимо выделить строку закупки  и открыть ее на редактирование с помощью кнопки  «Открыть строку на редактирование» </a:t>
            </a:r>
          </a:p>
        </p:txBody>
      </p:sp>
      <p:sp>
        <p:nvSpPr>
          <p:cNvPr id="29" name="Rectangle 103"/>
          <p:cNvSpPr/>
          <p:nvPr/>
        </p:nvSpPr>
        <p:spPr bwMode="auto">
          <a:xfrm>
            <a:off x="551937" y="4609703"/>
            <a:ext cx="8412551" cy="577082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7979" y="4581128"/>
            <a:ext cx="682759" cy="651462"/>
            <a:chOff x="251657" y="5633089"/>
            <a:chExt cx="567104" cy="541108"/>
          </a:xfrm>
          <a:solidFill>
            <a:srgbClr val="00B796"/>
          </a:solidFill>
        </p:grpSpPr>
        <p:sp>
          <p:nvSpPr>
            <p:cNvPr id="3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1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827584" y="465313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При </a:t>
            </a:r>
            <a:r>
              <a:rPr lang="ru-RU" sz="1400" dirty="0">
                <a:solidFill>
                  <a:schemeClr val="bg1"/>
                </a:solidFill>
              </a:rPr>
              <a:t>заполнении вкладки «Спецификация ТРУ» поля «Код ОКПД2» и «Наименование кода товара (работы, услуги) по ОКПД2» заполняются автоматически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145419" y="1903362"/>
            <a:ext cx="961344" cy="2736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Номер слайда 22"/>
          <p:cNvSpPr txBox="1">
            <a:spLocks/>
          </p:cNvSpPr>
          <p:nvPr/>
        </p:nvSpPr>
        <p:spPr>
          <a:xfrm>
            <a:off x="126554" y="2105669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284645" y="2210747"/>
            <a:ext cx="6516363" cy="3852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Rectangle 103"/>
          <p:cNvSpPr/>
          <p:nvPr/>
        </p:nvSpPr>
        <p:spPr bwMode="auto">
          <a:xfrm rot="5400000">
            <a:off x="3369113" y="6087797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B99BC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3676" y="6141620"/>
            <a:ext cx="35960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4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Номер слайда 22"/>
          <p:cNvSpPr txBox="1">
            <a:spLocks/>
          </p:cNvSpPr>
          <p:nvPr/>
        </p:nvSpPr>
        <p:spPr>
          <a:xfrm>
            <a:off x="912324" y="3063624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1" name="Овал 50"/>
          <p:cNvSpPr/>
          <p:nvPr/>
        </p:nvSpPr>
        <p:spPr>
          <a:xfrm>
            <a:off x="1069219" y="2852936"/>
            <a:ext cx="347308" cy="24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04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/>
          <p:nvPr/>
        </p:nvPicPr>
        <p:blipFill rotWithShape="1">
          <a:blip r:embed="rId3"/>
          <a:srcRect l="1665" t="24947" r="37448" b="12684"/>
          <a:stretch/>
        </p:blipFill>
        <p:spPr bwMode="auto">
          <a:xfrm>
            <a:off x="542634" y="1318702"/>
            <a:ext cx="8053429" cy="36944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65283" y="404664"/>
            <a:ext cx="575084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«Спецификация ТРУ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590765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" name="Rectangle 103"/>
          <p:cNvSpPr/>
          <p:nvPr/>
        </p:nvSpPr>
        <p:spPr bwMode="auto">
          <a:xfrm>
            <a:off x="555999" y="5225437"/>
            <a:ext cx="8040065" cy="1309428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27231" y="5180070"/>
            <a:ext cx="682759" cy="651462"/>
            <a:chOff x="251657" y="5633089"/>
            <a:chExt cx="567104" cy="541108"/>
          </a:xfrm>
        </p:grpSpPr>
        <p:sp>
          <p:nvSpPr>
            <p:cNvPr id="4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CC0063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1105454" y="5235638"/>
            <a:ext cx="6958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ru-RU" sz="1400" dirty="0" smtClean="0">
                <a:solidFill>
                  <a:schemeClr val="bg1"/>
                </a:solidFill>
              </a:rPr>
              <a:t>    Перечень обязательных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к </a:t>
            </a:r>
            <a:r>
              <a:rPr lang="ru-RU" sz="1400" dirty="0">
                <a:solidFill>
                  <a:schemeClr val="bg1"/>
                </a:solidFill>
              </a:rPr>
              <a:t>заполнению полей</a:t>
            </a:r>
            <a:r>
              <a:rPr lang="ru-RU" sz="1400" dirty="0" smtClean="0">
                <a:solidFill>
                  <a:schemeClr val="bg1"/>
                </a:solidFill>
              </a:rPr>
              <a:t>: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12176" y="5480730"/>
            <a:ext cx="7183888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- </a:t>
            </a:r>
            <a:r>
              <a:rPr lang="ru-RU" sz="1250" smtClean="0">
                <a:solidFill>
                  <a:schemeClr val="bg1"/>
                </a:solidFill>
              </a:rPr>
              <a:t>Код по ОКПД </a:t>
            </a:r>
            <a:r>
              <a:rPr lang="ru-RU" sz="1250" dirty="0">
                <a:solidFill>
                  <a:schemeClr val="bg1"/>
                </a:solidFill>
              </a:rPr>
              <a:t>2 – с детализацией по классу, подклассу, </a:t>
            </a:r>
            <a:r>
              <a:rPr lang="ru-RU" sz="1250" dirty="0" smtClean="0">
                <a:solidFill>
                  <a:schemeClr val="bg1"/>
                </a:solidFill>
              </a:rPr>
              <a:t>группе</a:t>
            </a:r>
          </a:p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- наименование </a:t>
            </a:r>
            <a:r>
              <a:rPr lang="ru-RU" sz="1250" dirty="0">
                <a:solidFill>
                  <a:schemeClr val="bg1"/>
                </a:solidFill>
              </a:rPr>
              <a:t>товара, работы или услуги  </a:t>
            </a:r>
          </a:p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- минимально </a:t>
            </a:r>
            <a:r>
              <a:rPr lang="ru-RU" sz="1250" dirty="0">
                <a:solidFill>
                  <a:schemeClr val="bg1"/>
                </a:solidFill>
              </a:rPr>
              <a:t>необходимые требования, предъявляемые к </a:t>
            </a:r>
            <a:r>
              <a:rPr lang="ru-RU" sz="1250" dirty="0" smtClean="0">
                <a:solidFill>
                  <a:schemeClr val="bg1"/>
                </a:solidFill>
              </a:rPr>
              <a:t>товару, работе, услуге </a:t>
            </a:r>
            <a:endParaRPr lang="ru-RU" sz="1250" dirty="0">
              <a:solidFill>
                <a:schemeClr val="bg1"/>
              </a:solidFill>
            </a:endParaRPr>
          </a:p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- наименование </a:t>
            </a:r>
            <a:r>
              <a:rPr lang="ru-RU" sz="1250" dirty="0">
                <a:solidFill>
                  <a:schemeClr val="bg1"/>
                </a:solidFill>
              </a:rPr>
              <a:t>единицы </a:t>
            </a:r>
            <a:r>
              <a:rPr lang="ru-RU" sz="1250" dirty="0" smtClean="0">
                <a:solidFill>
                  <a:schemeClr val="bg1"/>
                </a:solidFill>
              </a:rPr>
              <a:t>измерения</a:t>
            </a:r>
          </a:p>
          <a:p>
            <a:pPr lvl="0" algn="l"/>
            <a:r>
              <a:rPr lang="ru-RU" sz="1250" dirty="0" smtClean="0">
                <a:solidFill>
                  <a:schemeClr val="bg1"/>
                </a:solidFill>
              </a:rPr>
              <a:t>- количество (объем) поставки в текущем году</a:t>
            </a:r>
            <a:endParaRPr lang="ru-RU" sz="125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07030" y="1846495"/>
            <a:ext cx="4190400" cy="190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699792" y="2232487"/>
            <a:ext cx="4190400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700649" y="3241881"/>
            <a:ext cx="4190400" cy="172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699792" y="3700061"/>
            <a:ext cx="4190930" cy="172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7" y="6392954"/>
            <a:ext cx="36004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700649" y="3029241"/>
            <a:ext cx="4190400" cy="216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2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/>
          <p:nvPr/>
        </p:nvPicPr>
        <p:blipFill rotWithShape="1">
          <a:blip r:embed="rId3"/>
          <a:srcRect l="2034" t="24944" r="28203" b="37879"/>
          <a:stretch/>
        </p:blipFill>
        <p:spPr bwMode="auto">
          <a:xfrm>
            <a:off x="503438" y="1412776"/>
            <a:ext cx="8141392" cy="2823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78417" y="404664"/>
            <a:ext cx="5324569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«Условия закупки»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6948264" y="6443811"/>
            <a:ext cx="213360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221159" y="2045075"/>
            <a:ext cx="809081" cy="2317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Rectangle 103"/>
          <p:cNvSpPr/>
          <p:nvPr/>
        </p:nvSpPr>
        <p:spPr bwMode="auto">
          <a:xfrm>
            <a:off x="807836" y="5462820"/>
            <a:ext cx="7713169" cy="583699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 sz="1300">
              <a:latin typeface="Calibri" pitchFamily="34" charset="0"/>
            </a:endParaRPr>
          </a:p>
        </p:txBody>
      </p:sp>
      <p:sp>
        <p:nvSpPr>
          <p:cNvPr id="55" name="Oval 153"/>
          <p:cNvSpPr/>
          <p:nvPr/>
        </p:nvSpPr>
        <p:spPr bwMode="auto">
          <a:xfrm>
            <a:off x="574971" y="5434505"/>
            <a:ext cx="464038" cy="442767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300" dirty="0">
              <a:latin typeface="Calibri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89654" y="5518076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76552" y="5494724"/>
            <a:ext cx="73444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Блок </a:t>
            </a:r>
            <a:r>
              <a:rPr lang="ru-RU" sz="1400" dirty="0">
                <a:solidFill>
                  <a:schemeClr val="bg1"/>
                </a:solidFill>
              </a:rPr>
              <a:t>«Размер аванса» заполняется в процентах, если предусмотрена выплата аванса</a:t>
            </a:r>
          </a:p>
        </p:txBody>
      </p:sp>
      <p:sp>
        <p:nvSpPr>
          <p:cNvPr id="61" name="Rectangle 103"/>
          <p:cNvSpPr/>
          <p:nvPr/>
        </p:nvSpPr>
        <p:spPr bwMode="auto">
          <a:xfrm>
            <a:off x="807836" y="4602019"/>
            <a:ext cx="7713169" cy="491610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 sz="1300">
              <a:latin typeface="Calibri" pitchFamily="34" charset="0"/>
            </a:endParaRPr>
          </a:p>
        </p:txBody>
      </p:sp>
      <p:sp>
        <p:nvSpPr>
          <p:cNvPr id="62" name="Oval 153"/>
          <p:cNvSpPr/>
          <p:nvPr/>
        </p:nvSpPr>
        <p:spPr bwMode="auto">
          <a:xfrm>
            <a:off x="559743" y="4573704"/>
            <a:ext cx="464038" cy="442767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300" dirty="0">
              <a:latin typeface="Calibri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3951" y="4657275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176552" y="4570409"/>
            <a:ext cx="7344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Суммы </a:t>
            </a:r>
            <a:r>
              <a:rPr lang="ru-RU" sz="1400" dirty="0">
                <a:solidFill>
                  <a:schemeClr val="bg1"/>
                </a:solidFill>
              </a:rPr>
              <a:t>финансового обеспечения заявки, исполнения контракта рассчитываются автоматически </a:t>
            </a:r>
            <a:r>
              <a:rPr lang="ru-RU" sz="1400" dirty="0" smtClean="0">
                <a:solidFill>
                  <a:schemeClr val="bg1"/>
                </a:solidFill>
              </a:rPr>
              <a:t>при заполнении </a:t>
            </a:r>
            <a:r>
              <a:rPr lang="ru-RU" sz="1400" dirty="0">
                <a:solidFill>
                  <a:schemeClr val="bg1"/>
                </a:solidFill>
              </a:rPr>
              <a:t>их процентных </a:t>
            </a:r>
            <a:r>
              <a:rPr lang="ru-RU" sz="1400" dirty="0" smtClean="0">
                <a:solidFill>
                  <a:schemeClr val="bg1"/>
                </a:solidFill>
              </a:rPr>
              <a:t>значений.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1853698" y="2560051"/>
            <a:ext cx="3124145" cy="10975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Номер слайда 22"/>
          <p:cNvSpPr txBox="1">
            <a:spLocks/>
          </p:cNvSpPr>
          <p:nvPr/>
        </p:nvSpPr>
        <p:spPr>
          <a:xfrm>
            <a:off x="4417733" y="2348880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2015624" y="3853434"/>
            <a:ext cx="1151335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омер слайда 22"/>
          <p:cNvSpPr txBox="1">
            <a:spLocks/>
          </p:cNvSpPr>
          <p:nvPr/>
        </p:nvSpPr>
        <p:spPr>
          <a:xfrm>
            <a:off x="3195534" y="392922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118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/>
          <p:nvPr/>
        </p:nvPicPr>
        <p:blipFill rotWithShape="1">
          <a:blip r:embed="rId3"/>
          <a:srcRect l="2260" t="32558" r="51718" b="38690"/>
          <a:stretch/>
        </p:blipFill>
        <p:spPr bwMode="auto">
          <a:xfrm>
            <a:off x="507134" y="1358051"/>
            <a:ext cx="4415772" cy="2102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Рисунок 45"/>
          <p:cNvPicPr/>
          <p:nvPr/>
        </p:nvPicPr>
        <p:blipFill rotWithShape="1">
          <a:blip r:embed="rId4"/>
          <a:srcRect l="1664" t="31501" r="29957" b="39112"/>
          <a:stretch/>
        </p:blipFill>
        <p:spPr bwMode="auto">
          <a:xfrm>
            <a:off x="539528" y="3559299"/>
            <a:ext cx="8177618" cy="17519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78417" y="404664"/>
            <a:ext cx="5324569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«Условия закупки»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17146" y="6443811"/>
            <a:ext cx="36471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348156" y="3624421"/>
            <a:ext cx="846000" cy="2317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Rectangle 103"/>
          <p:cNvSpPr/>
          <p:nvPr/>
        </p:nvSpPr>
        <p:spPr bwMode="auto">
          <a:xfrm>
            <a:off x="917865" y="6078177"/>
            <a:ext cx="7799281" cy="628735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5" name="Oval 153"/>
          <p:cNvSpPr/>
          <p:nvPr/>
        </p:nvSpPr>
        <p:spPr bwMode="auto">
          <a:xfrm>
            <a:off x="539552" y="6049863"/>
            <a:ext cx="464038" cy="442767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63760" y="6133434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045883" y="6060582"/>
            <a:ext cx="7671263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Если отметка </a:t>
            </a:r>
            <a:r>
              <a:rPr lang="ru-RU" sz="1250" dirty="0" smtClean="0">
                <a:solidFill>
                  <a:schemeClr val="bg1"/>
                </a:solidFill>
              </a:rPr>
              <a:t>«</a:t>
            </a:r>
            <a:r>
              <a:rPr lang="ru-RU" sz="1250" dirty="0">
                <a:solidFill>
                  <a:schemeClr val="bg1"/>
                </a:solidFill>
              </a:rPr>
              <a:t>Предусмотрена периодичность поставки товаров, выполнения работ, оказания услуг</a:t>
            </a:r>
            <a:r>
              <a:rPr lang="ru-RU" sz="1250" dirty="0" smtClean="0">
                <a:solidFill>
                  <a:schemeClr val="bg1"/>
                </a:solidFill>
              </a:rPr>
              <a:t>» </a:t>
            </a:r>
            <a:r>
              <a:rPr lang="ru-RU" sz="1250" dirty="0">
                <a:solidFill>
                  <a:schemeClr val="bg1"/>
                </a:solidFill>
              </a:rPr>
              <a:t>установлена, то поле </a:t>
            </a:r>
            <a:r>
              <a:rPr lang="ru-RU" sz="1250" dirty="0" smtClean="0">
                <a:solidFill>
                  <a:schemeClr val="bg1"/>
                </a:solidFill>
              </a:rPr>
              <a:t>«Периодичность поставки товаров, выполнения работ, оказания услуг» </a:t>
            </a:r>
            <a:r>
              <a:rPr lang="ru-RU" sz="1250" dirty="0">
                <a:solidFill>
                  <a:schemeClr val="bg1"/>
                </a:solidFill>
              </a:rPr>
              <a:t>доступно и обязательно для заполнения путем выбора из справочника</a:t>
            </a:r>
          </a:p>
        </p:txBody>
      </p:sp>
      <p:sp>
        <p:nvSpPr>
          <p:cNvPr id="61" name="Rectangle 103"/>
          <p:cNvSpPr/>
          <p:nvPr/>
        </p:nvSpPr>
        <p:spPr bwMode="auto">
          <a:xfrm>
            <a:off x="902637" y="5392005"/>
            <a:ext cx="7814509" cy="61975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62" name="Oval 153"/>
          <p:cNvSpPr/>
          <p:nvPr/>
        </p:nvSpPr>
        <p:spPr bwMode="auto">
          <a:xfrm>
            <a:off x="539552" y="5363691"/>
            <a:ext cx="464038" cy="442767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48532" y="5447262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71600" y="5342349"/>
            <a:ext cx="774554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Если отметка «Предусмотрено поэтапное исполнение контракта" установлена, то поле «Сроки исполнения отдельных этапов контракта» доступно и обязательно для заполнения путем ручного ввода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395536" y="2344276"/>
            <a:ext cx="4582308" cy="6241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Номер слайда 22"/>
          <p:cNvSpPr txBox="1">
            <a:spLocks/>
          </p:cNvSpPr>
          <p:nvPr/>
        </p:nvSpPr>
        <p:spPr>
          <a:xfrm>
            <a:off x="150348" y="2257409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395536" y="4729613"/>
            <a:ext cx="8496944" cy="6340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Номер слайда 22"/>
          <p:cNvSpPr txBox="1">
            <a:spLocks/>
          </p:cNvSpPr>
          <p:nvPr/>
        </p:nvSpPr>
        <p:spPr>
          <a:xfrm>
            <a:off x="179512" y="4714343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8" name="Rectangle 103"/>
          <p:cNvSpPr/>
          <p:nvPr/>
        </p:nvSpPr>
        <p:spPr bwMode="auto">
          <a:xfrm>
            <a:off x="5447197" y="1358051"/>
            <a:ext cx="3207927" cy="2102761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921102" y="1493485"/>
            <a:ext cx="26033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В блоке «График осуществления  закупки» предусмотрен обязательный выбор либо поэтапного исполнения контракта, либо периодичности поставки товаров, выполнения работ, оказания услуг</a:t>
            </a:r>
            <a:endParaRPr lang="ru-RU" sz="1400" dirty="0">
              <a:solidFill>
                <a:schemeClr val="bg1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5161447" y="1326391"/>
            <a:ext cx="682759" cy="661647"/>
            <a:chOff x="251657" y="5633089"/>
            <a:chExt cx="567104" cy="541108"/>
          </a:xfrm>
          <a:solidFill>
            <a:srgbClr val="00B0F0"/>
          </a:solidFill>
        </p:grpSpPr>
        <p:sp>
          <p:nvSpPr>
            <p:cNvPr id="51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00B796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  <a:solidFill>
              <a:srgbClr val="00B796"/>
            </a:solidFill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1865849" y="1423179"/>
            <a:ext cx="689927" cy="22988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71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/>
          <p:nvPr/>
        </p:nvPicPr>
        <p:blipFill rotWithShape="1">
          <a:blip r:embed="rId3"/>
          <a:srcRect l="2128" t="32447" r="54835" b="17189"/>
          <a:stretch/>
        </p:blipFill>
        <p:spPr bwMode="auto">
          <a:xfrm>
            <a:off x="3677024" y="1379498"/>
            <a:ext cx="5216463" cy="23375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Рисунок 42"/>
          <p:cNvPicPr/>
          <p:nvPr/>
        </p:nvPicPr>
        <p:blipFill rotWithShape="1">
          <a:blip r:embed="rId4"/>
          <a:srcRect l="2124" t="37033" r="54922" b="16430"/>
          <a:stretch/>
        </p:blipFill>
        <p:spPr bwMode="auto">
          <a:xfrm>
            <a:off x="3658599" y="3717032"/>
            <a:ext cx="5226262" cy="2808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78416" y="404664"/>
            <a:ext cx="5324569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«Условия закупки»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1" name="Прямоугольник 30"/>
          <p:cNvSpPr/>
          <p:nvPr/>
        </p:nvSpPr>
        <p:spPr>
          <a:xfrm>
            <a:off x="5444723" y="1377204"/>
            <a:ext cx="845060" cy="19745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167265" y="2859636"/>
            <a:ext cx="873722" cy="2317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Номер слайда 22"/>
          <p:cNvSpPr txBox="1">
            <a:spLocks/>
          </p:cNvSpPr>
          <p:nvPr/>
        </p:nvSpPr>
        <p:spPr>
          <a:xfrm>
            <a:off x="12924928" y="2631826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fld id="{C0EB37D2-4202-4A90-8246-13FB6654ACC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4" name="Rectangle 103"/>
          <p:cNvSpPr/>
          <p:nvPr/>
        </p:nvSpPr>
        <p:spPr bwMode="auto">
          <a:xfrm>
            <a:off x="671756" y="1768925"/>
            <a:ext cx="2775879" cy="4183778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87780" y="1871181"/>
            <a:ext cx="244827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50" dirty="0">
                <a:solidFill>
                  <a:schemeClr val="bg1"/>
                </a:solidFill>
              </a:rPr>
              <a:t>Блок «Преимущества и требования к участникам закупки» заполняется в соответствии с условиями закупки  в разрезе статей закона 44-ФЗ</a:t>
            </a:r>
            <a:r>
              <a:rPr lang="ru-RU" sz="1250" dirty="0" smtClean="0">
                <a:solidFill>
                  <a:schemeClr val="bg1"/>
                </a:solidFill>
              </a:rPr>
              <a:t>:</a:t>
            </a:r>
          </a:p>
          <a:p>
            <a:pPr algn="l"/>
            <a:r>
              <a:rPr lang="en-US" sz="1250" dirty="0" smtClean="0">
                <a:solidFill>
                  <a:schemeClr val="bg1"/>
                </a:solidFill>
              </a:rPr>
              <a:t> </a:t>
            </a:r>
            <a:r>
              <a:rPr lang="ru-RU" sz="1250" dirty="0" smtClean="0">
                <a:solidFill>
                  <a:schemeClr val="bg1"/>
                </a:solidFill>
              </a:rPr>
              <a:t>-</a:t>
            </a:r>
            <a:r>
              <a:rPr lang="en-US" sz="1250" dirty="0" smtClean="0">
                <a:solidFill>
                  <a:schemeClr val="bg1"/>
                </a:solidFill>
              </a:rPr>
              <a:t>  </a:t>
            </a:r>
            <a:r>
              <a:rPr lang="ru-RU" sz="1250" dirty="0" smtClean="0">
                <a:solidFill>
                  <a:schemeClr val="bg1"/>
                </a:solidFill>
              </a:rPr>
              <a:t>преимущества, предоставляемые участникам закупки в соответствии со статьями 28 и 29 закона        № 44-ФЗ;</a:t>
            </a:r>
            <a:endParaRPr lang="ru-RU" sz="1250" dirty="0">
              <a:solidFill>
                <a:schemeClr val="bg1"/>
              </a:solidFill>
            </a:endParaRPr>
          </a:p>
          <a:p>
            <a:pPr algn="l"/>
            <a:r>
              <a:rPr lang="en-US" sz="1250" dirty="0" smtClean="0">
                <a:solidFill>
                  <a:schemeClr val="bg1"/>
                </a:solidFill>
              </a:rPr>
              <a:t> </a:t>
            </a:r>
            <a:r>
              <a:rPr lang="ru-RU" sz="1250" dirty="0" smtClean="0">
                <a:solidFill>
                  <a:schemeClr val="bg1"/>
                </a:solidFill>
              </a:rPr>
              <a:t>-</a:t>
            </a:r>
            <a:r>
              <a:rPr lang="en-US" sz="1250" dirty="0" smtClean="0">
                <a:solidFill>
                  <a:schemeClr val="bg1"/>
                </a:solidFill>
              </a:rPr>
              <a:t>  </a:t>
            </a:r>
            <a:r>
              <a:rPr lang="ru-RU" sz="1250" dirty="0">
                <a:solidFill>
                  <a:schemeClr val="bg1"/>
                </a:solidFill>
              </a:rPr>
              <a:t>о</a:t>
            </a:r>
            <a:r>
              <a:rPr lang="ru-RU" sz="1250" dirty="0" smtClean="0">
                <a:solidFill>
                  <a:schemeClr val="bg1"/>
                </a:solidFill>
              </a:rPr>
              <a:t>существление закупки у субъектов малого предпринимательства и социально ориентированных некоммерческих организаций;</a:t>
            </a:r>
          </a:p>
          <a:p>
            <a:pPr algn="l"/>
            <a:r>
              <a:rPr lang="ru-RU" sz="1250" dirty="0" smtClean="0">
                <a:solidFill>
                  <a:schemeClr val="bg1"/>
                </a:solidFill>
              </a:rPr>
              <a:t>- дополнительные требования к участникам закупки отдельных видов товаров, работ, услуг</a:t>
            </a:r>
            <a:endParaRPr lang="ru-RU" sz="1250" dirty="0">
              <a:solidFill>
                <a:schemeClr val="bg1"/>
              </a:solidFill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39708" y="1758238"/>
            <a:ext cx="682759" cy="651462"/>
            <a:chOff x="251657" y="5633089"/>
            <a:chExt cx="567104" cy="541108"/>
          </a:xfrm>
          <a:solidFill>
            <a:srgbClr val="00B0F0"/>
          </a:solidFill>
        </p:grpSpPr>
        <p:sp>
          <p:nvSpPr>
            <p:cNvPr id="39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00B796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  <a:solidFill>
              <a:srgbClr val="00B796"/>
            </a:solidFill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9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3680795" y="1673063"/>
            <a:ext cx="4491605" cy="18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680795" y="2779884"/>
            <a:ext cx="5211686" cy="1611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3668398" y="3717032"/>
            <a:ext cx="3855930" cy="1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97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/>
          <p:nvPr/>
        </p:nvPicPr>
        <p:blipFill rotWithShape="1">
          <a:blip r:embed="rId3"/>
          <a:srcRect l="2123" t="58516" r="31951" b="11453"/>
          <a:stretch/>
        </p:blipFill>
        <p:spPr bwMode="auto">
          <a:xfrm>
            <a:off x="613789" y="2220300"/>
            <a:ext cx="7996285" cy="17847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Рисунок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t="25214" r="29633" b="63376"/>
          <a:stretch>
            <a:fillRect/>
          </a:stretch>
        </p:blipFill>
        <p:spPr bwMode="auto">
          <a:xfrm>
            <a:off x="640205" y="1487680"/>
            <a:ext cx="7967138" cy="75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78418" y="404664"/>
            <a:ext cx="5324569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«Условия закупки»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22983" y="649065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377280" y="5475035"/>
            <a:ext cx="8315575" cy="730801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55576" y="5464694"/>
            <a:ext cx="80308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Блок «Информация о банковском сопровождении контракта» </a:t>
            </a:r>
            <a:r>
              <a:rPr lang="ru-RU" sz="1400" dirty="0" smtClean="0">
                <a:solidFill>
                  <a:schemeClr val="bg1"/>
                </a:solidFill>
              </a:rPr>
              <a:t>заполняется в соответствии с условиями закупки ( ч. 2 ст. 35 44-ФЗ, Постановление Правительства РФ от 20 сентября 2014 г. № 963)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359527" y="2001305"/>
            <a:ext cx="805390" cy="19628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Rectangle 103"/>
          <p:cNvSpPr/>
          <p:nvPr/>
        </p:nvSpPr>
        <p:spPr bwMode="auto">
          <a:xfrm>
            <a:off x="377281" y="4376143"/>
            <a:ext cx="8443190" cy="781050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39944" y="4395867"/>
            <a:ext cx="80464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Блок «Преимущества и требования к участникам закупки» заполняется в соответствии с условиями </a:t>
            </a:r>
            <a:r>
              <a:rPr lang="ru-RU" sz="1400" dirty="0" smtClean="0">
                <a:solidFill>
                  <a:schemeClr val="bg1"/>
                </a:solidFill>
              </a:rPr>
              <a:t>закупки в </a:t>
            </a:r>
            <a:r>
              <a:rPr lang="ru-RU" sz="1400" dirty="0">
                <a:solidFill>
                  <a:schemeClr val="bg1"/>
                </a:solidFill>
              </a:rPr>
              <a:t>разрезе статей закона 44-ФЗ:</a:t>
            </a:r>
          </a:p>
          <a:p>
            <a:pPr algn="l"/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-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применение национального режима при осуществлении закупок</a:t>
            </a:r>
            <a:br>
              <a:rPr lang="ru-RU" sz="1400" dirty="0" smtClean="0">
                <a:solidFill>
                  <a:schemeClr val="bg1"/>
                </a:solidFill>
              </a:rPr>
            </a:b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7" name="Oval 153"/>
          <p:cNvSpPr/>
          <p:nvPr/>
        </p:nvSpPr>
        <p:spPr bwMode="auto">
          <a:xfrm>
            <a:off x="107504" y="5384254"/>
            <a:ext cx="612576" cy="584496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800" dirty="0">
              <a:latin typeface="Calibri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8346" y="5494459"/>
            <a:ext cx="312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" name="Oval 153"/>
          <p:cNvSpPr/>
          <p:nvPr/>
        </p:nvSpPr>
        <p:spPr bwMode="auto">
          <a:xfrm>
            <a:off x="70992" y="4376142"/>
            <a:ext cx="612576" cy="584496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800" dirty="0">
              <a:latin typeface="Calibri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21834" y="4486347"/>
            <a:ext cx="312024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2310" y="3223893"/>
            <a:ext cx="2253506" cy="205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59791" y="2216065"/>
            <a:ext cx="2691073" cy="1918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Номер слайда 22"/>
          <p:cNvSpPr txBox="1">
            <a:spLocks/>
          </p:cNvSpPr>
          <p:nvPr/>
        </p:nvSpPr>
        <p:spPr>
          <a:xfrm>
            <a:off x="411538" y="2172935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6" name="Номер слайда 22"/>
          <p:cNvSpPr txBox="1">
            <a:spLocks/>
          </p:cNvSpPr>
          <p:nvPr/>
        </p:nvSpPr>
        <p:spPr>
          <a:xfrm>
            <a:off x="423748" y="3169440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2363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2363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2066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112236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22363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49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/>
          <p:nvPr/>
        </p:nvPicPr>
        <p:blipFill rotWithShape="1">
          <a:blip r:embed="rId3"/>
          <a:srcRect l="1448" t="24485" r="34460" b="38814"/>
          <a:stretch/>
        </p:blipFill>
        <p:spPr bwMode="auto">
          <a:xfrm>
            <a:off x="1002080" y="1279135"/>
            <a:ext cx="7123579" cy="22938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72034" y="404664"/>
            <a:ext cx="6003986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«Обоснование закупок»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92" y="115967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733360" y="6089378"/>
            <a:ext cx="8015104" cy="61987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166780" y="6042147"/>
            <a:ext cx="732812" cy="699221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97856" y="6182556"/>
            <a:ext cx="258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88013" y="6062919"/>
            <a:ext cx="7760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В </a:t>
            </a:r>
            <a:r>
              <a:rPr lang="ru-RU" sz="1200" dirty="0">
                <a:solidFill>
                  <a:schemeClr val="bg1"/>
                </a:solidFill>
              </a:rPr>
              <a:t>открывшемся окне заполнить </a:t>
            </a:r>
            <a:r>
              <a:rPr lang="ru-RU" sz="1200" dirty="0" smtClean="0">
                <a:solidFill>
                  <a:schemeClr val="bg1"/>
                </a:solidFill>
              </a:rPr>
              <a:t>поле </a:t>
            </a:r>
            <a:r>
              <a:rPr lang="ru-RU" sz="1200" dirty="0">
                <a:solidFill>
                  <a:schemeClr val="bg1"/>
                </a:solidFill>
              </a:rPr>
              <a:t>«Наименование метода определения НМЦК» путем выбора из справочника и поле «Обоснование начальной (максимальной) цены контракта, цены контракта, заключаемого с единственным поставщиком (подрядчиком, исполнителем)» путем ручного ввода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415135" y="1814344"/>
            <a:ext cx="1024286" cy="20395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/>
          <p:nvPr/>
        </p:nvPicPr>
        <p:blipFill rotWithShape="1">
          <a:blip r:embed="rId6"/>
          <a:srcRect l="54634" t="40842" r="6563" b="38223"/>
          <a:stretch/>
        </p:blipFill>
        <p:spPr bwMode="auto">
          <a:xfrm>
            <a:off x="2051720" y="4454108"/>
            <a:ext cx="5165090" cy="1567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Rectangle 103"/>
          <p:cNvSpPr/>
          <p:nvPr/>
        </p:nvSpPr>
        <p:spPr bwMode="auto">
          <a:xfrm>
            <a:off x="661352" y="3693281"/>
            <a:ext cx="8087112" cy="618846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2" name="Oval 153"/>
          <p:cNvSpPr/>
          <p:nvPr/>
        </p:nvSpPr>
        <p:spPr bwMode="auto">
          <a:xfrm>
            <a:off x="94772" y="3645024"/>
            <a:ext cx="732812" cy="699221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5848" y="3785433"/>
            <a:ext cx="258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16005" y="3665796"/>
            <a:ext cx="7832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Для </a:t>
            </a:r>
            <a:r>
              <a:rPr lang="ru-RU" sz="1200" dirty="0">
                <a:solidFill>
                  <a:schemeClr val="bg1"/>
                </a:solidFill>
              </a:rPr>
              <a:t>заполнения блока «Метод определения и обоснования начальной (</a:t>
            </a:r>
            <a:r>
              <a:rPr lang="ru-RU" sz="1200" dirty="0" smtClean="0">
                <a:solidFill>
                  <a:schemeClr val="bg1"/>
                </a:solidFill>
              </a:rPr>
              <a:t>максимальной) цены </a:t>
            </a:r>
            <a:r>
              <a:rPr lang="ru-RU" sz="1200" dirty="0">
                <a:solidFill>
                  <a:schemeClr val="bg1"/>
                </a:solidFill>
              </a:rPr>
              <a:t>контракта, цены контракта, заключаемого с единственным </a:t>
            </a:r>
            <a:r>
              <a:rPr lang="ru-RU" sz="1200" dirty="0" smtClean="0">
                <a:solidFill>
                  <a:schemeClr val="bg1"/>
                </a:solidFill>
              </a:rPr>
              <a:t>поставщиком (подрядчиком</a:t>
            </a:r>
            <a:r>
              <a:rPr lang="ru-RU" sz="1200" dirty="0">
                <a:solidFill>
                  <a:schemeClr val="bg1"/>
                </a:solidFill>
              </a:rPr>
              <a:t>, исполнителем</a:t>
            </a:r>
            <a:r>
              <a:rPr lang="ru-RU" sz="1200" dirty="0" smtClean="0">
                <a:solidFill>
                  <a:schemeClr val="bg1"/>
                </a:solidFill>
              </a:rPr>
              <a:t>)»</a:t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>необходимо </a:t>
            </a:r>
            <a:r>
              <a:rPr lang="ru-RU" sz="1200" dirty="0">
                <a:solidFill>
                  <a:schemeClr val="bg1"/>
                </a:solidFill>
              </a:rPr>
              <a:t>нажать на кнопку «Добавить новую строку» </a:t>
            </a:r>
          </a:p>
        </p:txBody>
      </p:sp>
      <p:sp>
        <p:nvSpPr>
          <p:cNvPr id="35" name="Rectangle 103"/>
          <p:cNvSpPr/>
          <p:nvPr/>
        </p:nvSpPr>
        <p:spPr bwMode="auto">
          <a:xfrm rot="5400000">
            <a:off x="7958442" y="3907504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E1860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9391" y="3962057"/>
            <a:ext cx="371545" cy="350209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/>
        </p:spPr>
      </p:pic>
      <p:sp>
        <p:nvSpPr>
          <p:cNvPr id="36" name="Овал 35"/>
          <p:cNvSpPr/>
          <p:nvPr/>
        </p:nvSpPr>
        <p:spPr>
          <a:xfrm>
            <a:off x="1105817" y="2799657"/>
            <a:ext cx="347308" cy="24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Номер слайда 22"/>
          <p:cNvSpPr txBox="1">
            <a:spLocks/>
          </p:cNvSpPr>
          <p:nvPr/>
        </p:nvSpPr>
        <p:spPr>
          <a:xfrm>
            <a:off x="827584" y="2780928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8" name="Овал 37"/>
          <p:cNvSpPr/>
          <p:nvPr/>
        </p:nvSpPr>
        <p:spPr>
          <a:xfrm>
            <a:off x="1763688" y="4404907"/>
            <a:ext cx="5650637" cy="12563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Номер слайда 22"/>
          <p:cNvSpPr txBox="1">
            <a:spLocks/>
          </p:cNvSpPr>
          <p:nvPr/>
        </p:nvSpPr>
        <p:spPr>
          <a:xfrm>
            <a:off x="1786985" y="5237698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3"/>
          <a:srcRect l="1911" t="32261" r="34460" b="20720"/>
          <a:stretch/>
        </p:blipFill>
        <p:spPr bwMode="auto">
          <a:xfrm>
            <a:off x="96814" y="1340768"/>
            <a:ext cx="6316914" cy="2581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4"/>
          <a:srcRect l="2067" t="56800" r="34363" b="17061"/>
          <a:stretch/>
        </p:blipFill>
        <p:spPr bwMode="auto">
          <a:xfrm>
            <a:off x="109945" y="3933056"/>
            <a:ext cx="6334263" cy="1439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38710" y="404664"/>
            <a:ext cx="6003986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«Обоснование закупок»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48464" y="6484399"/>
            <a:ext cx="352732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197007" y="1369343"/>
            <a:ext cx="936104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Rectangle 103"/>
          <p:cNvSpPr/>
          <p:nvPr/>
        </p:nvSpPr>
        <p:spPr bwMode="auto">
          <a:xfrm>
            <a:off x="845855" y="5442640"/>
            <a:ext cx="3377535" cy="115471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3" name="Oval 153"/>
          <p:cNvSpPr/>
          <p:nvPr/>
        </p:nvSpPr>
        <p:spPr bwMode="auto">
          <a:xfrm>
            <a:off x="467544" y="5414324"/>
            <a:ext cx="464038" cy="442767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91752" y="5497895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943450" y="5419831"/>
            <a:ext cx="32888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Требование в блоке «Обоснование дополнительных требований к участникам закупки» заполняется автоматически из вкладки «Условия закупки</a:t>
            </a:r>
            <a:r>
              <a:rPr lang="ru-RU" sz="1200" dirty="0" smtClean="0">
                <a:solidFill>
                  <a:schemeClr val="bg1"/>
                </a:solidFill>
              </a:rPr>
              <a:t>». Поле </a:t>
            </a:r>
            <a:r>
              <a:rPr lang="ru-RU" sz="1200" dirty="0">
                <a:solidFill>
                  <a:schemeClr val="bg1"/>
                </a:solidFill>
              </a:rPr>
              <a:t>«Обоснование требования</a:t>
            </a:r>
            <a:r>
              <a:rPr lang="ru-RU" sz="1200" dirty="0" smtClean="0">
                <a:solidFill>
                  <a:schemeClr val="bg1"/>
                </a:solidFill>
              </a:rPr>
              <a:t>» необходимо заполнить путем ручного ввода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56" name="Rectangle 103"/>
          <p:cNvSpPr/>
          <p:nvPr/>
        </p:nvSpPr>
        <p:spPr bwMode="auto">
          <a:xfrm>
            <a:off x="5310488" y="5477977"/>
            <a:ext cx="2861911" cy="1155600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7" name="Oval 153"/>
          <p:cNvSpPr/>
          <p:nvPr/>
        </p:nvSpPr>
        <p:spPr bwMode="auto">
          <a:xfrm>
            <a:off x="4932040" y="5440139"/>
            <a:ext cx="464038" cy="442767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373612" y="5455824"/>
            <a:ext cx="27267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В блоке «</a:t>
            </a:r>
            <a:r>
              <a:rPr lang="ru-RU" sz="1200" dirty="0" smtClean="0">
                <a:solidFill>
                  <a:schemeClr val="bg1"/>
                </a:solidFill>
              </a:rPr>
              <a:t>Документы»</a:t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>при </a:t>
            </a:r>
            <a:r>
              <a:rPr lang="ru-RU" sz="1200" dirty="0">
                <a:solidFill>
                  <a:schemeClr val="bg1"/>
                </a:solidFill>
              </a:rPr>
              <a:t>нажатии кнопки «Добавить </a:t>
            </a:r>
            <a:r>
              <a:rPr lang="ru-RU" sz="1200" dirty="0" smtClean="0">
                <a:solidFill>
                  <a:schemeClr val="bg1"/>
                </a:solidFill>
              </a:rPr>
              <a:t>вложение» есть </a:t>
            </a:r>
            <a:r>
              <a:rPr lang="ru-RU" sz="1200" dirty="0">
                <a:solidFill>
                  <a:schemeClr val="bg1"/>
                </a:solidFill>
              </a:rPr>
              <a:t>возможность прикрепить файлы с обоснованием закупки</a:t>
            </a:r>
          </a:p>
        </p:txBody>
      </p:sp>
      <p:sp>
        <p:nvSpPr>
          <p:cNvPr id="59" name="Rectangle 103"/>
          <p:cNvSpPr/>
          <p:nvPr/>
        </p:nvSpPr>
        <p:spPr bwMode="auto">
          <a:xfrm>
            <a:off x="6678505" y="2059813"/>
            <a:ext cx="2364013" cy="2489957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60" name="Oval 153"/>
          <p:cNvSpPr/>
          <p:nvPr/>
        </p:nvSpPr>
        <p:spPr bwMode="auto">
          <a:xfrm>
            <a:off x="6300192" y="2031500"/>
            <a:ext cx="464038" cy="442767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424400" y="2115071"/>
            <a:ext cx="236364" cy="307777"/>
          </a:xfrm>
          <a:prstGeom prst="rect">
            <a:avLst/>
          </a:prstGeom>
          <a:solidFill>
            <a:srgbClr val="00B796"/>
          </a:solidFill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764230" y="2056780"/>
            <a:ext cx="227247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В </a:t>
            </a:r>
            <a:r>
              <a:rPr lang="ru-RU" sz="1200" dirty="0">
                <a:solidFill>
                  <a:schemeClr val="bg1"/>
                </a:solidFill>
              </a:rPr>
              <a:t>блоке «Обоснование способа определения поставщика» способ определения поставщика заполняется автоматически из вкладки «Общие сведения». </a:t>
            </a:r>
            <a:r>
              <a:rPr lang="ru-RU" sz="1200" dirty="0" smtClean="0">
                <a:solidFill>
                  <a:schemeClr val="bg1"/>
                </a:solidFill>
              </a:rPr>
              <a:t>Поле </a:t>
            </a:r>
            <a:r>
              <a:rPr lang="ru-RU" sz="1200" dirty="0">
                <a:solidFill>
                  <a:schemeClr val="bg1"/>
                </a:solidFill>
              </a:rPr>
              <a:t>«Обоснование выбранного способа определения поставщика (подрядчика, исполнителя)» </a:t>
            </a:r>
            <a:r>
              <a:rPr lang="ru-RU" sz="1200" dirty="0" smtClean="0">
                <a:solidFill>
                  <a:schemeClr val="bg1"/>
                </a:solidFill>
              </a:rPr>
              <a:t>необходимо </a:t>
            </a:r>
            <a:r>
              <a:rPr lang="ru-RU" sz="1200" dirty="0">
                <a:solidFill>
                  <a:schemeClr val="bg1"/>
                </a:solidFill>
              </a:rPr>
              <a:t>заполнить путем ручного ввода 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056385" y="5526646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" name="Rectangle 103"/>
          <p:cNvSpPr/>
          <p:nvPr/>
        </p:nvSpPr>
        <p:spPr bwMode="auto">
          <a:xfrm rot="5400000">
            <a:off x="6177426" y="6288071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64" name="Рисунок 63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81203" y="6340881"/>
            <a:ext cx="404828" cy="34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Номер слайда 22"/>
          <p:cNvSpPr txBox="1">
            <a:spLocks/>
          </p:cNvSpPr>
          <p:nvPr/>
        </p:nvSpPr>
        <p:spPr>
          <a:xfrm>
            <a:off x="3203848" y="360930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6" name="Овал 65"/>
          <p:cNvSpPr/>
          <p:nvPr/>
        </p:nvSpPr>
        <p:spPr>
          <a:xfrm>
            <a:off x="120236" y="4941168"/>
            <a:ext cx="347308" cy="246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Номер слайда 22"/>
          <p:cNvSpPr txBox="1">
            <a:spLocks/>
          </p:cNvSpPr>
          <p:nvPr/>
        </p:nvSpPr>
        <p:spPr>
          <a:xfrm>
            <a:off x="493069" y="4899287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3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Номер слайда 22"/>
          <p:cNvSpPr txBox="1">
            <a:spLocks/>
          </p:cNvSpPr>
          <p:nvPr/>
        </p:nvSpPr>
        <p:spPr>
          <a:xfrm>
            <a:off x="4866139" y="4119415"/>
            <a:ext cx="216024" cy="273631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46597" y="3671442"/>
            <a:ext cx="2986513" cy="2504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58173" y="4084320"/>
            <a:ext cx="4629852" cy="4113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03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3"/>
          <a:srcRect l="1840" t="24539" r="21428" b="29221"/>
          <a:stretch/>
        </p:blipFill>
        <p:spPr bwMode="auto">
          <a:xfrm>
            <a:off x="107504" y="1278631"/>
            <a:ext cx="8928992" cy="3026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13371" y="404664"/>
            <a:ext cx="5654660" cy="1054442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«Лист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согласования»</a:t>
            </a:r>
          </a:p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6855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46377" y="6520259"/>
            <a:ext cx="36212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529297" y="1844824"/>
            <a:ext cx="988546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Rectangle 103"/>
          <p:cNvSpPr/>
          <p:nvPr/>
        </p:nvSpPr>
        <p:spPr bwMode="auto">
          <a:xfrm>
            <a:off x="365122" y="4869100"/>
            <a:ext cx="8671373" cy="522000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2" name="Oval 153"/>
          <p:cNvSpPr/>
          <p:nvPr/>
        </p:nvSpPr>
        <p:spPr bwMode="auto">
          <a:xfrm>
            <a:off x="122732" y="4840785"/>
            <a:ext cx="464038" cy="442767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31712" y="4906038"/>
            <a:ext cx="2363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92512" y="4881740"/>
            <a:ext cx="8477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Для </a:t>
            </a:r>
            <a:r>
              <a:rPr lang="ru-RU" sz="1200" dirty="0">
                <a:solidFill>
                  <a:schemeClr val="bg1"/>
                </a:solidFill>
              </a:rPr>
              <a:t>выбора согласующих необходимо</a:t>
            </a:r>
            <a:r>
              <a:rPr lang="ru-RU" sz="1200" dirty="0" smtClean="0">
                <a:solidFill>
                  <a:schemeClr val="bg1"/>
                </a:solidFill>
              </a:rPr>
              <a:t>: установить </a:t>
            </a:r>
            <a:r>
              <a:rPr lang="ru-RU" sz="1200" dirty="0">
                <a:solidFill>
                  <a:schemeClr val="bg1"/>
                </a:solidFill>
              </a:rPr>
              <a:t>признак «Требуется согласование</a:t>
            </a:r>
            <a:r>
              <a:rPr lang="ru-RU" sz="1200" dirty="0" smtClean="0">
                <a:solidFill>
                  <a:schemeClr val="bg1"/>
                </a:solidFill>
              </a:rPr>
              <a:t>» и нажать </a:t>
            </a:r>
            <a:r>
              <a:rPr lang="ru-RU" sz="1200" dirty="0">
                <a:solidFill>
                  <a:schemeClr val="bg1"/>
                </a:solidFill>
              </a:rPr>
              <a:t>кнопку «Добавить новую строку»</a:t>
            </a:r>
          </a:p>
        </p:txBody>
      </p:sp>
      <p:sp>
        <p:nvSpPr>
          <p:cNvPr id="55" name="Rectangle 103"/>
          <p:cNvSpPr/>
          <p:nvPr/>
        </p:nvSpPr>
        <p:spPr bwMode="auto">
          <a:xfrm>
            <a:off x="365123" y="5459358"/>
            <a:ext cx="8671372" cy="65678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6" name="Oval 153"/>
          <p:cNvSpPr/>
          <p:nvPr/>
        </p:nvSpPr>
        <p:spPr bwMode="auto">
          <a:xfrm>
            <a:off x="122595" y="5392266"/>
            <a:ext cx="464038" cy="442767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00904" y="5459358"/>
            <a:ext cx="8435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>
                <a:solidFill>
                  <a:schemeClr val="bg1"/>
                </a:solidFill>
              </a:rPr>
              <a:t>Выбрать согласующего из справочника. В случае выбора более одного согласующего</a:t>
            </a:r>
            <a:r>
              <a:rPr lang="ru-RU" sz="1200" dirty="0" smtClean="0">
                <a:solidFill>
                  <a:schemeClr val="bg1"/>
                </a:solidFill>
              </a:rPr>
              <a:t>:</a:t>
            </a:r>
            <a:br>
              <a:rPr lang="ru-RU" sz="1200" dirty="0" smtClean="0">
                <a:solidFill>
                  <a:schemeClr val="bg1"/>
                </a:solidFill>
              </a:rPr>
            </a:b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ru-RU" sz="1100" dirty="0" smtClean="0">
                <a:solidFill>
                  <a:schemeClr val="bg1"/>
                </a:solidFill>
              </a:rPr>
              <a:t>- при </a:t>
            </a:r>
            <a:r>
              <a:rPr lang="ru-RU" sz="1100" dirty="0">
                <a:solidFill>
                  <a:schemeClr val="bg1"/>
                </a:solidFill>
              </a:rPr>
              <a:t>параллельном согласовании указываются одинаковые значения Этапа, Кода и Порядкового номера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smtClean="0">
                <a:solidFill>
                  <a:schemeClr val="bg1"/>
                </a:solidFill>
              </a:rPr>
              <a:t> - при </a:t>
            </a:r>
            <a:r>
              <a:rPr lang="ru-RU" sz="1100" dirty="0">
                <a:solidFill>
                  <a:schemeClr val="bg1"/>
                </a:solidFill>
              </a:rPr>
              <a:t>последовательном – различные в соответствии с необходимой </a:t>
            </a:r>
            <a:r>
              <a:rPr lang="ru-RU" sz="1100" dirty="0" smtClean="0">
                <a:solidFill>
                  <a:schemeClr val="bg1"/>
                </a:solidFill>
              </a:rPr>
              <a:t>последовательностью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8" name="Rectangle 103"/>
          <p:cNvSpPr/>
          <p:nvPr/>
        </p:nvSpPr>
        <p:spPr bwMode="auto">
          <a:xfrm>
            <a:off x="485816" y="4393419"/>
            <a:ext cx="8550680" cy="401991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9" name="Oval 153"/>
          <p:cNvSpPr/>
          <p:nvPr/>
        </p:nvSpPr>
        <p:spPr bwMode="auto">
          <a:xfrm>
            <a:off x="107504" y="4365104"/>
            <a:ext cx="464038" cy="442767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10559" y="4432598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39552" y="4365104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На </a:t>
            </a:r>
            <a:r>
              <a:rPr lang="ru-RU" sz="1200" dirty="0">
                <a:solidFill>
                  <a:schemeClr val="bg1"/>
                </a:solidFill>
              </a:rPr>
              <a:t>вкладке «Лист согласования», блок «Согласующие» заполняется в случае необходимости согласования </a:t>
            </a:r>
            <a:r>
              <a:rPr lang="ru-RU" sz="1200" dirty="0" smtClean="0">
                <a:solidFill>
                  <a:schemeClr val="bg1"/>
                </a:solidFill>
              </a:rPr>
              <a:t>позиции плана-графика закупок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1712" y="5449215"/>
            <a:ext cx="2363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3" name="Rectangle 103"/>
          <p:cNvSpPr/>
          <p:nvPr/>
        </p:nvSpPr>
        <p:spPr bwMode="auto">
          <a:xfrm>
            <a:off x="485817" y="6182900"/>
            <a:ext cx="8550678" cy="41445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64" name="Oval 153"/>
          <p:cNvSpPr/>
          <p:nvPr/>
        </p:nvSpPr>
        <p:spPr bwMode="auto">
          <a:xfrm>
            <a:off x="107504" y="6154585"/>
            <a:ext cx="464038" cy="442767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16997" y="6230569"/>
            <a:ext cx="2363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endParaRPr lang="id-ID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611559" y="6165304"/>
            <a:ext cx="8424935" cy="461665"/>
          </a:xfrm>
          <a:prstGeom prst="rect">
            <a:avLst/>
          </a:prstGeom>
          <a:solidFill>
            <a:srgbClr val="CC0063"/>
          </a:solidFill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chemeClr val="bg1"/>
                </a:solidFill>
              </a:rPr>
              <a:t>Для </a:t>
            </a:r>
            <a:r>
              <a:rPr lang="ru-RU" sz="1200" dirty="0">
                <a:solidFill>
                  <a:schemeClr val="bg1"/>
                </a:solidFill>
              </a:rPr>
              <a:t>включения утверждающего, в блоке «Утверждающий» необходимо выбрать пользователя из справочника сотрудников организации, уполномоченных на </a:t>
            </a:r>
            <a:r>
              <a:rPr lang="ru-RU" sz="1200" dirty="0" smtClean="0">
                <a:solidFill>
                  <a:schemeClr val="bg1"/>
                </a:solidFill>
              </a:rPr>
              <a:t>утверждение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107504" y="2534054"/>
            <a:ext cx="1323875" cy="318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Номер слайда 22"/>
          <p:cNvSpPr txBox="1">
            <a:spLocks/>
          </p:cNvSpPr>
          <p:nvPr/>
        </p:nvSpPr>
        <p:spPr>
          <a:xfrm>
            <a:off x="73423" y="2348252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4" name="Номер слайда 22"/>
          <p:cNvSpPr txBox="1">
            <a:spLocks/>
          </p:cNvSpPr>
          <p:nvPr/>
        </p:nvSpPr>
        <p:spPr>
          <a:xfrm>
            <a:off x="69730" y="3134935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163695" y="3355874"/>
            <a:ext cx="351655" cy="233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/>
          <p:cNvSpPr/>
          <p:nvPr/>
        </p:nvSpPr>
        <p:spPr>
          <a:xfrm>
            <a:off x="4843236" y="3156006"/>
            <a:ext cx="351655" cy="233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Номер слайда 22"/>
          <p:cNvSpPr txBox="1">
            <a:spLocks/>
          </p:cNvSpPr>
          <p:nvPr/>
        </p:nvSpPr>
        <p:spPr>
          <a:xfrm>
            <a:off x="4711099" y="2974717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3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8" name="Номер слайда 22"/>
          <p:cNvSpPr txBox="1">
            <a:spLocks/>
          </p:cNvSpPr>
          <p:nvPr/>
        </p:nvSpPr>
        <p:spPr>
          <a:xfrm>
            <a:off x="2769360" y="3864539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9" name="Овал 48"/>
          <p:cNvSpPr/>
          <p:nvPr/>
        </p:nvSpPr>
        <p:spPr>
          <a:xfrm>
            <a:off x="2915816" y="4022572"/>
            <a:ext cx="351655" cy="233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30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03"/>
          <p:cNvSpPr/>
          <p:nvPr/>
        </p:nvSpPr>
        <p:spPr bwMode="auto">
          <a:xfrm>
            <a:off x="571401" y="5538474"/>
            <a:ext cx="8365995" cy="951070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0" name="Rectangle 103"/>
          <p:cNvSpPr/>
          <p:nvPr/>
        </p:nvSpPr>
        <p:spPr bwMode="auto">
          <a:xfrm>
            <a:off x="558582" y="5417150"/>
            <a:ext cx="8378815" cy="50326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179316" y="5379310"/>
            <a:ext cx="567104" cy="541108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23528" y="548584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Rectangle 103"/>
          <p:cNvSpPr/>
          <p:nvPr/>
        </p:nvSpPr>
        <p:spPr bwMode="auto">
          <a:xfrm>
            <a:off x="557824" y="4618968"/>
            <a:ext cx="8378619" cy="655773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7" name="Oval 153"/>
          <p:cNvSpPr/>
          <p:nvPr/>
        </p:nvSpPr>
        <p:spPr bwMode="auto">
          <a:xfrm>
            <a:off x="179512" y="4581128"/>
            <a:ext cx="567104" cy="541108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22770" y="4682405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3691" y="603395"/>
            <a:ext cx="7460667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Проверка</a:t>
            </a:r>
            <a:r>
              <a:rPr lang="en-US" sz="2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и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сохранение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позиции 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7410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89677" y="4698847"/>
            <a:ext cx="7898445" cy="531222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</a:rPr>
              <a:t>Для проверки на корректность заполнения </a:t>
            </a:r>
            <a:r>
              <a:rPr lang="ru-RU" sz="1600" dirty="0" smtClean="0">
                <a:solidFill>
                  <a:schemeClr val="bg1"/>
                </a:solidFill>
              </a:rPr>
              <a:t>позиции плана-графика закупок используется кнопка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- 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9677" y="5511756"/>
            <a:ext cx="7911781" cy="531222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Для сохранения </a:t>
            </a:r>
            <a:r>
              <a:rPr lang="ru-RU" sz="1600" dirty="0">
                <a:solidFill>
                  <a:schemeClr val="bg1"/>
                </a:solidFill>
              </a:rPr>
              <a:t>позиции плана-графика закупок </a:t>
            </a:r>
            <a:r>
              <a:rPr lang="ru-RU" sz="1600" dirty="0" smtClean="0">
                <a:solidFill>
                  <a:schemeClr val="bg1"/>
                </a:solidFill>
              </a:rPr>
              <a:t>необходимо </a:t>
            </a:r>
            <a:r>
              <a:rPr lang="ru-RU" sz="1600" dirty="0">
                <a:solidFill>
                  <a:schemeClr val="bg1"/>
                </a:solidFill>
              </a:rPr>
              <a:t>воспользоваться </a:t>
            </a:r>
            <a:r>
              <a:rPr lang="ru-RU" sz="1600" dirty="0" smtClean="0">
                <a:solidFill>
                  <a:schemeClr val="bg1"/>
                </a:solidFill>
              </a:rPr>
              <a:t>одной из кнопок</a:t>
            </a:r>
            <a:r>
              <a:rPr lang="en-US" sz="1600" dirty="0" smtClean="0">
                <a:solidFill>
                  <a:schemeClr val="bg1"/>
                </a:solidFill>
              </a:rPr>
              <a:t>: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58780" y="6102833"/>
            <a:ext cx="2228401" cy="25422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- «Сохранить изменения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94007" y="6108099"/>
            <a:ext cx="3568512" cy="25422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- </a:t>
            </a:r>
            <a:r>
              <a:rPr lang="ru-RU" sz="1400" dirty="0" smtClean="0">
                <a:solidFill>
                  <a:schemeClr val="bg1"/>
                </a:solidFill>
              </a:rPr>
              <a:t>«</a:t>
            </a:r>
            <a:r>
              <a:rPr lang="ru-RU" sz="1400" dirty="0">
                <a:solidFill>
                  <a:schemeClr val="bg1"/>
                </a:solidFill>
              </a:rPr>
              <a:t>Сохранить изменения и закрыть окно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1137399" y="6050299"/>
            <a:ext cx="451231" cy="408732"/>
            <a:chOff x="4199314" y="5318965"/>
            <a:chExt cx="451231" cy="408732"/>
          </a:xfrm>
          <a:solidFill>
            <a:schemeClr val="bg1"/>
          </a:solidFill>
        </p:grpSpPr>
        <p:sp>
          <p:nvSpPr>
            <p:cNvPr id="34" name="Rectangle 103"/>
            <p:cNvSpPr/>
            <p:nvPr/>
          </p:nvSpPr>
          <p:spPr bwMode="auto">
            <a:xfrm rot="5400000">
              <a:off x="4220564" y="5297715"/>
              <a:ext cx="408732" cy="451231"/>
            </a:xfrm>
            <a:prstGeom prst="rect">
              <a:avLst/>
            </a:prstGeom>
            <a:grpFill/>
            <a:ln w="28575" cap="flat" cmpd="sng" algn="ctr">
              <a:solidFill>
                <a:srgbClr val="0B99B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384048"/>
              <a:endParaRPr lang="id-ID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30" name="Рисунок 29" descr="370a304b409b92ee045db51e30e5a22b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31347" y="5337925"/>
              <a:ext cx="391231" cy="371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Группа 21"/>
          <p:cNvGrpSpPr/>
          <p:nvPr/>
        </p:nvGrpSpPr>
        <p:grpSpPr>
          <a:xfrm>
            <a:off x="4596351" y="6040511"/>
            <a:ext cx="451231" cy="408732"/>
            <a:chOff x="4199314" y="5799422"/>
            <a:chExt cx="451231" cy="408732"/>
          </a:xfrm>
        </p:grpSpPr>
        <p:sp>
          <p:nvSpPr>
            <p:cNvPr id="36" name="Rectangle 103"/>
            <p:cNvSpPr/>
            <p:nvPr/>
          </p:nvSpPr>
          <p:spPr bwMode="auto">
            <a:xfrm rot="5400000">
              <a:off x="4220564" y="5778172"/>
              <a:ext cx="408732" cy="4512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0B99B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384048"/>
              <a:endParaRPr lang="id-ID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32" name="Рисунок 31" descr="0f1577641625e8f73809ca5cffee984e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23215" y="5842680"/>
              <a:ext cx="410387" cy="331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Группа 20"/>
          <p:cNvGrpSpPr/>
          <p:nvPr/>
        </p:nvGrpSpPr>
        <p:grpSpPr>
          <a:xfrm>
            <a:off x="3179943" y="4964343"/>
            <a:ext cx="451231" cy="408732"/>
            <a:chOff x="6606769" y="4599469"/>
            <a:chExt cx="451231" cy="408732"/>
          </a:xfrm>
        </p:grpSpPr>
        <p:sp>
          <p:nvSpPr>
            <p:cNvPr id="42" name="Rectangle 103"/>
            <p:cNvSpPr/>
            <p:nvPr/>
          </p:nvSpPr>
          <p:spPr bwMode="auto">
            <a:xfrm rot="5400000">
              <a:off x="6628019" y="4578219"/>
              <a:ext cx="408732" cy="4512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A80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384048"/>
              <a:endParaRPr lang="id-ID">
                <a:latin typeface="Calibri" pitchFamily="34" charset="0"/>
              </a:endParaRPr>
            </a:p>
          </p:txBody>
        </p:sp>
        <p:pic>
          <p:nvPicPr>
            <p:cNvPr id="39" name="Рисунок 38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688876" y="4661595"/>
              <a:ext cx="293370" cy="284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0" name="TextBox 4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1" name="Рисунок 50"/>
          <p:cNvPicPr/>
          <p:nvPr/>
        </p:nvPicPr>
        <p:blipFill rotWithShape="1">
          <a:blip r:embed="rId8"/>
          <a:srcRect l="1818" t="25226" r="2770" b="12892"/>
          <a:stretch/>
        </p:blipFill>
        <p:spPr bwMode="auto">
          <a:xfrm>
            <a:off x="336727" y="1340767"/>
            <a:ext cx="8599715" cy="30963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Овал 37"/>
          <p:cNvSpPr/>
          <p:nvPr/>
        </p:nvSpPr>
        <p:spPr>
          <a:xfrm>
            <a:off x="305352" y="1464099"/>
            <a:ext cx="286575" cy="2722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Номер слайда 22"/>
          <p:cNvSpPr txBox="1">
            <a:spLocks/>
          </p:cNvSpPr>
          <p:nvPr/>
        </p:nvSpPr>
        <p:spPr>
          <a:xfrm>
            <a:off x="647857" y="1457166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8388424" y="1455904"/>
            <a:ext cx="360040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Номер слайда 22"/>
          <p:cNvSpPr txBox="1">
            <a:spLocks/>
          </p:cNvSpPr>
          <p:nvPr/>
        </p:nvSpPr>
        <p:spPr>
          <a:xfrm>
            <a:off x="8069107" y="1448288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9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/>
          <p:nvPr/>
        </p:nvPicPr>
        <p:blipFill rotWithShape="1">
          <a:blip r:embed="rId3"/>
          <a:srcRect l="1784" t="20907" r="1815" b="42084"/>
          <a:stretch/>
        </p:blipFill>
        <p:spPr bwMode="auto">
          <a:xfrm>
            <a:off x="150347" y="1772816"/>
            <a:ext cx="8886149" cy="21787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3208" y="603395"/>
            <a:ext cx="7941633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Отправка на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согласование позиции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19862" y="6453336"/>
            <a:ext cx="362002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833970" y="4874651"/>
            <a:ext cx="7871088" cy="825506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384048"/>
            <a:endParaRPr lang="id-ID" dirty="0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395536" y="4878570"/>
            <a:ext cx="808501" cy="77144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331640" y="4869160"/>
            <a:ext cx="7388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После </a:t>
            </a:r>
            <a:r>
              <a:rPr lang="ru-RU" sz="1600" dirty="0">
                <a:solidFill>
                  <a:schemeClr val="bg1"/>
                </a:solidFill>
              </a:rPr>
              <a:t>успешной проверки и сохранения </a:t>
            </a:r>
            <a:r>
              <a:rPr lang="ru-RU" sz="1600" dirty="0" smtClean="0">
                <a:solidFill>
                  <a:schemeClr val="bg1"/>
                </a:solidFill>
              </a:rPr>
              <a:t>позиции </a:t>
            </a:r>
            <a:r>
              <a:rPr lang="ru-RU" sz="1600" dirty="0">
                <a:solidFill>
                  <a:schemeClr val="bg1"/>
                </a:solidFill>
              </a:rPr>
              <a:t>плана-графика закупок станет доступной кнопка «Отправить на согласование</a:t>
            </a:r>
            <a:r>
              <a:rPr lang="ru-RU" sz="1600" dirty="0" smtClean="0">
                <a:solidFill>
                  <a:schemeClr val="bg1"/>
                </a:solidFill>
              </a:rPr>
              <a:t>» </a:t>
            </a:r>
            <a:r>
              <a:rPr lang="ru-RU" sz="1600" dirty="0">
                <a:solidFill>
                  <a:schemeClr val="bg1"/>
                </a:solidFill>
              </a:rPr>
              <a:t>для отправки документа на согласование и утверждение</a:t>
            </a:r>
          </a:p>
        </p:txBody>
      </p:sp>
      <p:sp>
        <p:nvSpPr>
          <p:cNvPr id="26" name="Овал 25"/>
          <p:cNvSpPr/>
          <p:nvPr/>
        </p:nvSpPr>
        <p:spPr>
          <a:xfrm>
            <a:off x="1430282" y="2251533"/>
            <a:ext cx="288843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Номер слайда 22"/>
          <p:cNvSpPr txBox="1">
            <a:spLocks/>
          </p:cNvSpPr>
          <p:nvPr/>
        </p:nvSpPr>
        <p:spPr>
          <a:xfrm>
            <a:off x="1738175" y="2232481"/>
            <a:ext cx="153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03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/>
          <p:nvPr/>
        </p:nvPicPr>
        <p:blipFill rotWithShape="1">
          <a:blip r:embed="rId3"/>
          <a:srcRect t="11010" r="50666" b="16180"/>
          <a:stretch/>
        </p:blipFill>
        <p:spPr bwMode="auto">
          <a:xfrm>
            <a:off x="2043826" y="1295393"/>
            <a:ext cx="5084950" cy="4221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0382" y="603395"/>
            <a:ext cx="822728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Согласование и утверждение позиции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14310" y="6448251"/>
            <a:ext cx="394194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900986" y="3745257"/>
            <a:ext cx="2255190" cy="62937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Rectangle 103"/>
          <p:cNvSpPr/>
          <p:nvPr/>
        </p:nvSpPr>
        <p:spPr bwMode="auto">
          <a:xfrm>
            <a:off x="624694" y="5677307"/>
            <a:ext cx="8062976" cy="915072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3" name="Oval 153"/>
          <p:cNvSpPr/>
          <p:nvPr/>
        </p:nvSpPr>
        <p:spPr bwMode="auto">
          <a:xfrm>
            <a:off x="208087" y="5656163"/>
            <a:ext cx="719254" cy="686284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71600" y="565591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Переход </a:t>
            </a:r>
            <a:r>
              <a:rPr lang="ru-RU" sz="1400" dirty="0">
                <a:solidFill>
                  <a:schemeClr val="bg1"/>
                </a:solidFill>
              </a:rPr>
              <a:t>к формам согласования и утверждения позиций </a:t>
            </a:r>
            <a:r>
              <a:rPr lang="ru-RU" sz="1400" dirty="0" smtClean="0">
                <a:solidFill>
                  <a:schemeClr val="bg1"/>
                </a:solidFill>
              </a:rPr>
              <a:t>плана-графика закупок  </a:t>
            </a:r>
            <a:r>
              <a:rPr lang="ru-RU" sz="1400" dirty="0">
                <a:solidFill>
                  <a:schemeClr val="bg1"/>
                </a:solidFill>
              </a:rPr>
              <a:t>осуществляется через пункт меню «Управление закупками</a:t>
            </a:r>
            <a:r>
              <a:rPr lang="ru-RU" sz="1400" dirty="0" smtClean="0">
                <a:solidFill>
                  <a:schemeClr val="bg1"/>
                </a:solidFill>
              </a:rPr>
              <a:t>», вкладка </a:t>
            </a:r>
            <a:r>
              <a:rPr lang="ru-RU" sz="1400" dirty="0">
                <a:solidFill>
                  <a:schemeClr val="bg1"/>
                </a:solidFill>
              </a:rPr>
              <a:t>«Формуляры» - «Планирование</a:t>
            </a:r>
            <a:r>
              <a:rPr lang="ru-RU" sz="1400" dirty="0" smtClean="0">
                <a:solidFill>
                  <a:schemeClr val="bg1"/>
                </a:solidFill>
              </a:rPr>
              <a:t>» - «ПЛАН-ГРАФИК ЗАКУПОК» - «</a:t>
            </a:r>
            <a:r>
              <a:rPr lang="ru-RU" sz="1400" dirty="0">
                <a:solidFill>
                  <a:schemeClr val="bg1"/>
                </a:solidFill>
              </a:rPr>
              <a:t>План-график закупок с 2017 г.» - </a:t>
            </a:r>
            <a:r>
              <a:rPr lang="ru-RU" sz="1400" dirty="0" smtClean="0">
                <a:solidFill>
                  <a:schemeClr val="bg1"/>
                </a:solidFill>
              </a:rPr>
              <a:t>«</a:t>
            </a:r>
            <a:r>
              <a:rPr lang="ru-RU" sz="1400" dirty="0">
                <a:solidFill>
                  <a:schemeClr val="bg1"/>
                </a:solidFill>
              </a:rPr>
              <a:t>Мои документы»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092904" y="2622282"/>
            <a:ext cx="1008112" cy="1973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339180" y="2132856"/>
            <a:ext cx="1008112" cy="1973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 flipV="1">
            <a:off x="3640771" y="2400256"/>
            <a:ext cx="787213" cy="16464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3702037" y="2737282"/>
            <a:ext cx="1115070" cy="16464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flipV="1">
            <a:off x="3779912" y="3372265"/>
            <a:ext cx="1197932" cy="16464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7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/>
          <p:nvPr/>
        </p:nvPicPr>
        <p:blipFill rotWithShape="1">
          <a:blip r:embed="rId3"/>
          <a:srcRect l="1625" t="20915" r="2013" b="46336"/>
          <a:stretch/>
        </p:blipFill>
        <p:spPr bwMode="auto">
          <a:xfrm>
            <a:off x="179512" y="3379497"/>
            <a:ext cx="8770700" cy="17783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/>
          <p:cNvPicPr/>
          <p:nvPr/>
        </p:nvPicPr>
        <p:blipFill rotWithShape="1">
          <a:blip r:embed="rId4"/>
          <a:srcRect l="1551" t="20754" r="1951" b="48331"/>
          <a:stretch/>
        </p:blipFill>
        <p:spPr bwMode="auto">
          <a:xfrm>
            <a:off x="179512" y="1484784"/>
            <a:ext cx="8784787" cy="1678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853085" y="603395"/>
            <a:ext cx="7441880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Согласование и утверждение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позиций плана-графика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87586" y="6492875"/>
            <a:ext cx="431140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17946" y="5423381"/>
            <a:ext cx="8332266" cy="804405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179512" y="5436178"/>
            <a:ext cx="808501" cy="771440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115616" y="5406315"/>
            <a:ext cx="7388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Последовательно </a:t>
            </a:r>
            <a:r>
              <a:rPr lang="ru-RU" sz="1600" dirty="0">
                <a:solidFill>
                  <a:schemeClr val="bg1"/>
                </a:solidFill>
              </a:rPr>
              <a:t>осуществляется согласование (1</a:t>
            </a:r>
            <a:r>
              <a:rPr lang="ru-RU" sz="1600" dirty="0" smtClean="0">
                <a:solidFill>
                  <a:schemeClr val="bg1"/>
                </a:solidFill>
              </a:rPr>
              <a:t>),а </a:t>
            </a:r>
            <a:r>
              <a:rPr lang="ru-RU" sz="1600" dirty="0">
                <a:solidFill>
                  <a:schemeClr val="bg1"/>
                </a:solidFill>
              </a:rPr>
              <a:t>затем </a:t>
            </a:r>
            <a:endParaRPr lang="ru-RU" sz="1600" dirty="0" smtClean="0">
              <a:solidFill>
                <a:schemeClr val="bg1"/>
              </a:solidFill>
            </a:endParaRPr>
          </a:p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и </a:t>
            </a:r>
            <a:r>
              <a:rPr lang="ru-RU" sz="1600" dirty="0">
                <a:solidFill>
                  <a:schemeClr val="bg1"/>
                </a:solidFill>
              </a:rPr>
              <a:t>утверждение (2) документа. Для этого </a:t>
            </a:r>
            <a:r>
              <a:rPr lang="ru-RU" sz="1600" dirty="0" smtClean="0">
                <a:solidFill>
                  <a:schemeClr val="bg1"/>
                </a:solidFill>
              </a:rPr>
              <a:t>предназначена кнопка </a:t>
            </a:r>
            <a:r>
              <a:rPr lang="ru-RU" sz="1600" dirty="0">
                <a:solidFill>
                  <a:schemeClr val="bg1"/>
                </a:solidFill>
              </a:rPr>
              <a:t>«Согласовать» («Утвердить») на панели инструментов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8045112" y="5618037"/>
            <a:ext cx="451231" cy="408732"/>
            <a:chOff x="3475154" y="6139428"/>
            <a:chExt cx="451231" cy="408732"/>
          </a:xfrm>
        </p:grpSpPr>
        <p:sp>
          <p:nvSpPr>
            <p:cNvPr id="45" name="Rectangle 103"/>
            <p:cNvSpPr/>
            <p:nvPr/>
          </p:nvSpPr>
          <p:spPr bwMode="auto">
            <a:xfrm rot="5400000">
              <a:off x="3496404" y="6118178"/>
              <a:ext cx="408732" cy="4512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008E7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384048"/>
              <a:endParaRPr lang="id-ID">
                <a:latin typeface="Calibri" pitchFamily="34" charset="0"/>
              </a:endParaRPr>
            </a:p>
          </p:txBody>
        </p:sp>
        <p:pic>
          <p:nvPicPr>
            <p:cNvPr id="44" name="Рисунок 43"/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67980" y="6203775"/>
              <a:ext cx="284480" cy="267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" name="Номер слайда 22"/>
          <p:cNvSpPr txBox="1">
            <a:spLocks/>
          </p:cNvSpPr>
          <p:nvPr/>
        </p:nvSpPr>
        <p:spPr>
          <a:xfrm>
            <a:off x="980228" y="1907954"/>
            <a:ext cx="217980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2" name="Номер слайда 22"/>
          <p:cNvSpPr txBox="1">
            <a:spLocks/>
          </p:cNvSpPr>
          <p:nvPr/>
        </p:nvSpPr>
        <p:spPr>
          <a:xfrm>
            <a:off x="995086" y="3826643"/>
            <a:ext cx="217980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2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666796" y="3825536"/>
            <a:ext cx="282045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Овал 47"/>
          <p:cNvSpPr/>
          <p:nvPr/>
        </p:nvSpPr>
        <p:spPr>
          <a:xfrm>
            <a:off x="670553" y="1922849"/>
            <a:ext cx="282045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106486" y="1680489"/>
            <a:ext cx="1776743" cy="180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2186857" y="3573016"/>
            <a:ext cx="1776743" cy="180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3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/>
          <p:nvPr/>
        </p:nvPicPr>
        <p:blipFill rotWithShape="1">
          <a:blip r:embed="rId3"/>
          <a:srcRect l="1550" t="20584" r="52789" b="38573"/>
          <a:stretch/>
        </p:blipFill>
        <p:spPr bwMode="auto">
          <a:xfrm>
            <a:off x="4355977" y="3933056"/>
            <a:ext cx="4608512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4"/>
          <a:srcRect l="13191" t="20917" r="36732" b="39266"/>
          <a:stretch/>
        </p:blipFill>
        <p:spPr bwMode="auto">
          <a:xfrm>
            <a:off x="323528" y="1707416"/>
            <a:ext cx="4577123" cy="2047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2045" y="593522"/>
            <a:ext cx="7818387" cy="869776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Отклонение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позиции плана-графика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закупок, находящейся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на согласовании (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утверждении) и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</a:rPr>
              <a:t>работа с несогласованными позициями плана-графика 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486922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45" name="Rectangle 103"/>
          <p:cNvSpPr/>
          <p:nvPr/>
        </p:nvSpPr>
        <p:spPr bwMode="auto">
          <a:xfrm>
            <a:off x="5385044" y="1844824"/>
            <a:ext cx="3245210" cy="1466906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6" name="Oval 153"/>
          <p:cNvSpPr/>
          <p:nvPr/>
        </p:nvSpPr>
        <p:spPr bwMode="auto">
          <a:xfrm>
            <a:off x="5078053" y="1849048"/>
            <a:ext cx="427911" cy="408296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48" name="Rectangle 103"/>
          <p:cNvSpPr/>
          <p:nvPr/>
        </p:nvSpPr>
        <p:spPr bwMode="auto">
          <a:xfrm>
            <a:off x="858774" y="3910092"/>
            <a:ext cx="3042212" cy="2687260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9" name="Oval 153"/>
          <p:cNvSpPr/>
          <p:nvPr/>
        </p:nvSpPr>
        <p:spPr bwMode="auto">
          <a:xfrm>
            <a:off x="642045" y="3861048"/>
            <a:ext cx="427911" cy="408296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latin typeface="Calibri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186612" y="1860808"/>
            <a:ext cx="190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56521" y="3880530"/>
            <a:ext cx="190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08104" y="1860808"/>
            <a:ext cx="3024336" cy="1439162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Согласующий или утверждающий имеют возможность отклонить направленный на согласование (утверждение</a:t>
            </a:r>
            <a:r>
              <a:rPr lang="ru-RU" sz="1300" dirty="0">
                <a:solidFill>
                  <a:schemeClr val="bg1"/>
                </a:solidFill>
              </a:rPr>
              <a:t>) документ</a:t>
            </a:r>
            <a:br>
              <a:rPr lang="ru-RU" sz="1300" dirty="0">
                <a:solidFill>
                  <a:schemeClr val="bg1"/>
                </a:solidFill>
              </a:rPr>
            </a:br>
            <a:r>
              <a:rPr lang="ru-RU" sz="1300" dirty="0">
                <a:solidFill>
                  <a:schemeClr val="bg1"/>
                </a:solidFill>
              </a:rPr>
              <a:t>Для этого необходимо в открывшемся окне заполнить поле «Комментарий» и нажать «Отклонить</a:t>
            </a:r>
            <a:r>
              <a:rPr lang="ru-RU" sz="1300" dirty="0" smtClean="0">
                <a:solidFill>
                  <a:schemeClr val="bg1"/>
                </a:solidFill>
              </a:rPr>
              <a:t>»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5457" y="3933056"/>
            <a:ext cx="2716463" cy="3147322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В списковой форме отклоненная позиция плана-графика закупок приобретет статус «Не согласовано</a:t>
            </a:r>
            <a:r>
              <a:rPr lang="ru-RU" sz="1300" dirty="0" smtClean="0">
                <a:solidFill>
                  <a:schemeClr val="bg1"/>
                </a:solidFill>
              </a:rPr>
              <a:t>». Для </a:t>
            </a:r>
            <a:r>
              <a:rPr lang="ru-RU" sz="1300" dirty="0">
                <a:solidFill>
                  <a:schemeClr val="bg1"/>
                </a:solidFill>
              </a:rPr>
              <a:t>доработки отклоненной </a:t>
            </a:r>
            <a:r>
              <a:rPr lang="ru-RU" sz="1300" dirty="0" smtClean="0">
                <a:solidFill>
                  <a:schemeClr val="bg1"/>
                </a:solidFill>
              </a:rPr>
              <a:t>позиции плана-графика закупок </a:t>
            </a:r>
            <a:r>
              <a:rPr lang="ru-RU" sz="1300" dirty="0">
                <a:solidFill>
                  <a:schemeClr val="bg1"/>
                </a:solidFill>
              </a:rPr>
              <a:t>необходимо нажать кнопку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«</a:t>
            </a:r>
            <a:r>
              <a:rPr lang="ru-RU" sz="1300" dirty="0">
                <a:solidFill>
                  <a:schemeClr val="bg1"/>
                </a:solidFill>
              </a:rPr>
              <a:t>Взять в работу»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и </a:t>
            </a:r>
            <a:r>
              <a:rPr lang="ru-RU" sz="1300" dirty="0">
                <a:solidFill>
                  <a:schemeClr val="bg1"/>
                </a:solidFill>
              </a:rPr>
              <a:t>затем внести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необходимые </a:t>
            </a:r>
            <a:r>
              <a:rPr lang="ru-RU" sz="1300" dirty="0">
                <a:solidFill>
                  <a:schemeClr val="bg1"/>
                </a:solidFill>
              </a:rPr>
              <a:t>изменения,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открыв </a:t>
            </a:r>
            <a:r>
              <a:rPr lang="ru-RU" sz="1300" dirty="0">
                <a:solidFill>
                  <a:schemeClr val="bg1"/>
                </a:solidFill>
              </a:rPr>
              <a:t>документ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с </a:t>
            </a:r>
            <a:r>
              <a:rPr lang="ru-RU" sz="1300" dirty="0">
                <a:solidFill>
                  <a:schemeClr val="bg1"/>
                </a:solidFill>
              </a:rPr>
              <a:t>помощью кнопки </a:t>
            </a:r>
            <a:endParaRPr lang="ru-RU" sz="1300" dirty="0" smtClean="0">
              <a:solidFill>
                <a:schemeClr val="bg1"/>
              </a:solidFill>
            </a:endParaRP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«</a:t>
            </a:r>
            <a:r>
              <a:rPr lang="ru-RU" sz="1300" dirty="0">
                <a:solidFill>
                  <a:schemeClr val="bg1"/>
                </a:solidFill>
              </a:rPr>
              <a:t>Редактирование»</a:t>
            </a:r>
            <a:r>
              <a:rPr lang="ru-RU" sz="1100" dirty="0">
                <a:solidFill>
                  <a:schemeClr val="bg1"/>
                </a:solidFill>
              </a:rPr>
              <a:t>  </a:t>
            </a:r>
            <a:endParaRPr lang="ru-RU" sz="1100" dirty="0" smtClean="0">
              <a:solidFill>
                <a:schemeClr val="bg1"/>
              </a:solidFill>
            </a:endParaRPr>
          </a:p>
          <a:p>
            <a:pPr algn="l"/>
            <a:endParaRPr lang="ru-RU" sz="1100" dirty="0">
              <a:solidFill>
                <a:schemeClr val="bg1"/>
              </a:solidFill>
            </a:endParaRPr>
          </a:p>
          <a:p>
            <a:pPr algn="l"/>
            <a:endParaRPr lang="ru-RU" sz="1100" dirty="0" smtClean="0">
              <a:solidFill>
                <a:schemeClr val="bg1"/>
              </a:solidFill>
            </a:endParaRPr>
          </a:p>
          <a:p>
            <a:pPr algn="l"/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053131" y="3299622"/>
            <a:ext cx="501930" cy="180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Rectangle 103"/>
          <p:cNvSpPr/>
          <p:nvPr/>
        </p:nvSpPr>
        <p:spPr bwMode="auto">
          <a:xfrm rot="5400000">
            <a:off x="2672112" y="5163646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E1860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33" name="Рисунок 32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5229200"/>
            <a:ext cx="367855" cy="335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103"/>
          <p:cNvSpPr/>
          <p:nvPr/>
        </p:nvSpPr>
        <p:spPr bwMode="auto">
          <a:xfrm rot="5400000">
            <a:off x="2773866" y="6023354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E1860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2645" y="6098157"/>
            <a:ext cx="353695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Овал 39"/>
          <p:cNvSpPr/>
          <p:nvPr/>
        </p:nvSpPr>
        <p:spPr>
          <a:xfrm>
            <a:off x="5250636" y="4451897"/>
            <a:ext cx="358703" cy="3146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71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3"/>
          <a:srcRect l="1717" t="21100" r="16193" b="18143"/>
          <a:stretch/>
        </p:blipFill>
        <p:spPr bwMode="auto">
          <a:xfrm>
            <a:off x="153695" y="1308124"/>
            <a:ext cx="8819671" cy="3671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2990" y="404664"/>
            <a:ext cx="6262070" cy="715887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Внесение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изменений в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утвержденную позицию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54269" y="6458269"/>
            <a:ext cx="433983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609694" y="5022502"/>
            <a:ext cx="8363672" cy="1524486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171260" y="5013176"/>
            <a:ext cx="808501" cy="771440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800" dirty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75180" y="5063314"/>
            <a:ext cx="7798186" cy="1423774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Для </a:t>
            </a:r>
            <a:r>
              <a:rPr lang="ru-RU" sz="1600" dirty="0">
                <a:solidFill>
                  <a:schemeClr val="bg1"/>
                </a:solidFill>
              </a:rPr>
              <a:t>внесения изменений в утвержденную </a:t>
            </a:r>
            <a:r>
              <a:rPr lang="ru-RU" sz="1600" dirty="0" smtClean="0">
                <a:solidFill>
                  <a:schemeClr val="bg1"/>
                </a:solidFill>
              </a:rPr>
              <a:t>позицию плана-графика закупок </a:t>
            </a:r>
            <a:r>
              <a:rPr lang="ru-RU" sz="1600" dirty="0">
                <a:solidFill>
                  <a:schemeClr val="bg1"/>
                </a:solidFill>
              </a:rPr>
              <a:t>предназначена кнопка «Внести изменения в утвержденную версию</a:t>
            </a:r>
            <a:r>
              <a:rPr lang="ru-RU" sz="1600" dirty="0" smtClean="0">
                <a:solidFill>
                  <a:schemeClr val="bg1"/>
                </a:solidFill>
              </a:rPr>
              <a:t>».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После </a:t>
            </a:r>
            <a:r>
              <a:rPr lang="ru-RU" sz="1600" dirty="0">
                <a:solidFill>
                  <a:schemeClr val="bg1"/>
                </a:solidFill>
              </a:rPr>
              <a:t>нажатия данной кнопки формируется новая версия </a:t>
            </a:r>
            <a:r>
              <a:rPr lang="ru-RU" sz="1600" dirty="0" smtClean="0">
                <a:solidFill>
                  <a:schemeClr val="bg1"/>
                </a:solidFill>
              </a:rPr>
              <a:t>позиции плана-графика закупок </a:t>
            </a:r>
            <a:r>
              <a:rPr lang="ru-RU" sz="1600" dirty="0">
                <a:solidFill>
                  <a:schemeClr val="bg1"/>
                </a:solidFill>
              </a:rPr>
              <a:t>со статусом «Черновик</a:t>
            </a:r>
            <a:r>
              <a:rPr lang="ru-RU" sz="1600" dirty="0" smtClean="0">
                <a:solidFill>
                  <a:schemeClr val="bg1"/>
                </a:solidFill>
              </a:rPr>
              <a:t>».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/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Информация </a:t>
            </a:r>
            <a:r>
              <a:rPr lang="ru-RU" sz="1600" dirty="0">
                <a:solidFill>
                  <a:schemeClr val="bg1"/>
                </a:solidFill>
              </a:rPr>
              <a:t>о  предыдущих версиях будет доступна на вкладке «Версии»</a:t>
            </a:r>
          </a:p>
        </p:txBody>
      </p:sp>
      <p:sp>
        <p:nvSpPr>
          <p:cNvPr id="28" name="Овал 27"/>
          <p:cNvSpPr/>
          <p:nvPr/>
        </p:nvSpPr>
        <p:spPr>
          <a:xfrm>
            <a:off x="1104425" y="1790823"/>
            <a:ext cx="325350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382610" y="4193470"/>
            <a:ext cx="460626" cy="24364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264645" y="5826734"/>
            <a:ext cx="451231" cy="408732"/>
            <a:chOff x="5331522" y="6469764"/>
            <a:chExt cx="451231" cy="408732"/>
          </a:xfrm>
        </p:grpSpPr>
        <p:sp>
          <p:nvSpPr>
            <p:cNvPr id="33" name="Rectangle 103"/>
            <p:cNvSpPr/>
            <p:nvPr/>
          </p:nvSpPr>
          <p:spPr bwMode="auto">
            <a:xfrm rot="5400000">
              <a:off x="5352772" y="6448514"/>
              <a:ext cx="408732" cy="451231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0B99B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384048"/>
              <a:endParaRPr lang="id-ID">
                <a:latin typeface="Calibri" pitchFamily="34" charset="0"/>
              </a:endParaRPr>
            </a:p>
          </p:txBody>
        </p:sp>
        <p:pic>
          <p:nvPicPr>
            <p:cNvPr id="32" name="Рисунок 31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64088" y="6497694"/>
              <a:ext cx="389520" cy="360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" name="TextBox 33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06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/>
          <p:nvPr/>
        </p:nvPicPr>
        <p:blipFill rotWithShape="1">
          <a:blip r:embed="rId3"/>
          <a:srcRect t="11669" r="55598" b="34297"/>
          <a:stretch/>
        </p:blipFill>
        <p:spPr bwMode="auto">
          <a:xfrm>
            <a:off x="1756843" y="1308167"/>
            <a:ext cx="5623469" cy="3849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91378" y="603395"/>
            <a:ext cx="5165296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Формирование плана-графика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376243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26" name="Rectangle 103"/>
          <p:cNvSpPr/>
          <p:nvPr/>
        </p:nvSpPr>
        <p:spPr bwMode="auto">
          <a:xfrm>
            <a:off x="617946" y="5310534"/>
            <a:ext cx="8346542" cy="1025202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27" name="Oval 153"/>
          <p:cNvSpPr/>
          <p:nvPr/>
        </p:nvSpPr>
        <p:spPr bwMode="auto">
          <a:xfrm>
            <a:off x="179512" y="5301208"/>
            <a:ext cx="808501" cy="77144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37132" y="5312072"/>
            <a:ext cx="7781056" cy="1023664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Переход </a:t>
            </a:r>
            <a:r>
              <a:rPr lang="ru-RU" sz="1600" dirty="0">
                <a:solidFill>
                  <a:schemeClr val="bg1"/>
                </a:solidFill>
              </a:rPr>
              <a:t>к списковой форме плана-графика закупок осуществляется через пункт меню «Управление закупками», </a:t>
            </a:r>
            <a:r>
              <a:rPr lang="ru-RU" sz="1600" dirty="0" smtClean="0">
                <a:solidFill>
                  <a:schemeClr val="bg1"/>
                </a:solidFill>
              </a:rPr>
              <a:t>вкладку </a:t>
            </a:r>
            <a:r>
              <a:rPr lang="ru-RU" sz="1600" dirty="0">
                <a:solidFill>
                  <a:schemeClr val="bg1"/>
                </a:solidFill>
              </a:rPr>
              <a:t>«Формуляры» - «Планирование» - «ПЛАН-ГРАФИК ЗАКУПОК» - «План-график закупок с 2017 г</a:t>
            </a:r>
            <a:r>
              <a:rPr lang="ru-RU" sz="1600" dirty="0" smtClean="0">
                <a:solidFill>
                  <a:schemeClr val="bg1"/>
                </a:solidFill>
              </a:rPr>
              <a:t>.» - «План-график с 2017 г.»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591051" y="2295922"/>
            <a:ext cx="1264393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648596" y="2676777"/>
            <a:ext cx="923404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767211" y="3072136"/>
            <a:ext cx="1377677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790418" y="2928120"/>
            <a:ext cx="1263064" cy="1625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888213" y="3332609"/>
            <a:ext cx="1512168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097414" y="3589524"/>
            <a:ext cx="1047474" cy="1868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1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3"/>
          <p:cNvSpPr/>
          <p:nvPr/>
        </p:nvSpPr>
        <p:spPr bwMode="auto">
          <a:xfrm>
            <a:off x="617946" y="4594235"/>
            <a:ext cx="8202526" cy="778981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4" name="Oval 153"/>
          <p:cNvSpPr/>
          <p:nvPr/>
        </p:nvSpPr>
        <p:spPr bwMode="auto">
          <a:xfrm>
            <a:off x="179512" y="4584909"/>
            <a:ext cx="808501" cy="77144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1" name="Рисунок 30"/>
          <p:cNvPicPr/>
          <p:nvPr/>
        </p:nvPicPr>
        <p:blipFill rotWithShape="1">
          <a:blip r:embed="rId3"/>
          <a:srcRect t="10468" b="48348"/>
          <a:stretch/>
        </p:blipFill>
        <p:spPr bwMode="auto">
          <a:xfrm>
            <a:off x="179512" y="1700808"/>
            <a:ext cx="8804102" cy="2039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13629" y="603395"/>
            <a:ext cx="5320787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Формирование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плана-графика 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727450" y="6453336"/>
            <a:ext cx="354413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83432" y="4672454"/>
            <a:ext cx="7544018" cy="592777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80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1800" dirty="0">
                <a:solidFill>
                  <a:schemeClr val="bg1"/>
                </a:solidFill>
              </a:rPr>
              <a:t>плана-графика закупок </a:t>
            </a:r>
            <a:r>
              <a:rPr lang="ru-RU" sz="1800" dirty="0" smtClean="0">
                <a:solidFill>
                  <a:schemeClr val="bg1"/>
                </a:solidFill>
              </a:rPr>
              <a:t>осуществляется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с </a:t>
            </a:r>
            <a:r>
              <a:rPr lang="ru-RU" sz="1800" dirty="0">
                <a:solidFill>
                  <a:schemeClr val="bg1"/>
                </a:solidFill>
              </a:rPr>
              <a:t>помощью кнопки «Создать» </a:t>
            </a:r>
          </a:p>
        </p:txBody>
      </p:sp>
      <p:sp>
        <p:nvSpPr>
          <p:cNvPr id="35" name="Rectangle 103"/>
          <p:cNvSpPr/>
          <p:nvPr/>
        </p:nvSpPr>
        <p:spPr bwMode="auto">
          <a:xfrm rot="5400000">
            <a:off x="7977626" y="4758110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671D7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32" name="Рисунок 3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96573" y="4803497"/>
            <a:ext cx="370840" cy="35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92596" y="2596441"/>
            <a:ext cx="325350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212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/>
          <p:nvPr/>
        </p:nvPicPr>
        <p:blipFill rotWithShape="1">
          <a:blip r:embed="rId3"/>
          <a:srcRect t="10983" r="21912" b="12311"/>
          <a:stretch/>
        </p:blipFill>
        <p:spPr bwMode="auto">
          <a:xfrm>
            <a:off x="683568" y="1304273"/>
            <a:ext cx="7848872" cy="40689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8564" y="585462"/>
            <a:ext cx="8850919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плана-графика закупок «Общие сведения»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59" name="Номер слайда 22"/>
          <p:cNvSpPr txBox="1">
            <a:spLocks/>
          </p:cNvSpPr>
          <p:nvPr/>
        </p:nvSpPr>
        <p:spPr>
          <a:xfrm>
            <a:off x="467544" y="303536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76112" y="2438644"/>
            <a:ext cx="743560" cy="18756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Номер слайда 22"/>
          <p:cNvSpPr txBox="1">
            <a:spLocks/>
          </p:cNvSpPr>
          <p:nvPr/>
        </p:nvSpPr>
        <p:spPr>
          <a:xfrm>
            <a:off x="467544" y="4295814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5" name="Rectangle 103"/>
          <p:cNvSpPr/>
          <p:nvPr/>
        </p:nvSpPr>
        <p:spPr bwMode="auto">
          <a:xfrm>
            <a:off x="537167" y="5453087"/>
            <a:ext cx="8211298" cy="57708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288016" y="5373216"/>
            <a:ext cx="682759" cy="651462"/>
            <a:chOff x="251657" y="5633089"/>
            <a:chExt cx="567104" cy="541108"/>
          </a:xfrm>
        </p:grpSpPr>
        <p:sp>
          <p:nvSpPr>
            <p:cNvPr id="67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CC0063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Calibri" pitchFamily="34" charset="0"/>
                </a:rPr>
                <a:t>1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69" name="Прямоугольник 68"/>
          <p:cNvSpPr/>
          <p:nvPr/>
        </p:nvSpPr>
        <p:spPr>
          <a:xfrm>
            <a:off x="973769" y="5465718"/>
            <a:ext cx="78467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Блоки «Общая информация о закупке» и  «Сведения о заказчике» - заполняются автоматически при создании и дальнейшем сохранении и утверждении плана-графика </a:t>
            </a:r>
            <a:r>
              <a:rPr lang="ru-RU" sz="1300" dirty="0" smtClean="0">
                <a:solidFill>
                  <a:schemeClr val="bg1"/>
                </a:solidFill>
              </a:rPr>
              <a:t>закупок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75" name="Rectangle 103"/>
          <p:cNvSpPr/>
          <p:nvPr/>
        </p:nvSpPr>
        <p:spPr bwMode="auto">
          <a:xfrm>
            <a:off x="537167" y="6164286"/>
            <a:ext cx="8211298" cy="577082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76" name="Группа 75"/>
          <p:cNvGrpSpPr/>
          <p:nvPr/>
        </p:nvGrpSpPr>
        <p:grpSpPr>
          <a:xfrm>
            <a:off x="288016" y="6084415"/>
            <a:ext cx="682759" cy="651462"/>
            <a:chOff x="251657" y="5633089"/>
            <a:chExt cx="567104" cy="541108"/>
          </a:xfrm>
          <a:solidFill>
            <a:srgbClr val="00B796"/>
          </a:solidFill>
        </p:grpSpPr>
        <p:sp>
          <p:nvSpPr>
            <p:cNvPr id="77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Calibri" pitchFamily="34" charset="0"/>
                </a:rPr>
                <a:t>2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79" name="Прямоугольник 78"/>
          <p:cNvSpPr/>
          <p:nvPr/>
        </p:nvSpPr>
        <p:spPr>
          <a:xfrm>
            <a:off x="973769" y="6176917"/>
            <a:ext cx="78467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Необходимо </a:t>
            </a:r>
            <a:r>
              <a:rPr lang="ru-RU" sz="1300" dirty="0">
                <a:solidFill>
                  <a:schemeClr val="bg1"/>
                </a:solidFill>
              </a:rPr>
              <a:t>заполнить сведения об исполнителе (ответственном за </a:t>
            </a:r>
            <a:r>
              <a:rPr lang="ru-RU" sz="1300" dirty="0" smtClean="0">
                <a:solidFill>
                  <a:schemeClr val="bg1"/>
                </a:solidFill>
              </a:rPr>
              <a:t>формирование</a:t>
            </a:r>
            <a:br>
              <a:rPr lang="ru-RU" sz="1300" dirty="0" smtClean="0">
                <a:solidFill>
                  <a:schemeClr val="bg1"/>
                </a:solidFill>
              </a:rPr>
            </a:br>
            <a:r>
              <a:rPr lang="ru-RU" sz="1300" dirty="0" smtClean="0">
                <a:solidFill>
                  <a:schemeClr val="bg1"/>
                </a:solidFill>
              </a:rPr>
              <a:t>плана-графика</a:t>
            </a:r>
            <a:r>
              <a:rPr lang="ru-RU" sz="1300" dirty="0">
                <a:solidFill>
                  <a:schemeClr val="bg1"/>
                </a:solidFill>
              </a:rPr>
              <a:t>) и о руководителе (уполномоченном должностном лице)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76112" y="2680452"/>
            <a:ext cx="6720224" cy="13246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876112" y="4017695"/>
            <a:ext cx="6720224" cy="9954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/>
          <p:nvPr/>
        </p:nvPicPr>
        <p:blipFill rotWithShape="1">
          <a:blip r:embed="rId3"/>
          <a:srcRect l="15790" t="46647" r="12771" b="27072"/>
          <a:stretch/>
        </p:blipFill>
        <p:spPr bwMode="auto">
          <a:xfrm>
            <a:off x="820252" y="1196752"/>
            <a:ext cx="7415467" cy="15125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4"/>
          <a:srcRect l="1625" t="24630" r="20664" b="47757"/>
          <a:stretch/>
        </p:blipFill>
        <p:spPr bwMode="auto">
          <a:xfrm>
            <a:off x="820252" y="2786088"/>
            <a:ext cx="7415467" cy="15018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68054" y="404664"/>
            <a:ext cx="634529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вкладки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«Позиции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плана-графика»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908720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485977" y="3217886"/>
            <a:ext cx="988914" cy="18771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Rectangle 103"/>
          <p:cNvSpPr/>
          <p:nvPr/>
        </p:nvSpPr>
        <p:spPr bwMode="auto">
          <a:xfrm>
            <a:off x="537167" y="4381845"/>
            <a:ext cx="8211298" cy="57708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88016" y="4301974"/>
            <a:ext cx="682759" cy="651462"/>
            <a:chOff x="251657" y="5633089"/>
            <a:chExt cx="567104" cy="541108"/>
          </a:xfrm>
        </p:grpSpPr>
        <p:sp>
          <p:nvSpPr>
            <p:cNvPr id="34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solidFill>
              <a:srgbClr val="CC0063"/>
            </a:solidFill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Calibri" pitchFamily="34" charset="0"/>
                </a:rPr>
                <a:t>1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973769" y="4394476"/>
            <a:ext cx="78467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Добавление </a:t>
            </a:r>
            <a:r>
              <a:rPr lang="ru-RU" sz="1300" dirty="0">
                <a:solidFill>
                  <a:schemeClr val="bg1"/>
                </a:solidFill>
              </a:rPr>
              <a:t>позиций плана-графика закупок в план-график закупок </a:t>
            </a:r>
            <a:r>
              <a:rPr lang="ru-RU" sz="1300" dirty="0" smtClean="0">
                <a:solidFill>
                  <a:schemeClr val="bg1"/>
                </a:solidFill>
              </a:rPr>
              <a:t>производится</a:t>
            </a:r>
            <a:br>
              <a:rPr lang="ru-RU" sz="1300" dirty="0" smtClean="0">
                <a:solidFill>
                  <a:schemeClr val="bg1"/>
                </a:solidFill>
              </a:rPr>
            </a:br>
            <a:r>
              <a:rPr lang="ru-RU" sz="1300" dirty="0" smtClean="0">
                <a:solidFill>
                  <a:schemeClr val="bg1"/>
                </a:solidFill>
              </a:rPr>
              <a:t>путем </a:t>
            </a:r>
            <a:r>
              <a:rPr lang="ru-RU" sz="1300" dirty="0">
                <a:solidFill>
                  <a:schemeClr val="bg1"/>
                </a:solidFill>
              </a:rPr>
              <a:t>нажатия на кнопку «Включить позиции плана-графика» </a:t>
            </a:r>
          </a:p>
        </p:txBody>
      </p:sp>
      <p:sp>
        <p:nvSpPr>
          <p:cNvPr id="45" name="Rectangle 103"/>
          <p:cNvSpPr/>
          <p:nvPr/>
        </p:nvSpPr>
        <p:spPr bwMode="auto">
          <a:xfrm>
            <a:off x="537167" y="5093044"/>
            <a:ext cx="8211298" cy="577082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288016" y="5013173"/>
            <a:ext cx="682759" cy="651462"/>
            <a:chOff x="251657" y="5633089"/>
            <a:chExt cx="567104" cy="541108"/>
          </a:xfrm>
          <a:solidFill>
            <a:srgbClr val="FE9601"/>
          </a:solidFill>
        </p:grpSpPr>
        <p:sp>
          <p:nvSpPr>
            <p:cNvPr id="47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398079" y="5712244"/>
              <a:ext cx="282537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Calibri" pitchFamily="34" charset="0"/>
                </a:rPr>
                <a:t>2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973769" y="5105675"/>
            <a:ext cx="784670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При необходимости возможно исключить позиции </a:t>
            </a:r>
            <a:r>
              <a:rPr lang="ru-RU" sz="1300" dirty="0" smtClean="0">
                <a:solidFill>
                  <a:schemeClr val="bg1"/>
                </a:solidFill>
              </a:rPr>
              <a:t>плана-графика </a:t>
            </a:r>
            <a:r>
              <a:rPr lang="ru-RU" sz="1300" dirty="0">
                <a:solidFill>
                  <a:schemeClr val="bg1"/>
                </a:solidFill>
              </a:rPr>
              <a:t>закупок </a:t>
            </a:r>
            <a:r>
              <a:rPr lang="ru-RU" sz="1300" dirty="0" smtClean="0">
                <a:solidFill>
                  <a:schemeClr val="bg1"/>
                </a:solidFill>
              </a:rPr>
              <a:t>из</a:t>
            </a:r>
          </a:p>
          <a:p>
            <a:pPr algn="l"/>
            <a:r>
              <a:rPr lang="ru-RU" sz="1300" dirty="0" smtClean="0">
                <a:solidFill>
                  <a:schemeClr val="bg1"/>
                </a:solidFill>
              </a:rPr>
              <a:t>плана-графика </a:t>
            </a:r>
            <a:r>
              <a:rPr lang="ru-RU" sz="1300" dirty="0">
                <a:solidFill>
                  <a:schemeClr val="bg1"/>
                </a:solidFill>
              </a:rPr>
              <a:t>закупок</a:t>
            </a:r>
            <a:r>
              <a:rPr lang="ru-RU" sz="1300" dirty="0" smtClean="0">
                <a:solidFill>
                  <a:schemeClr val="bg1"/>
                </a:solidFill>
              </a:rPr>
              <a:t>, нажав </a:t>
            </a:r>
            <a:r>
              <a:rPr lang="ru-RU" sz="1300" dirty="0">
                <a:solidFill>
                  <a:schemeClr val="bg1"/>
                </a:solidFill>
              </a:rPr>
              <a:t>на кнопку «Исключить позиции </a:t>
            </a:r>
            <a:r>
              <a:rPr lang="ru-RU" sz="1300" dirty="0" smtClean="0">
                <a:solidFill>
                  <a:schemeClr val="bg1"/>
                </a:solidFill>
              </a:rPr>
              <a:t>плана-графика </a:t>
            </a:r>
            <a:r>
              <a:rPr lang="ru-RU" sz="1300" dirty="0">
                <a:solidFill>
                  <a:schemeClr val="bg1"/>
                </a:solidFill>
              </a:rPr>
              <a:t>закупок»</a:t>
            </a:r>
          </a:p>
        </p:txBody>
      </p:sp>
      <p:sp>
        <p:nvSpPr>
          <p:cNvPr id="50" name="Rectangle 103"/>
          <p:cNvSpPr/>
          <p:nvPr/>
        </p:nvSpPr>
        <p:spPr bwMode="auto">
          <a:xfrm>
            <a:off x="537167" y="5813123"/>
            <a:ext cx="8211298" cy="905184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grpSp>
        <p:nvGrpSpPr>
          <p:cNvPr id="51" name="Группа 50"/>
          <p:cNvGrpSpPr/>
          <p:nvPr/>
        </p:nvGrpSpPr>
        <p:grpSpPr>
          <a:xfrm>
            <a:off x="288016" y="5733253"/>
            <a:ext cx="682759" cy="651462"/>
            <a:chOff x="251657" y="5633089"/>
            <a:chExt cx="567104" cy="541108"/>
          </a:xfrm>
          <a:solidFill>
            <a:srgbClr val="00B796"/>
          </a:solidFill>
        </p:grpSpPr>
        <p:sp>
          <p:nvSpPr>
            <p:cNvPr id="52" name="Oval 153"/>
            <p:cNvSpPr/>
            <p:nvPr/>
          </p:nvSpPr>
          <p:spPr bwMode="auto">
            <a:xfrm>
              <a:off x="251657" y="5633089"/>
              <a:ext cx="567104" cy="541108"/>
            </a:xfrm>
            <a:prstGeom prst="ellipse">
              <a:avLst/>
            </a:prstGeom>
            <a:grpFill/>
            <a:ln w="5080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id-ID" sz="1500" dirty="0">
                <a:latin typeface="Calibri" pitchFamily="34" charset="0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20714" y="5712244"/>
              <a:ext cx="237268" cy="38346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libri" pitchFamily="34" charset="0"/>
                </a:rPr>
                <a:t>!</a:t>
              </a:r>
              <a:endParaRPr lang="id-ID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54" name="Прямоугольник 53"/>
          <p:cNvSpPr/>
          <p:nvPr/>
        </p:nvSpPr>
        <p:spPr>
          <a:xfrm>
            <a:off x="973769" y="5799877"/>
            <a:ext cx="784670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300" dirty="0">
                <a:solidFill>
                  <a:schemeClr val="bg1"/>
                </a:solidFill>
              </a:rPr>
              <a:t>Кнопки включения и исключения позиций плана-графика закупок доступны только для планов-графиков закупок в статусе «Черновик</a:t>
            </a:r>
            <a:r>
              <a:rPr lang="ru-RU" sz="1300" dirty="0" smtClean="0">
                <a:solidFill>
                  <a:schemeClr val="bg1"/>
                </a:solidFill>
              </a:rPr>
              <a:t>».</a:t>
            </a:r>
            <a:endParaRPr lang="ru-RU" sz="1300" dirty="0">
              <a:solidFill>
                <a:schemeClr val="bg1"/>
              </a:solidFill>
            </a:endParaRPr>
          </a:p>
          <a:p>
            <a:pPr algn="l"/>
            <a:r>
              <a:rPr lang="ru-RU" sz="1300" dirty="0">
                <a:solidFill>
                  <a:schemeClr val="bg1"/>
                </a:solidFill>
              </a:rPr>
              <a:t>Для включения в план-график закупок необходимо чтобы позиции плана-графика закупок находились в статусе «Утверждено» </a:t>
            </a:r>
          </a:p>
        </p:txBody>
      </p:sp>
      <p:sp>
        <p:nvSpPr>
          <p:cNvPr id="57" name="Rectangle 103"/>
          <p:cNvSpPr/>
          <p:nvPr/>
        </p:nvSpPr>
        <p:spPr bwMode="auto">
          <a:xfrm rot="5400000">
            <a:off x="8090449" y="4450006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A80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8" name="Rectangle 103"/>
          <p:cNvSpPr/>
          <p:nvPr/>
        </p:nvSpPr>
        <p:spPr bwMode="auto">
          <a:xfrm rot="5400000">
            <a:off x="8121642" y="5135943"/>
            <a:ext cx="408732" cy="451231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E1860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pic>
        <p:nvPicPr>
          <p:cNvPr id="55" name="Рисунок 5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20512" y="4510354"/>
            <a:ext cx="358140" cy="33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Рисунок 55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356" y="5202820"/>
            <a:ext cx="370840" cy="37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808100" y="3376992"/>
            <a:ext cx="325350" cy="269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Номер слайда 22"/>
          <p:cNvSpPr txBox="1">
            <a:spLocks/>
          </p:cNvSpPr>
          <p:nvPr/>
        </p:nvSpPr>
        <p:spPr>
          <a:xfrm>
            <a:off x="629395" y="3436344"/>
            <a:ext cx="216024" cy="31307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2140018" y="3419907"/>
            <a:ext cx="334873" cy="2474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Номер слайда 22"/>
          <p:cNvSpPr txBox="1">
            <a:spLocks/>
          </p:cNvSpPr>
          <p:nvPr/>
        </p:nvSpPr>
        <p:spPr>
          <a:xfrm>
            <a:off x="1955286" y="3450229"/>
            <a:ext cx="216024" cy="31307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8635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/>
          <p:nvPr/>
        </p:nvPicPr>
        <p:blipFill rotWithShape="1">
          <a:blip r:embed="rId3"/>
          <a:srcRect l="1548" t="27521" r="31192" b="35051"/>
          <a:stretch/>
        </p:blipFill>
        <p:spPr bwMode="auto">
          <a:xfrm>
            <a:off x="197268" y="1340604"/>
            <a:ext cx="8745027" cy="27364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0897" y="585462"/>
            <a:ext cx="8226261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вкладки «Итоговые показатели плана-графика»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92" y="115967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87158" y="6453336"/>
            <a:ext cx="394706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40" name="Rectangle 103"/>
          <p:cNvSpPr/>
          <p:nvPr/>
        </p:nvSpPr>
        <p:spPr bwMode="auto">
          <a:xfrm>
            <a:off x="805368" y="4820852"/>
            <a:ext cx="8015104" cy="1033594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41" name="Oval 153"/>
          <p:cNvSpPr/>
          <p:nvPr/>
        </p:nvSpPr>
        <p:spPr bwMode="auto">
          <a:xfrm>
            <a:off x="251520" y="4797152"/>
            <a:ext cx="808501" cy="771440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09231" y="4937560"/>
            <a:ext cx="285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60021" y="4838783"/>
            <a:ext cx="77604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Вкладка </a:t>
            </a:r>
            <a:r>
              <a:rPr lang="ru-RU" sz="2000" dirty="0">
                <a:solidFill>
                  <a:schemeClr val="bg1"/>
                </a:solidFill>
              </a:rPr>
              <a:t>«Итоговые показатели плана-графика» заполняется автоматически после нажатия на </a:t>
            </a:r>
            <a:r>
              <a:rPr lang="ru-RU" sz="2000" dirty="0" smtClean="0">
                <a:solidFill>
                  <a:schemeClr val="bg1"/>
                </a:solidFill>
              </a:rPr>
              <a:t>строку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>«Заполнить </a:t>
            </a:r>
            <a:r>
              <a:rPr lang="ru-RU" sz="2000" dirty="0">
                <a:solidFill>
                  <a:schemeClr val="bg1"/>
                </a:solidFill>
              </a:rPr>
              <a:t>на основании введенных позиций»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131839" y="1835946"/>
            <a:ext cx="1912101" cy="2880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6264992" y="3587320"/>
            <a:ext cx="2472930" cy="2736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8781" y="603395"/>
            <a:ext cx="7771651" cy="377333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вкладок «Особые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закупки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», «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Итоги по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КБК»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92" y="105273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61962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l="1738" t="27114" r="35906" b="16944"/>
          <a:stretch/>
        </p:blipFill>
        <p:spPr bwMode="auto">
          <a:xfrm>
            <a:off x="683568" y="1196752"/>
            <a:ext cx="7771175" cy="2808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6"/>
          <a:srcRect l="1930" t="27628" r="28282" b="41999"/>
          <a:stretch/>
        </p:blipFill>
        <p:spPr bwMode="auto">
          <a:xfrm>
            <a:off x="683568" y="4221088"/>
            <a:ext cx="7761860" cy="13941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Rectangle 103"/>
          <p:cNvSpPr/>
          <p:nvPr/>
        </p:nvSpPr>
        <p:spPr bwMode="auto">
          <a:xfrm>
            <a:off x="805368" y="5740394"/>
            <a:ext cx="8015104" cy="747740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5" name="Oval 153"/>
          <p:cNvSpPr/>
          <p:nvPr/>
        </p:nvSpPr>
        <p:spPr bwMode="auto">
          <a:xfrm>
            <a:off x="251520" y="5716694"/>
            <a:ext cx="808501" cy="771440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9231" y="5857102"/>
            <a:ext cx="2856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60021" y="5694825"/>
            <a:ext cx="7760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Вкладки </a:t>
            </a:r>
            <a:r>
              <a:rPr lang="ru-RU" sz="1600" dirty="0">
                <a:solidFill>
                  <a:schemeClr val="bg1"/>
                </a:solidFill>
              </a:rPr>
              <a:t>«Особые закупки», «Итоги по КБК</a:t>
            </a:r>
            <a:r>
              <a:rPr lang="ru-RU" sz="1600" dirty="0" smtClean="0">
                <a:solidFill>
                  <a:schemeClr val="bg1"/>
                </a:solidFill>
              </a:rPr>
              <a:t>» плана-графика </a:t>
            </a:r>
            <a:r>
              <a:rPr lang="ru-RU" sz="1600" dirty="0">
                <a:solidFill>
                  <a:schemeClr val="bg1"/>
                </a:solidFill>
              </a:rPr>
              <a:t>закупок заполняются автоматически, на основании добавленных в план-график закупок позиций плана-графика закупок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99792" y="1556792"/>
            <a:ext cx="845972" cy="2177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574359" y="4500338"/>
            <a:ext cx="683218" cy="21775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2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437" y="603395"/>
            <a:ext cx="8213181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Заполнение вкладок «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Итоги по КВР», «Обоснование закупок»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92" y="1159679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31</a:t>
            </a:fld>
            <a:endParaRPr lang="ru-RU" dirty="0"/>
          </a:p>
        </p:txBody>
      </p:sp>
      <p:pic>
        <p:nvPicPr>
          <p:cNvPr id="32" name="Рисунок 31"/>
          <p:cNvPicPr/>
          <p:nvPr/>
        </p:nvPicPr>
        <p:blipFill rotWithShape="1">
          <a:blip r:embed="rId5"/>
          <a:srcRect l="1834" t="26941" r="32625" b="48005"/>
          <a:stretch/>
        </p:blipFill>
        <p:spPr bwMode="auto">
          <a:xfrm>
            <a:off x="467544" y="1340768"/>
            <a:ext cx="8352928" cy="2085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Рисунок 32"/>
          <p:cNvPicPr/>
          <p:nvPr/>
        </p:nvPicPr>
        <p:blipFill rotWithShape="1">
          <a:blip r:embed="rId6"/>
          <a:srcRect l="1930" t="26598" r="27896" b="33075"/>
          <a:stretch/>
        </p:blipFill>
        <p:spPr bwMode="auto">
          <a:xfrm>
            <a:off x="467545" y="3498274"/>
            <a:ext cx="8352927" cy="20909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Rectangle 103"/>
          <p:cNvSpPr/>
          <p:nvPr/>
        </p:nvSpPr>
        <p:spPr bwMode="auto">
          <a:xfrm>
            <a:off x="778537" y="5710575"/>
            <a:ext cx="8015104" cy="747740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5" name="Oval 153"/>
          <p:cNvSpPr/>
          <p:nvPr/>
        </p:nvSpPr>
        <p:spPr bwMode="auto">
          <a:xfrm>
            <a:off x="251520" y="5690816"/>
            <a:ext cx="808501" cy="771440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09231" y="5831224"/>
            <a:ext cx="285656" cy="46166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60021" y="5668947"/>
            <a:ext cx="776045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chemeClr val="bg1"/>
                </a:solidFill>
              </a:rPr>
              <a:t>Вкладки «</a:t>
            </a:r>
            <a:r>
              <a:rPr lang="ru-RU" sz="1600" dirty="0">
                <a:solidFill>
                  <a:schemeClr val="bg1"/>
                </a:solidFill>
              </a:rPr>
              <a:t>Итоги по КВР», «Обоснование закупок» плана-графика закупок заполняются автоматически, на основании добавленных в план-график закупок позиций плана-графика закупок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664967" y="1988840"/>
            <a:ext cx="635226" cy="2880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888396" y="3907178"/>
            <a:ext cx="1080120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3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/>
          <p:nvPr/>
        </p:nvPicPr>
        <p:blipFill rotWithShape="1">
          <a:blip r:embed="rId3"/>
          <a:srcRect l="1643" t="25226" r="25616" b="24724"/>
          <a:stretch/>
        </p:blipFill>
        <p:spPr bwMode="auto">
          <a:xfrm>
            <a:off x="168103" y="1605982"/>
            <a:ext cx="8805473" cy="34071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6" name="Rectangle 103"/>
          <p:cNvSpPr/>
          <p:nvPr/>
        </p:nvSpPr>
        <p:spPr bwMode="auto">
          <a:xfrm>
            <a:off x="667932" y="5411056"/>
            <a:ext cx="8269017" cy="719292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7" name="Oval 153"/>
          <p:cNvSpPr/>
          <p:nvPr/>
        </p:nvSpPr>
        <p:spPr bwMode="auto">
          <a:xfrm>
            <a:off x="143592" y="5373216"/>
            <a:ext cx="756000" cy="756000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800" dirty="0">
              <a:latin typeface="Calibri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81883" y="5474493"/>
            <a:ext cx="301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3603" y="603395"/>
            <a:ext cx="7160842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Вкладка «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Лист согласования»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графика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закупок</a:t>
            </a: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005873" y="5500025"/>
            <a:ext cx="7886607" cy="531222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600" dirty="0">
                <a:solidFill>
                  <a:schemeClr val="bg1"/>
                </a:solidFill>
              </a:rPr>
              <a:t>Заполнение вкладки «Лист согласования» аналогично заполнению данной </a:t>
            </a:r>
            <a:r>
              <a:rPr lang="ru-RU" sz="1600" dirty="0" smtClean="0">
                <a:solidFill>
                  <a:schemeClr val="bg1"/>
                </a:solidFill>
              </a:rPr>
              <a:t>вкладки при </a:t>
            </a:r>
            <a:r>
              <a:rPr lang="ru-RU" sz="1600" dirty="0">
                <a:solidFill>
                  <a:schemeClr val="bg1"/>
                </a:solidFill>
              </a:rPr>
              <a:t>формировании позиций </a:t>
            </a:r>
            <a:r>
              <a:rPr lang="ru-RU" sz="1600" dirty="0" smtClean="0">
                <a:solidFill>
                  <a:schemeClr val="bg1"/>
                </a:solidFill>
              </a:rPr>
              <a:t>плана-графика закупок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685126" y="2079588"/>
            <a:ext cx="983218" cy="2880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6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/>
          <p:cNvPicPr/>
          <p:nvPr/>
        </p:nvPicPr>
        <p:blipFill rotWithShape="1">
          <a:blip r:embed="rId3"/>
          <a:srcRect l="1544" t="20249" r="22104" b="54182"/>
          <a:stretch/>
        </p:blipFill>
        <p:spPr bwMode="auto">
          <a:xfrm>
            <a:off x="146012" y="1341278"/>
            <a:ext cx="8844764" cy="16653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/>
          <p:cNvPicPr/>
          <p:nvPr/>
        </p:nvPicPr>
        <p:blipFill rotWithShape="1">
          <a:blip r:embed="rId4"/>
          <a:srcRect t="11326" r="53764" b="25354"/>
          <a:stretch/>
        </p:blipFill>
        <p:spPr bwMode="auto">
          <a:xfrm>
            <a:off x="173962" y="3630925"/>
            <a:ext cx="3727024" cy="31046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6390" y="620688"/>
            <a:ext cx="6715272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Отправка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согласование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8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" name="Rectangle 103"/>
          <p:cNvSpPr/>
          <p:nvPr/>
        </p:nvSpPr>
        <p:spPr bwMode="auto">
          <a:xfrm>
            <a:off x="507134" y="3071142"/>
            <a:ext cx="8456792" cy="485493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29" name="Oval 153"/>
          <p:cNvSpPr/>
          <p:nvPr/>
        </p:nvSpPr>
        <p:spPr bwMode="auto">
          <a:xfrm>
            <a:off x="169528" y="3021335"/>
            <a:ext cx="540000" cy="540000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8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31060" y="3078091"/>
            <a:ext cx="7963764" cy="469666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Отправка </a:t>
            </a:r>
            <a:r>
              <a:rPr lang="ru-RU" sz="1400" dirty="0">
                <a:solidFill>
                  <a:schemeClr val="bg1"/>
                </a:solidFill>
              </a:rPr>
              <a:t>на согласование </a:t>
            </a:r>
            <a:r>
              <a:rPr lang="ru-RU" sz="1400" dirty="0" smtClean="0">
                <a:solidFill>
                  <a:schemeClr val="bg1"/>
                </a:solidFill>
              </a:rPr>
              <a:t>плана-графика </a:t>
            </a:r>
            <a:r>
              <a:rPr lang="ru-RU" sz="1400" dirty="0">
                <a:solidFill>
                  <a:schemeClr val="bg1"/>
                </a:solidFill>
              </a:rPr>
              <a:t>закупок осуществляется в списковой форме </a:t>
            </a:r>
            <a:r>
              <a:rPr lang="ru-RU" sz="1400" dirty="0" smtClean="0">
                <a:solidFill>
                  <a:schemeClr val="bg1"/>
                </a:solidFill>
              </a:rPr>
              <a:t>планов-графиков </a:t>
            </a:r>
            <a:r>
              <a:rPr lang="ru-RU" sz="1400" dirty="0">
                <a:solidFill>
                  <a:schemeClr val="bg1"/>
                </a:solidFill>
              </a:rPr>
              <a:t>закупок, путем нажатия на кнопку </a:t>
            </a:r>
            <a:r>
              <a:rPr lang="ru-RU" sz="1400" dirty="0" smtClean="0">
                <a:solidFill>
                  <a:schemeClr val="bg1"/>
                </a:solidFill>
              </a:rPr>
              <a:t>«</a:t>
            </a:r>
            <a:r>
              <a:rPr lang="ru-RU" sz="1400" dirty="0">
                <a:solidFill>
                  <a:schemeClr val="bg1"/>
                </a:solidFill>
              </a:rPr>
              <a:t>Отправить на согласование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626777" y="1921013"/>
            <a:ext cx="266451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980185" y="4328909"/>
            <a:ext cx="791615" cy="144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523428" y="5042212"/>
            <a:ext cx="986531" cy="97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595863" y="5316289"/>
            <a:ext cx="671882" cy="97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Номер слайда 22"/>
          <p:cNvSpPr txBox="1">
            <a:spLocks/>
          </p:cNvSpPr>
          <p:nvPr/>
        </p:nvSpPr>
        <p:spPr>
          <a:xfrm>
            <a:off x="1461180" y="1708428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453430" y="4863271"/>
            <a:ext cx="886321" cy="97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Rectangle 103"/>
          <p:cNvSpPr/>
          <p:nvPr/>
        </p:nvSpPr>
        <p:spPr bwMode="auto">
          <a:xfrm>
            <a:off x="4115432" y="4216300"/>
            <a:ext cx="4848494" cy="1739326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4" name="Oval 153"/>
          <p:cNvSpPr/>
          <p:nvPr/>
        </p:nvSpPr>
        <p:spPr bwMode="auto">
          <a:xfrm>
            <a:off x="3635896" y="4166493"/>
            <a:ext cx="540000" cy="540000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1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70764" y="4239465"/>
            <a:ext cx="4621716" cy="1716161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Переход </a:t>
            </a:r>
            <a:r>
              <a:rPr lang="ru-RU" sz="1400" dirty="0">
                <a:solidFill>
                  <a:schemeClr val="bg1"/>
                </a:solidFill>
              </a:rPr>
              <a:t>к формам согласования и утверждения плана-графика закупок осуществляется через пункт меню «Формуляры» - «Планирование» - «ПЛАН-ГРАФИК ЗАКУПОК</a:t>
            </a:r>
            <a:r>
              <a:rPr lang="ru-RU" sz="1400" dirty="0" smtClean="0">
                <a:solidFill>
                  <a:schemeClr val="bg1"/>
                </a:solidFill>
              </a:rPr>
              <a:t>» - </a:t>
            </a:r>
            <a:r>
              <a:rPr lang="ru-RU" sz="1400" dirty="0">
                <a:solidFill>
                  <a:schemeClr val="bg1"/>
                </a:solidFill>
              </a:rPr>
              <a:t>«План-график закупок с 2017 г.» - «Мои документы»:</a:t>
            </a:r>
          </a:p>
          <a:p>
            <a:pPr algn="l"/>
            <a:endParaRPr lang="ru-RU" sz="800" dirty="0">
              <a:solidFill>
                <a:schemeClr val="bg1"/>
              </a:solidFill>
            </a:endParaRPr>
          </a:p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- планы-графики с 2017г. закупок </a:t>
            </a:r>
            <a:r>
              <a:rPr lang="ru-RU" sz="1400" dirty="0">
                <a:solidFill>
                  <a:schemeClr val="bg1"/>
                </a:solidFill>
              </a:rPr>
              <a:t>на </a:t>
            </a:r>
            <a:r>
              <a:rPr lang="ru-RU" sz="1400" dirty="0" smtClean="0">
                <a:solidFill>
                  <a:schemeClr val="bg1"/>
                </a:solidFill>
              </a:rPr>
              <a:t>согласовании</a:t>
            </a:r>
            <a:endParaRPr lang="ru-RU" sz="1400" dirty="0">
              <a:solidFill>
                <a:schemeClr val="bg1"/>
              </a:solidFill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</a:rPr>
              <a:t>- план-графики с 2017г. </a:t>
            </a:r>
            <a:r>
              <a:rPr lang="ru-RU" sz="1400" dirty="0" smtClean="0">
                <a:solidFill>
                  <a:schemeClr val="bg1"/>
                </a:solidFill>
              </a:rPr>
              <a:t>закупок </a:t>
            </a:r>
            <a:r>
              <a:rPr lang="ru-RU" sz="1400" dirty="0">
                <a:solidFill>
                  <a:schemeClr val="bg1"/>
                </a:solidFill>
              </a:rPr>
              <a:t>на </a:t>
            </a:r>
            <a:r>
              <a:rPr lang="ru-RU" sz="1400" dirty="0" smtClean="0">
                <a:solidFill>
                  <a:schemeClr val="bg1"/>
                </a:solidFill>
              </a:rPr>
              <a:t>утверждении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9512" y="4747148"/>
            <a:ext cx="792088" cy="14401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372404" y="4593828"/>
            <a:ext cx="627846" cy="97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804099" y="5564239"/>
            <a:ext cx="1183726" cy="11834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817156" y="5838563"/>
            <a:ext cx="1183726" cy="11834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68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/>
          <p:nvPr/>
        </p:nvPicPr>
        <p:blipFill rotWithShape="1">
          <a:blip r:embed="rId3"/>
          <a:srcRect t="10971" r="35135" b="55471"/>
          <a:stretch/>
        </p:blipFill>
        <p:spPr bwMode="auto">
          <a:xfrm>
            <a:off x="376486" y="1288430"/>
            <a:ext cx="8389892" cy="2275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/>
          <p:cNvPicPr/>
          <p:nvPr/>
        </p:nvPicPr>
        <p:blipFill rotWithShape="1">
          <a:blip r:embed="rId4"/>
          <a:srcRect t="10811" r="34925" b="55920"/>
          <a:stretch/>
        </p:blipFill>
        <p:spPr bwMode="auto">
          <a:xfrm>
            <a:off x="412061" y="3641521"/>
            <a:ext cx="8345928" cy="2236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34288" y="603395"/>
            <a:ext cx="7079473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Согласование и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утверждение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103"/>
          <p:cNvSpPr/>
          <p:nvPr/>
        </p:nvSpPr>
        <p:spPr bwMode="auto">
          <a:xfrm>
            <a:off x="554190" y="5958889"/>
            <a:ext cx="8347915" cy="57975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8" name="Oval 153"/>
          <p:cNvSpPr/>
          <p:nvPr/>
        </p:nvSpPr>
        <p:spPr bwMode="auto">
          <a:xfrm>
            <a:off x="169518" y="5953472"/>
            <a:ext cx="612000" cy="612000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id-ID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10961" y="6007077"/>
            <a:ext cx="7963764" cy="469666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Согласование </a:t>
            </a:r>
            <a:r>
              <a:rPr lang="ru-RU" sz="1400" dirty="0">
                <a:solidFill>
                  <a:schemeClr val="bg1"/>
                </a:solidFill>
              </a:rPr>
              <a:t>(утверждение) </a:t>
            </a:r>
            <a:r>
              <a:rPr lang="ru-RU" sz="1400" dirty="0" smtClean="0">
                <a:solidFill>
                  <a:schemeClr val="bg1"/>
                </a:solidFill>
              </a:rPr>
              <a:t>плана-графика </a:t>
            </a:r>
            <a:r>
              <a:rPr lang="ru-RU" sz="1400" dirty="0">
                <a:solidFill>
                  <a:schemeClr val="bg1"/>
                </a:solidFill>
              </a:rPr>
              <a:t>закупок  производится в соответствующих пунктах меню путем нажатия на кнопку </a:t>
            </a:r>
            <a:r>
              <a:rPr lang="ru-RU" sz="1400" dirty="0" smtClean="0">
                <a:solidFill>
                  <a:schemeClr val="bg1"/>
                </a:solidFill>
              </a:rPr>
              <a:t>«</a:t>
            </a:r>
            <a:r>
              <a:rPr lang="ru-RU" sz="1400" dirty="0">
                <a:solidFill>
                  <a:schemeClr val="bg1"/>
                </a:solidFill>
              </a:rPr>
              <a:t>Согласовать» </a:t>
            </a:r>
            <a:r>
              <a:rPr lang="ru-RU" sz="1400" dirty="0" smtClean="0">
                <a:solidFill>
                  <a:schemeClr val="bg1"/>
                </a:solidFill>
              </a:rPr>
              <a:t>(1), «</a:t>
            </a:r>
            <a:r>
              <a:rPr lang="ru-RU" sz="1400" dirty="0">
                <a:solidFill>
                  <a:schemeClr val="bg1"/>
                </a:solidFill>
              </a:rPr>
              <a:t>Утвердить</a:t>
            </a:r>
            <a:r>
              <a:rPr lang="ru-RU" sz="1400" dirty="0" smtClean="0">
                <a:solidFill>
                  <a:schemeClr val="bg1"/>
                </a:solidFill>
              </a:rPr>
              <a:t>» (2)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867141" y="2522266"/>
            <a:ext cx="266451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Овал 40"/>
          <p:cNvSpPr/>
          <p:nvPr/>
        </p:nvSpPr>
        <p:spPr>
          <a:xfrm>
            <a:off x="891457" y="4889933"/>
            <a:ext cx="266451" cy="248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Номер слайда 22"/>
          <p:cNvSpPr txBox="1">
            <a:spLocks/>
          </p:cNvSpPr>
          <p:nvPr/>
        </p:nvSpPr>
        <p:spPr>
          <a:xfrm>
            <a:off x="742659" y="2304152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3" name="Номер слайда 22"/>
          <p:cNvSpPr txBox="1">
            <a:spLocks/>
          </p:cNvSpPr>
          <p:nvPr/>
        </p:nvSpPr>
        <p:spPr>
          <a:xfrm>
            <a:off x="771234" y="465184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2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26901" y="4577113"/>
            <a:ext cx="1621163" cy="18610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483577" y="2187176"/>
            <a:ext cx="1664487" cy="20749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90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2161" y="603395"/>
            <a:ext cx="412372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Печать 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103"/>
          <p:cNvSpPr/>
          <p:nvPr/>
        </p:nvSpPr>
        <p:spPr bwMode="auto">
          <a:xfrm>
            <a:off x="554190" y="4406593"/>
            <a:ext cx="8347915" cy="579758"/>
          </a:xfrm>
          <a:prstGeom prst="rect">
            <a:avLst/>
          </a:prstGeom>
          <a:solidFill>
            <a:srgbClr val="CC006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8" name="Oval 153"/>
          <p:cNvSpPr/>
          <p:nvPr/>
        </p:nvSpPr>
        <p:spPr bwMode="auto">
          <a:xfrm>
            <a:off x="169518" y="4401176"/>
            <a:ext cx="612000" cy="612000"/>
          </a:xfrm>
          <a:prstGeom prst="ellipse">
            <a:avLst/>
          </a:prstGeom>
          <a:solidFill>
            <a:srgbClr val="CC0063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10961" y="4454781"/>
            <a:ext cx="7963764" cy="469666"/>
          </a:xfrm>
          <a:prstGeom prst="rect">
            <a:avLst/>
          </a:prstGeom>
          <a:solidFill>
            <a:srgbClr val="CC0063"/>
          </a:solidFill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Для печати плана-графика закупок необходимо выделить план-график закупок и нажать кнопку «Запрос на создание печатной формы»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9" name="Рисунок 38"/>
          <p:cNvPicPr/>
          <p:nvPr/>
        </p:nvPicPr>
        <p:blipFill rotWithShape="1">
          <a:blip r:embed="rId5"/>
          <a:srcRect l="1546" t="19873" r="31665" b="48634"/>
          <a:stretch/>
        </p:blipFill>
        <p:spPr bwMode="auto">
          <a:xfrm>
            <a:off x="450476" y="1412776"/>
            <a:ext cx="8233749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Рисунок 43"/>
          <p:cNvPicPr/>
          <p:nvPr/>
        </p:nvPicPr>
        <p:blipFill rotWithShape="1">
          <a:blip r:embed="rId6"/>
          <a:srcRect l="38791" t="42283" r="40896" b="41165"/>
          <a:stretch/>
        </p:blipFill>
        <p:spPr bwMode="auto">
          <a:xfrm>
            <a:off x="2602319" y="2512714"/>
            <a:ext cx="2887128" cy="14923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8" name="Овал 47"/>
          <p:cNvSpPr/>
          <p:nvPr/>
        </p:nvSpPr>
        <p:spPr>
          <a:xfrm>
            <a:off x="1307257" y="2007890"/>
            <a:ext cx="424101" cy="387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Номер слайда 22"/>
          <p:cNvSpPr txBox="1">
            <a:spLocks/>
          </p:cNvSpPr>
          <p:nvPr/>
        </p:nvSpPr>
        <p:spPr>
          <a:xfrm>
            <a:off x="1691680" y="182996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15950" y="4465639"/>
            <a:ext cx="353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2" name="Rectangle 103"/>
          <p:cNvSpPr/>
          <p:nvPr/>
        </p:nvSpPr>
        <p:spPr bwMode="auto">
          <a:xfrm>
            <a:off x="559992" y="5445562"/>
            <a:ext cx="8347915" cy="579758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53" name="Oval 153"/>
          <p:cNvSpPr/>
          <p:nvPr/>
        </p:nvSpPr>
        <p:spPr bwMode="auto">
          <a:xfrm>
            <a:off x="175320" y="5440145"/>
            <a:ext cx="612000" cy="61200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16763" y="5581898"/>
            <a:ext cx="7991144" cy="254223"/>
          </a:xfrm>
          <a:prstGeom prst="rect">
            <a:avLst/>
          </a:prstGeom>
          <a:solidFill>
            <a:srgbClr val="86269B"/>
          </a:solidFill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>
                <a:solidFill>
                  <a:schemeClr val="bg1"/>
                </a:solidFill>
              </a:rPr>
              <a:t>В появившемся окне необходимо нажать кнопку «ОК»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04478" y="5518472"/>
            <a:ext cx="353981" cy="461665"/>
          </a:xfrm>
          <a:prstGeom prst="rect">
            <a:avLst/>
          </a:prstGeom>
          <a:solidFill>
            <a:srgbClr val="86269B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883274" y="3545736"/>
            <a:ext cx="600447" cy="387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Номер слайда 22"/>
          <p:cNvSpPr txBox="1">
            <a:spLocks/>
          </p:cNvSpPr>
          <p:nvPr/>
        </p:nvSpPr>
        <p:spPr>
          <a:xfrm>
            <a:off x="5418279" y="3367812"/>
            <a:ext cx="305849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395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2161" y="603395"/>
            <a:ext cx="4123728" cy="377333"/>
          </a:xfrm>
          <a:prstGeom prst="rect">
            <a:avLst/>
          </a:prstGeom>
        </p:spPr>
        <p:txBody>
          <a:bodyPr wrap="non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</a:rPr>
              <a:t>Печать плана-графика закупок</a:t>
            </a:r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8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05407" cy="365125"/>
          </a:xfrm>
        </p:spPr>
        <p:txBody>
          <a:bodyPr/>
          <a:lstStyle/>
          <a:p>
            <a:fld id="{C0EB37D2-4202-4A90-8246-13FB6654ACC2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" name="Rectangle 103"/>
          <p:cNvSpPr/>
          <p:nvPr/>
        </p:nvSpPr>
        <p:spPr bwMode="auto">
          <a:xfrm>
            <a:off x="554190" y="4874577"/>
            <a:ext cx="8347915" cy="733298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8" name="Oval 153"/>
          <p:cNvSpPr/>
          <p:nvPr/>
        </p:nvSpPr>
        <p:spPr bwMode="auto">
          <a:xfrm>
            <a:off x="169518" y="4869160"/>
            <a:ext cx="612000" cy="612000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10961" y="4922765"/>
            <a:ext cx="7963764" cy="685110"/>
          </a:xfrm>
          <a:prstGeom prst="rect">
            <a:avLst/>
          </a:prstGeom>
          <a:noFill/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Для вывода на печать плана-графика закупок необходимо открыть план-график закупок на просмотр и на вкладке «Общие сведения» в блоке «Документы» нажать на кнопку «Сохранение» и выбрать «Сохранить»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chemeClr val="accent1">
                  <a:lumMod val="75000"/>
                  <a:lumOff val="25000"/>
                </a:scheme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Рисунок 29"/>
          <p:cNvPicPr/>
          <p:nvPr/>
        </p:nvPicPr>
        <p:blipFill rotWithShape="1">
          <a:blip r:embed="rId5"/>
          <a:srcRect l="2141" t="26005" r="30551" b="12051"/>
          <a:stretch/>
        </p:blipFill>
        <p:spPr bwMode="auto">
          <a:xfrm>
            <a:off x="372293" y="1340768"/>
            <a:ext cx="8407181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Rectangle 103"/>
          <p:cNvSpPr/>
          <p:nvPr/>
        </p:nvSpPr>
        <p:spPr bwMode="auto">
          <a:xfrm>
            <a:off x="559992" y="5778936"/>
            <a:ext cx="8347915" cy="698063"/>
          </a:xfrm>
          <a:prstGeom prst="rect">
            <a:avLst/>
          </a:prstGeom>
          <a:solidFill>
            <a:srgbClr val="86269B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32" name="Oval 153"/>
          <p:cNvSpPr/>
          <p:nvPr/>
        </p:nvSpPr>
        <p:spPr bwMode="auto">
          <a:xfrm>
            <a:off x="175320" y="5773520"/>
            <a:ext cx="612000" cy="612000"/>
          </a:xfrm>
          <a:prstGeom prst="ellipse">
            <a:avLst/>
          </a:prstGeom>
          <a:solidFill>
            <a:srgbClr val="86269B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400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16763" y="5878314"/>
            <a:ext cx="7991144" cy="469666"/>
          </a:xfrm>
          <a:prstGeom prst="rect">
            <a:avLst/>
          </a:prstGeom>
          <a:solidFill>
            <a:srgbClr val="86269B"/>
          </a:solidFill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При нажатии кнопки «Сохранить» открывается  окно с заархивированным файлом печатной формы плана-графика закупок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04478" y="5880422"/>
            <a:ext cx="3539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id-ID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94953" y="4965551"/>
            <a:ext cx="3539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endParaRPr lang="id-ID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1" name="Рисунок 40"/>
          <p:cNvPicPr/>
          <p:nvPr/>
        </p:nvPicPr>
        <p:blipFill rotWithShape="1">
          <a:blip r:embed="rId6"/>
          <a:srcRect l="23070" t="27484" r="36853" b="43341"/>
          <a:stretch/>
        </p:blipFill>
        <p:spPr bwMode="auto">
          <a:xfrm>
            <a:off x="3589432" y="1700808"/>
            <a:ext cx="3862888" cy="18722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2" name="Овал 41"/>
          <p:cNvSpPr/>
          <p:nvPr/>
        </p:nvSpPr>
        <p:spPr>
          <a:xfrm>
            <a:off x="328740" y="3657600"/>
            <a:ext cx="524967" cy="2320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Номер слайда 22"/>
          <p:cNvSpPr txBox="1">
            <a:spLocks/>
          </p:cNvSpPr>
          <p:nvPr/>
        </p:nvSpPr>
        <p:spPr>
          <a:xfrm>
            <a:off x="150347" y="3392996"/>
            <a:ext cx="221945" cy="360040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619499" y="2855031"/>
            <a:ext cx="3759457" cy="183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733425" y="3900754"/>
            <a:ext cx="1104900" cy="1698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136" y="2783433"/>
            <a:ext cx="3603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7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95"/>
          <p:cNvPicPr/>
          <p:nvPr/>
        </p:nvPicPr>
        <p:blipFill rotWithShape="1">
          <a:blip r:embed="rId3"/>
          <a:srcRect l="4779" t="15059" r="3989" b="50130"/>
          <a:stretch/>
        </p:blipFill>
        <p:spPr bwMode="auto">
          <a:xfrm>
            <a:off x="507134" y="1394174"/>
            <a:ext cx="8313339" cy="1775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7" name="Rectangle 103"/>
          <p:cNvSpPr/>
          <p:nvPr/>
        </p:nvSpPr>
        <p:spPr bwMode="auto">
          <a:xfrm>
            <a:off x="630196" y="3250816"/>
            <a:ext cx="8190275" cy="674040"/>
          </a:xfrm>
          <a:prstGeom prst="rect">
            <a:avLst/>
          </a:prstGeom>
          <a:solidFill>
            <a:srgbClr val="FE960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98" name="Oval 153"/>
          <p:cNvSpPr/>
          <p:nvPr/>
        </p:nvSpPr>
        <p:spPr bwMode="auto">
          <a:xfrm>
            <a:off x="251884" y="3212976"/>
            <a:ext cx="567104" cy="541108"/>
          </a:xfrm>
          <a:prstGeom prst="ellipse">
            <a:avLst/>
          </a:prstGeom>
          <a:solidFill>
            <a:srgbClr val="FE9601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800" b="1" dirty="0" smtClean="0">
                <a:solidFill>
                  <a:prstClr val="white"/>
                </a:solidFill>
                <a:latin typeface="Calibri" pitchFamily="34" charset="0"/>
              </a:rPr>
              <a:t>1</a:t>
            </a:r>
            <a:endParaRPr lang="id-ID" sz="1800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928080" y="3239746"/>
            <a:ext cx="7892392" cy="685110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>
                <a:solidFill>
                  <a:prstClr val="white"/>
                </a:solidFill>
              </a:rPr>
              <a:t>Для направления на контроль по части 5 статьи 99 закона 44-ФЗ  и для размещения</a:t>
            </a:r>
          </a:p>
          <a:p>
            <a:pPr algn="l"/>
            <a:r>
              <a:rPr lang="ru-RU" sz="1400" dirty="0">
                <a:solidFill>
                  <a:prstClr val="white"/>
                </a:solidFill>
              </a:rPr>
              <a:t> плана-графика закупок в ЕИС предназначена кнопка «Отправить на контроль и </a:t>
            </a:r>
          </a:p>
          <a:p>
            <a:pPr algn="l"/>
            <a:r>
              <a:rPr lang="ru-RU" sz="1400" dirty="0">
                <a:solidFill>
                  <a:prstClr val="white"/>
                </a:solidFill>
              </a:rPr>
              <a:t>размещение в ЕИС»</a:t>
            </a:r>
          </a:p>
        </p:txBody>
      </p:sp>
      <p:sp>
        <p:nvSpPr>
          <p:cNvPr id="100" name="Rectangle 103"/>
          <p:cNvSpPr/>
          <p:nvPr/>
        </p:nvSpPr>
        <p:spPr bwMode="auto">
          <a:xfrm rot="5400000">
            <a:off x="8203445" y="3276151"/>
            <a:ext cx="408305" cy="45085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E1860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1" name="Рисунок 1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8533" y="3380608"/>
            <a:ext cx="276225" cy="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" name="Овал 101"/>
          <p:cNvSpPr/>
          <p:nvPr/>
        </p:nvSpPr>
        <p:spPr>
          <a:xfrm>
            <a:off x="1531555" y="1790407"/>
            <a:ext cx="1516405" cy="4609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3" name="Номер слайда 22"/>
          <p:cNvSpPr txBox="1">
            <a:spLocks/>
          </p:cNvSpPr>
          <p:nvPr/>
        </p:nvSpPr>
        <p:spPr>
          <a:xfrm>
            <a:off x="2894133" y="1617946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08" name="Rectangle 103"/>
          <p:cNvSpPr/>
          <p:nvPr/>
        </p:nvSpPr>
        <p:spPr bwMode="auto">
          <a:xfrm>
            <a:off x="629832" y="5302624"/>
            <a:ext cx="8190275" cy="1112612"/>
          </a:xfrm>
          <a:prstGeom prst="rect">
            <a:avLst/>
          </a:prstGeom>
          <a:solidFill>
            <a:srgbClr val="00B79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109" name="Oval 153"/>
          <p:cNvSpPr/>
          <p:nvPr/>
        </p:nvSpPr>
        <p:spPr bwMode="auto">
          <a:xfrm>
            <a:off x="251520" y="5264784"/>
            <a:ext cx="567104" cy="541108"/>
          </a:xfrm>
          <a:prstGeom prst="ellipse">
            <a:avLst/>
          </a:prstGeom>
          <a:solidFill>
            <a:srgbClr val="00B796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800" b="1" dirty="0">
                <a:solidFill>
                  <a:prstClr val="white"/>
                </a:solidFill>
                <a:latin typeface="Calibri" pitchFamily="34" charset="0"/>
              </a:rPr>
              <a:t>3</a:t>
            </a:r>
            <a:endParaRPr lang="id-ID" sz="1800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878383" y="5301836"/>
            <a:ext cx="7941726" cy="469666"/>
          </a:xfrm>
          <a:prstGeom prst="rect">
            <a:avLst/>
          </a:prstGeom>
          <a:solidFill>
            <a:srgbClr val="00B796"/>
          </a:solidFill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400" dirty="0">
                <a:solidFill>
                  <a:prstClr val="white"/>
                </a:solidFill>
              </a:rPr>
              <a:t>Статус размещения в ЕИС возможно отследить по цветовому индикатору</a:t>
            </a:r>
            <a:br>
              <a:rPr lang="ru-RU" sz="1400" dirty="0">
                <a:solidFill>
                  <a:prstClr val="white"/>
                </a:solidFill>
              </a:rPr>
            </a:br>
            <a:r>
              <a:rPr lang="ru-RU" sz="1400" dirty="0">
                <a:solidFill>
                  <a:prstClr val="white"/>
                </a:solidFill>
              </a:rPr>
              <a:t>в списковой форме плана-графика закупок: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1403648" y="5861128"/>
            <a:ext cx="2631945" cy="474796"/>
          </a:xfrm>
          <a:prstGeom prst="rect">
            <a:avLst/>
          </a:prstGeom>
          <a:solidFill>
            <a:srgbClr val="00B796"/>
          </a:solidFill>
        </p:spPr>
        <p:txBody>
          <a:bodyPr wrap="square" lIns="38403" tIns="19202" rIns="38403" bIns="19202">
            <a:spAutoFit/>
          </a:bodyPr>
          <a:lstStyle/>
          <a:p>
            <a:pPr algn="l">
              <a:lnSpc>
                <a:spcPts val="1700"/>
              </a:lnSpc>
            </a:pPr>
            <a:r>
              <a:rPr lang="ru-RU" sz="1100" dirty="0">
                <a:solidFill>
                  <a:prstClr val="white"/>
                </a:solidFill>
              </a:rPr>
              <a:t>«Не размещено  в ЕИС»</a:t>
            </a:r>
            <a:br>
              <a:rPr lang="ru-RU" sz="1100" dirty="0">
                <a:solidFill>
                  <a:prstClr val="white"/>
                </a:solidFill>
              </a:rPr>
            </a:br>
            <a:r>
              <a:rPr lang="ru-RU" sz="1100" dirty="0">
                <a:solidFill>
                  <a:prstClr val="white"/>
                </a:solidFill>
              </a:rPr>
              <a:t>«Отправлено в ЕИС»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427985" y="5887172"/>
            <a:ext cx="2553096" cy="474796"/>
          </a:xfrm>
          <a:prstGeom prst="rect">
            <a:avLst/>
          </a:prstGeom>
          <a:solidFill>
            <a:srgbClr val="00B796"/>
          </a:solidFill>
        </p:spPr>
        <p:txBody>
          <a:bodyPr wrap="square" lIns="38403" tIns="19202" rIns="38403" bIns="19202">
            <a:spAutoFit/>
          </a:bodyPr>
          <a:lstStyle/>
          <a:p>
            <a:pPr algn="l">
              <a:lnSpc>
                <a:spcPts val="1700"/>
              </a:lnSpc>
            </a:pPr>
            <a:r>
              <a:rPr lang="ru-RU" sz="1100" dirty="0">
                <a:solidFill>
                  <a:prstClr val="white"/>
                </a:solidFill>
              </a:rPr>
              <a:t>«Размещено в ЕИС»</a:t>
            </a:r>
            <a:br>
              <a:rPr lang="ru-RU" sz="1100" dirty="0">
                <a:solidFill>
                  <a:prstClr val="white"/>
                </a:solidFill>
              </a:rPr>
            </a:br>
            <a:r>
              <a:rPr lang="ru-RU" sz="1100" dirty="0">
                <a:solidFill>
                  <a:prstClr val="white"/>
                </a:solidFill>
              </a:rPr>
              <a:t>«Ошибка при размещении в ЕИС»</a:t>
            </a:r>
          </a:p>
        </p:txBody>
      </p:sp>
      <p:sp>
        <p:nvSpPr>
          <p:cNvPr id="113" name="Oval 153"/>
          <p:cNvSpPr/>
          <p:nvPr/>
        </p:nvSpPr>
        <p:spPr bwMode="auto">
          <a:xfrm>
            <a:off x="4220804" y="5951995"/>
            <a:ext cx="144000" cy="144000"/>
          </a:xfrm>
          <a:prstGeom prst="ellipse">
            <a:avLst/>
          </a:prstGeom>
          <a:solidFill>
            <a:srgbClr val="15FF52"/>
          </a:solidFill>
          <a:ln w="50800" cap="flat" cmpd="sng" algn="ctr">
            <a:solidFill>
              <a:srgbClr val="15FF5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solidFill>
                <a:srgbClr val="15FF52"/>
              </a:solidFill>
              <a:latin typeface="Calibri" pitchFamily="34" charset="0"/>
            </a:endParaRPr>
          </a:p>
        </p:txBody>
      </p:sp>
      <p:sp>
        <p:nvSpPr>
          <p:cNvPr id="114" name="Oval 153"/>
          <p:cNvSpPr/>
          <p:nvPr/>
        </p:nvSpPr>
        <p:spPr bwMode="auto">
          <a:xfrm>
            <a:off x="4221501" y="6169899"/>
            <a:ext cx="144000" cy="144000"/>
          </a:xfrm>
          <a:prstGeom prst="ellipse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15" name="Oval 153"/>
          <p:cNvSpPr/>
          <p:nvPr/>
        </p:nvSpPr>
        <p:spPr bwMode="auto">
          <a:xfrm>
            <a:off x="1188885" y="6152604"/>
            <a:ext cx="144000" cy="144000"/>
          </a:xfrm>
          <a:prstGeom prst="ellipse">
            <a:avLst/>
          </a:prstGeom>
          <a:solidFill>
            <a:srgbClr val="FFFF00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16" name="Oval 153"/>
          <p:cNvSpPr/>
          <p:nvPr/>
        </p:nvSpPr>
        <p:spPr bwMode="auto">
          <a:xfrm>
            <a:off x="1186623" y="5932140"/>
            <a:ext cx="144000" cy="144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508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17" name="Rectangle 103"/>
          <p:cNvSpPr/>
          <p:nvPr/>
        </p:nvSpPr>
        <p:spPr bwMode="auto">
          <a:xfrm>
            <a:off x="592587" y="4042904"/>
            <a:ext cx="8227886" cy="1114288"/>
          </a:xfrm>
          <a:prstGeom prst="rect">
            <a:avLst/>
          </a:prstGeom>
          <a:solidFill>
            <a:srgbClr val="00B0F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384048"/>
            <a:endParaRPr lang="id-ID">
              <a:latin typeface="Calibri" pitchFamily="34" charset="0"/>
            </a:endParaRPr>
          </a:p>
        </p:txBody>
      </p:sp>
      <p:sp>
        <p:nvSpPr>
          <p:cNvPr id="118" name="Oval 153"/>
          <p:cNvSpPr/>
          <p:nvPr/>
        </p:nvSpPr>
        <p:spPr bwMode="auto">
          <a:xfrm>
            <a:off x="255715" y="4005064"/>
            <a:ext cx="567104" cy="541108"/>
          </a:xfrm>
          <a:prstGeom prst="ellipse">
            <a:avLst/>
          </a:prstGeom>
          <a:solidFill>
            <a:srgbClr val="00B0F0"/>
          </a:solidFill>
          <a:ln w="508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800" b="1" dirty="0" smtClean="0">
                <a:solidFill>
                  <a:prstClr val="white"/>
                </a:solidFill>
                <a:latin typeface="Calibri" pitchFamily="34" charset="0"/>
              </a:rPr>
              <a:t>2</a:t>
            </a:r>
            <a:endParaRPr lang="id-ID" sz="1800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78383" y="4042116"/>
            <a:ext cx="7869718" cy="615860"/>
          </a:xfrm>
          <a:prstGeom prst="rect">
            <a:avLst/>
          </a:prstGeom>
          <a:solidFill>
            <a:srgbClr val="00B0F0"/>
          </a:solidFill>
        </p:spPr>
        <p:txBody>
          <a:bodyPr wrap="square" lIns="38403" tIns="19202" rIns="38403" bIns="19202">
            <a:spAutoFit/>
          </a:bodyPr>
          <a:lstStyle/>
          <a:p>
            <a:pPr algn="l"/>
            <a:r>
              <a:rPr lang="ru-RU" sz="1250" dirty="0">
                <a:solidFill>
                  <a:prstClr val="white"/>
                </a:solidFill>
              </a:rPr>
              <a:t>После прохождения контроля </a:t>
            </a:r>
            <a:r>
              <a:rPr lang="ru-RU" sz="1250" dirty="0" smtClean="0">
                <a:solidFill>
                  <a:prstClr val="white"/>
                </a:solidFill>
              </a:rPr>
              <a:t>по части 5 статьи 99 Закона 44-ФЗ цветовой индикатор в соответствующей графе списковой формы плана-графика закупок может приобретать следующие значения:</a:t>
            </a:r>
            <a:endParaRPr lang="ru-RU" sz="1250" dirty="0">
              <a:solidFill>
                <a:prstClr val="white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1403648" y="4628297"/>
            <a:ext cx="2559937" cy="474796"/>
          </a:xfrm>
          <a:prstGeom prst="rect">
            <a:avLst/>
          </a:prstGeom>
          <a:solidFill>
            <a:srgbClr val="00B0F0"/>
          </a:solidFill>
        </p:spPr>
        <p:txBody>
          <a:bodyPr wrap="square" lIns="38403" tIns="19202" rIns="38403" bIns="19202">
            <a:spAutoFit/>
          </a:bodyPr>
          <a:lstStyle/>
          <a:p>
            <a:pPr algn="l">
              <a:lnSpc>
                <a:spcPts val="1700"/>
              </a:lnSpc>
            </a:pPr>
            <a:r>
              <a:rPr lang="ru-RU" sz="1100" dirty="0" smtClean="0">
                <a:solidFill>
                  <a:prstClr val="white"/>
                </a:solidFill>
              </a:rPr>
              <a:t>«Контроль пройден»</a:t>
            </a:r>
            <a:br>
              <a:rPr lang="ru-RU" sz="1100" dirty="0" smtClean="0">
                <a:solidFill>
                  <a:prstClr val="white"/>
                </a:solidFill>
              </a:rPr>
            </a:br>
            <a:r>
              <a:rPr lang="ru-RU" sz="1100" dirty="0" smtClean="0">
                <a:solidFill>
                  <a:prstClr val="white"/>
                </a:solidFill>
              </a:rPr>
              <a:t>«Отправлено на проверку»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4427984" y="4608865"/>
            <a:ext cx="2108083" cy="474796"/>
          </a:xfrm>
          <a:prstGeom prst="rect">
            <a:avLst/>
          </a:prstGeom>
          <a:solidFill>
            <a:srgbClr val="00B0F0"/>
          </a:solidFill>
        </p:spPr>
        <p:txBody>
          <a:bodyPr wrap="square" lIns="38403" tIns="19202" rIns="38403" bIns="19202">
            <a:spAutoFit/>
          </a:bodyPr>
          <a:lstStyle/>
          <a:p>
            <a:pPr algn="l">
              <a:lnSpc>
                <a:spcPts val="1700"/>
              </a:lnSpc>
            </a:pPr>
            <a:r>
              <a:rPr lang="ru-RU" sz="1100" dirty="0" smtClean="0">
                <a:solidFill>
                  <a:prstClr val="white"/>
                </a:solidFill>
              </a:rPr>
              <a:t>«Контроль не пройден»</a:t>
            </a:r>
            <a:br>
              <a:rPr lang="ru-RU" sz="1100" dirty="0" smtClean="0">
                <a:solidFill>
                  <a:prstClr val="white"/>
                </a:solidFill>
              </a:rPr>
            </a:br>
            <a:r>
              <a:rPr lang="ru-RU" sz="1100" dirty="0" smtClean="0">
                <a:solidFill>
                  <a:prstClr val="white"/>
                </a:solidFill>
              </a:rPr>
              <a:t>«Контроль отменен»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122" name="Oval 153"/>
          <p:cNvSpPr/>
          <p:nvPr/>
        </p:nvSpPr>
        <p:spPr bwMode="auto">
          <a:xfrm>
            <a:off x="1206927" y="4642773"/>
            <a:ext cx="144000" cy="144000"/>
          </a:xfrm>
          <a:prstGeom prst="ellipse">
            <a:avLst/>
          </a:prstGeom>
          <a:solidFill>
            <a:srgbClr val="00B0F0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23" name="Oval 153"/>
          <p:cNvSpPr/>
          <p:nvPr/>
        </p:nvSpPr>
        <p:spPr bwMode="auto">
          <a:xfrm>
            <a:off x="1206927" y="4853159"/>
            <a:ext cx="144000" cy="144000"/>
          </a:xfrm>
          <a:prstGeom prst="ellipse">
            <a:avLst/>
          </a:prstGeom>
          <a:solidFill>
            <a:srgbClr val="00B0F0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ru-RU" sz="1500" dirty="0" smtClean="0">
                <a:latin typeface="Calibri" pitchFamily="34" charset="0"/>
              </a:rPr>
              <a:t> </a:t>
            </a:r>
            <a:endParaRPr lang="id-ID" sz="1500" dirty="0">
              <a:latin typeface="Calibri" pitchFamily="34" charset="0"/>
            </a:endParaRPr>
          </a:p>
        </p:txBody>
      </p:sp>
      <p:sp>
        <p:nvSpPr>
          <p:cNvPr id="124" name="Oval 153"/>
          <p:cNvSpPr/>
          <p:nvPr/>
        </p:nvSpPr>
        <p:spPr bwMode="auto">
          <a:xfrm>
            <a:off x="4253951" y="4665433"/>
            <a:ext cx="144000" cy="144000"/>
          </a:xfrm>
          <a:prstGeom prst="ellipse">
            <a:avLst/>
          </a:prstGeom>
          <a:solidFill>
            <a:srgbClr val="00B0F0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25" name="Oval 153"/>
          <p:cNvSpPr/>
          <p:nvPr/>
        </p:nvSpPr>
        <p:spPr bwMode="auto">
          <a:xfrm>
            <a:off x="4254648" y="4883972"/>
            <a:ext cx="144000" cy="144000"/>
          </a:xfrm>
          <a:prstGeom prst="ellipse">
            <a:avLst/>
          </a:prstGeom>
          <a:solidFill>
            <a:srgbClr val="00B0F0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26" name="Oval 153"/>
          <p:cNvSpPr/>
          <p:nvPr/>
        </p:nvSpPr>
        <p:spPr bwMode="auto">
          <a:xfrm>
            <a:off x="1187624" y="4663783"/>
            <a:ext cx="144000" cy="144000"/>
          </a:xfrm>
          <a:prstGeom prst="ellipse">
            <a:avLst/>
          </a:prstGeom>
          <a:solidFill>
            <a:srgbClr val="15FF52"/>
          </a:solidFill>
          <a:ln w="50800" cap="flat" cmpd="sng" algn="ctr">
            <a:solidFill>
              <a:srgbClr val="15FF5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solidFill>
                <a:srgbClr val="15FF52"/>
              </a:solidFill>
              <a:latin typeface="Calibri" pitchFamily="34" charset="0"/>
            </a:endParaRPr>
          </a:p>
        </p:txBody>
      </p:sp>
      <p:sp>
        <p:nvSpPr>
          <p:cNvPr id="127" name="Oval 153"/>
          <p:cNvSpPr/>
          <p:nvPr/>
        </p:nvSpPr>
        <p:spPr bwMode="auto">
          <a:xfrm>
            <a:off x="1186777" y="4882234"/>
            <a:ext cx="144000" cy="144000"/>
          </a:xfrm>
          <a:prstGeom prst="ellipse">
            <a:avLst/>
          </a:prstGeom>
          <a:solidFill>
            <a:srgbClr val="FFFF00"/>
          </a:solidFill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28" name="Oval 153"/>
          <p:cNvSpPr/>
          <p:nvPr/>
        </p:nvSpPr>
        <p:spPr bwMode="auto">
          <a:xfrm>
            <a:off x="4211960" y="4679276"/>
            <a:ext cx="144000" cy="144000"/>
          </a:xfrm>
          <a:prstGeom prst="ellipse">
            <a:avLst/>
          </a:prstGeom>
          <a:solidFill>
            <a:srgbClr val="FF0000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latin typeface="Calibri" pitchFamily="34" charset="0"/>
            </a:endParaRPr>
          </a:p>
        </p:txBody>
      </p:sp>
      <p:sp>
        <p:nvSpPr>
          <p:cNvPr id="129" name="Oval 153"/>
          <p:cNvSpPr/>
          <p:nvPr/>
        </p:nvSpPr>
        <p:spPr bwMode="auto">
          <a:xfrm>
            <a:off x="4211960" y="4893282"/>
            <a:ext cx="144000" cy="144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08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id-ID" sz="1500" dirty="0">
              <a:solidFill>
                <a:srgbClr val="C0504D">
                  <a:lumMod val="75000"/>
                </a:srgbClr>
              </a:solidFill>
              <a:latin typeface="Calibri" pitchFamily="34" charset="0"/>
            </a:endParaRPr>
          </a:p>
        </p:txBody>
      </p:sp>
      <p:sp>
        <p:nvSpPr>
          <p:cNvPr id="62" name="Rectangle 3"/>
          <p:cNvSpPr/>
          <p:nvPr/>
        </p:nvSpPr>
        <p:spPr>
          <a:xfrm>
            <a:off x="139056" y="408856"/>
            <a:ext cx="8843361" cy="715887"/>
          </a:xfrm>
          <a:prstGeom prst="rect">
            <a:avLst/>
          </a:prstGeom>
        </p:spPr>
        <p:txBody>
          <a:bodyPr wrap="square" lIns="38403" tIns="19202" rIns="38403" bIns="19202">
            <a:spAutoFit/>
          </a:bodyPr>
          <a:lstStyle/>
          <a:p>
            <a:r>
              <a:rPr lang="ru-RU" sz="2200" dirty="0" smtClean="0">
                <a:solidFill>
                  <a:srgbClr val="C0504D">
                    <a:lumMod val="50000"/>
                  </a:srgbClr>
                </a:solidFill>
              </a:rPr>
              <a:t>Направление плана-графика </a:t>
            </a:r>
            <a:r>
              <a:rPr lang="ru-RU" sz="2200" dirty="0">
                <a:solidFill>
                  <a:srgbClr val="C0504D">
                    <a:lumMod val="50000"/>
                  </a:srgbClr>
                </a:solidFill>
              </a:rPr>
              <a:t>закупок </a:t>
            </a:r>
            <a:r>
              <a:rPr lang="ru-RU" sz="2200" dirty="0" smtClean="0">
                <a:solidFill>
                  <a:srgbClr val="C0504D">
                    <a:lumMod val="50000"/>
                  </a:srgbClr>
                </a:solidFill>
              </a:rPr>
              <a:t>на контроль по части 5 статьи 99 закона 44-ФЗ и на </a:t>
            </a:r>
            <a:r>
              <a:rPr lang="ru-RU" sz="2200" dirty="0">
                <a:solidFill>
                  <a:srgbClr val="C0504D">
                    <a:lumMod val="50000"/>
                  </a:srgbClr>
                </a:solidFill>
              </a:rPr>
              <a:t>размещение </a:t>
            </a:r>
            <a:r>
              <a:rPr lang="ru-RU" sz="2200" dirty="0" smtClean="0">
                <a:solidFill>
                  <a:srgbClr val="C0504D">
                    <a:lumMod val="50000"/>
                  </a:srgbClr>
                </a:solidFill>
              </a:rPr>
              <a:t>в ЕИС</a:t>
            </a:r>
            <a:endParaRPr lang="ru-RU" sz="2200" dirty="0">
              <a:solidFill>
                <a:srgbClr val="C0504D">
                  <a:lumMod val="50000"/>
                </a:srgb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-3100" y="0"/>
            <a:ext cx="9154244" cy="62186"/>
            <a:chOff x="11238286" y="6370260"/>
            <a:chExt cx="12007569" cy="152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</p:grpSp>
      <p:pic>
        <p:nvPicPr>
          <p:cNvPr id="165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8" y="80628"/>
            <a:ext cx="356786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8" name="Прямая соединительная линия 167"/>
          <p:cNvCxnSpPr/>
          <p:nvPr/>
        </p:nvCxnSpPr>
        <p:spPr bwMode="auto">
          <a:xfrm>
            <a:off x="-3100" y="434106"/>
            <a:ext cx="9154244" cy="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254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592587" y="108046"/>
            <a:ext cx="8458761" cy="238834"/>
          </a:xfrm>
          <a:prstGeom prst="rect">
            <a:avLst/>
          </a:prstGeom>
          <a:noFill/>
          <a:ln w="25400">
            <a:noFill/>
          </a:ln>
        </p:spPr>
        <p:txBody>
          <a:bodyPr wrap="none" lIns="38403" tIns="19202" rIns="38403" bIns="19202" rtlCol="0">
            <a:spAutoFit/>
          </a:bodyPr>
          <a:lstStyle/>
          <a:p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Федерально</a:t>
            </a:r>
            <a:r>
              <a:rPr lang="ru-RU" sz="1300" spc="-63" dirty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</a:t>
            </a:r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казначейство</a:t>
            </a:r>
            <a:r>
              <a:rPr lang="en-US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</a:t>
            </a:r>
            <a:r>
              <a:rPr lang="ru-RU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</a:t>
            </a:r>
            <a:r>
              <a:rPr lang="en-US" sz="1300" spc="-63" dirty="0" smtClean="0">
                <a:solidFill>
                  <a:srgbClr val="4F81BD">
                    <a:lumMod val="75000"/>
                    <a:lumOff val="25000"/>
                  </a:srgbClr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                                                                      roskazna.ru</a:t>
            </a:r>
            <a:endParaRPr lang="id-ID" sz="1300" spc="-63" dirty="0">
              <a:solidFill>
                <a:srgbClr val="4F81BD">
                  <a:lumMod val="75000"/>
                  <a:lumOff val="25000"/>
                </a:srgbClr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4" name="Номер слайда 22"/>
          <p:cNvSpPr txBox="1">
            <a:spLocks/>
          </p:cNvSpPr>
          <p:nvPr/>
        </p:nvSpPr>
        <p:spPr>
          <a:xfrm>
            <a:off x="6948264" y="6453336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fld id="{C0EB37D2-4202-4A90-8246-13FB6654AC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8" name="Номер слайда 22"/>
          <p:cNvSpPr txBox="1">
            <a:spLocks/>
          </p:cNvSpPr>
          <p:nvPr/>
        </p:nvSpPr>
        <p:spPr>
          <a:xfrm>
            <a:off x="6074071" y="1866031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888607" y="2158797"/>
            <a:ext cx="838696" cy="640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727303" y="2160955"/>
            <a:ext cx="562792" cy="6382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Номер слайда 22"/>
          <p:cNvSpPr txBox="1">
            <a:spLocks/>
          </p:cNvSpPr>
          <p:nvPr/>
        </p:nvSpPr>
        <p:spPr>
          <a:xfrm>
            <a:off x="5536679" y="1863874"/>
            <a:ext cx="216024" cy="288033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19201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38403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576046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68062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60078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5209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344110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536124" algn="l" defTabSz="192016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FF0000"/>
                </a:solidFill>
              </a:rPr>
              <a:t>2</a:t>
            </a:r>
          </a:p>
        </p:txBody>
      </p:sp>
      <p:grpSp>
        <p:nvGrpSpPr>
          <p:cNvPr id="64" name="Group 4"/>
          <p:cNvGrpSpPr/>
          <p:nvPr/>
        </p:nvGrpSpPr>
        <p:grpSpPr>
          <a:xfrm flipV="1">
            <a:off x="3900986" y="1155586"/>
            <a:ext cx="1346072" cy="69870"/>
            <a:chOff x="11238286" y="6370260"/>
            <a:chExt cx="12007569" cy="152400"/>
          </a:xfrm>
        </p:grpSpPr>
        <p:grpSp>
          <p:nvGrpSpPr>
            <p:cNvPr id="65" name="Group 5"/>
            <p:cNvGrpSpPr/>
            <p:nvPr/>
          </p:nvGrpSpPr>
          <p:grpSpPr>
            <a:xfrm>
              <a:off x="13639800" y="6370260"/>
              <a:ext cx="9606055" cy="152400"/>
              <a:chOff x="2055030" y="1463669"/>
              <a:chExt cx="2304256" cy="544908"/>
            </a:xfrm>
          </p:grpSpPr>
          <p:sp>
            <p:nvSpPr>
              <p:cNvPr id="67" name="Rectangle 42"/>
              <p:cNvSpPr/>
              <p:nvPr/>
            </p:nvSpPr>
            <p:spPr>
              <a:xfrm>
                <a:off x="2055030" y="1463670"/>
                <a:ext cx="576064" cy="544907"/>
              </a:xfrm>
              <a:prstGeom prst="rect">
                <a:avLst/>
              </a:prstGeom>
              <a:solidFill>
                <a:srgbClr val="CC00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Rectangle 43"/>
              <p:cNvSpPr/>
              <p:nvPr/>
            </p:nvSpPr>
            <p:spPr>
              <a:xfrm>
                <a:off x="2631094" y="1463670"/>
                <a:ext cx="576064" cy="544907"/>
              </a:xfrm>
              <a:prstGeom prst="rect">
                <a:avLst/>
              </a:prstGeom>
              <a:solidFill>
                <a:srgbClr val="86269B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Rectangle 44"/>
              <p:cNvSpPr/>
              <p:nvPr/>
            </p:nvSpPr>
            <p:spPr>
              <a:xfrm>
                <a:off x="3207158" y="1463669"/>
                <a:ext cx="576064" cy="544907"/>
              </a:xfrm>
              <a:prstGeom prst="rect">
                <a:avLst/>
              </a:prstGeom>
              <a:solidFill>
                <a:srgbClr val="00D2F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5" name="Rectangle 45"/>
              <p:cNvSpPr/>
              <p:nvPr/>
            </p:nvSpPr>
            <p:spPr>
              <a:xfrm>
                <a:off x="3783222" y="1463670"/>
                <a:ext cx="576064" cy="544907"/>
              </a:xfrm>
              <a:prstGeom prst="rect">
                <a:avLst/>
              </a:prstGeom>
              <a:solidFill>
                <a:srgbClr val="00B796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" name="Rectangle 41"/>
            <p:cNvSpPr/>
            <p:nvPr/>
          </p:nvSpPr>
          <p:spPr>
            <a:xfrm>
              <a:off x="11238286" y="6370260"/>
              <a:ext cx="2401514" cy="152400"/>
            </a:xfrm>
            <a:prstGeom prst="rect">
              <a:avLst/>
            </a:prstGeom>
            <a:solidFill>
              <a:srgbClr val="FE960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849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-12442" y="0"/>
            <a:ext cx="9156442" cy="685800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38403" tIns="19202" rIns="38403" bIns="19202" numCol="1" rtlCol="0" anchor="t" anchorCtr="0" compatLnSpc="1">
            <a:prstTxWarp prst="textNoShape">
              <a:avLst/>
            </a:prstTxWarp>
          </a:bodyPr>
          <a:lstStyle/>
          <a:p>
            <a:pPr defTabSz="384032"/>
            <a:endParaRPr lang="id-ID" dirty="0"/>
          </a:p>
        </p:txBody>
      </p:sp>
      <p:grpSp>
        <p:nvGrpSpPr>
          <p:cNvPr id="3" name="Group 2"/>
          <p:cNvGrpSpPr/>
          <p:nvPr/>
        </p:nvGrpSpPr>
        <p:grpSpPr>
          <a:xfrm>
            <a:off x="1285875" y="2470472"/>
            <a:ext cx="7174557" cy="2101528"/>
            <a:chOff x="2714595" y="4940944"/>
            <a:chExt cx="19132152" cy="4203055"/>
          </a:xfrm>
        </p:grpSpPr>
        <p:grpSp>
          <p:nvGrpSpPr>
            <p:cNvPr id="4" name="Group 3"/>
            <p:cNvGrpSpPr/>
            <p:nvPr/>
          </p:nvGrpSpPr>
          <p:grpSpPr>
            <a:xfrm>
              <a:off x="2714595" y="4940944"/>
              <a:ext cx="18295652" cy="4203055"/>
              <a:chOff x="11238286" y="6370260"/>
              <a:chExt cx="12007569" cy="1524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3639800" y="6370260"/>
                <a:ext cx="9606055" cy="152400"/>
                <a:chOff x="2055030" y="1463669"/>
                <a:chExt cx="2304256" cy="544908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2055030" y="1463670"/>
                  <a:ext cx="576064" cy="544907"/>
                </a:xfrm>
                <a:prstGeom prst="rect">
                  <a:avLst/>
                </a:prstGeom>
                <a:solidFill>
                  <a:srgbClr val="CC0063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2631094" y="1463670"/>
                  <a:ext cx="576064" cy="544907"/>
                </a:xfrm>
                <a:prstGeom prst="rect">
                  <a:avLst/>
                </a:prstGeom>
                <a:solidFill>
                  <a:srgbClr val="86269B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3207158" y="1463669"/>
                  <a:ext cx="576064" cy="544907"/>
                </a:xfrm>
                <a:prstGeom prst="rect">
                  <a:avLst/>
                </a:prstGeom>
                <a:solidFill>
                  <a:srgbClr val="00D2F1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783222" y="1463670"/>
                  <a:ext cx="576064" cy="544907"/>
                </a:xfrm>
                <a:prstGeom prst="rect">
                  <a:avLst/>
                </a:prstGeom>
                <a:solidFill>
                  <a:srgbClr val="00B796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11238286" y="6370260"/>
                <a:ext cx="2401514" cy="152400"/>
              </a:xfrm>
              <a:prstGeom prst="rect">
                <a:avLst/>
              </a:prstGeom>
              <a:solidFill>
                <a:srgbClr val="FE9601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4930347" y="6257638"/>
              <a:ext cx="16916400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sz="4000" b="1" dirty="0">
                  <a:solidFill>
                    <a:schemeClr val="bg1">
                      <a:lumMod val="95000"/>
                    </a:schemeClr>
                  </a:solidFill>
                  <a:latin typeface="Source Sans Pro" panose="020B0503030403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Спасибо за внимание!</a:t>
              </a:r>
              <a:endParaRPr lang="id-ID" sz="4000" b="1" dirty="0">
                <a:solidFill>
                  <a:schemeClr val="bg1">
                    <a:lumMod val="95000"/>
                  </a:schemeClr>
                </a:solidFill>
                <a:latin typeface="Source Sans Pro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77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9443</TotalTime>
  <Pages>0</Pages>
  <Words>2323</Words>
  <Characters>0</Characters>
  <Application>Microsoft Office PowerPoint</Application>
  <PresentationFormat>Экран (4:3)</PresentationFormat>
  <Lines>0</Lines>
  <Paragraphs>377</Paragraphs>
  <Slides>38</Slides>
  <Notes>38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0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Dell460</dc:creator>
  <cp:keywords/>
  <dc:description/>
  <cp:lastModifiedBy>Карловский Дмитрий Анатольевич</cp:lastModifiedBy>
  <cp:revision>1611</cp:revision>
  <cp:lastPrinted>2016-12-26T11:48:51Z</cp:lastPrinted>
  <dcterms:modified xsi:type="dcterms:W3CDTF">2016-12-27T09:24:38Z</dcterms:modified>
</cp:coreProperties>
</file>