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88" r:id="rId2"/>
    <p:sldId id="392" r:id="rId3"/>
    <p:sldId id="382" r:id="rId4"/>
    <p:sldId id="390" r:id="rId5"/>
    <p:sldId id="391" r:id="rId6"/>
  </p:sldIdLst>
  <p:sldSz cx="12192000" cy="6858000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Галкина Елена Михайловна" initials="ГЕМ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B9B"/>
    <a:srgbClr val="4FA6D1"/>
    <a:srgbClr val="874439"/>
    <a:srgbClr val="FFF4D5"/>
    <a:srgbClr val="EEF7E9"/>
    <a:srgbClr val="E8EEF8"/>
    <a:srgbClr val="FFF7E1"/>
    <a:srgbClr val="CAD7EE"/>
    <a:srgbClr val="ECF5E7"/>
    <a:srgbClr val="ECF3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36" autoAdjust="0"/>
    <p:restoredTop sz="97829" autoAdjust="0"/>
  </p:normalViewPr>
  <p:slideViewPr>
    <p:cSldViewPr snapToGrid="0">
      <p:cViewPr>
        <p:scale>
          <a:sx n="75" d="100"/>
          <a:sy n="75" d="100"/>
        </p:scale>
        <p:origin x="-2232" y="-9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AE0C21-5CD3-4505-B380-D8567B4C9F8A}" type="datetimeFigureOut">
              <a:rPr lang="ru-RU" smtClean="0"/>
              <a:t>24.08.2016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D743D1-3385-4064-B25C-23CD248E19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635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B83E25C-18F1-4553-AFF3-B337FE6AEA80}" type="datetimeFigureOut">
              <a:rPr lang="ru-RU"/>
              <a:pPr>
                <a:defRPr/>
              </a:pPr>
              <a:t>24.08.2016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2C88944-45A6-4202-8B2E-145F7DD8B4F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551202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b="1" smtClean="0">
              <a:sym typeface="Wingdings" pitchFamily="2" charset="2"/>
            </a:endParaRPr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78F249B4-5333-4CAF-A217-37AB34A41FC2}" type="slidenum">
              <a:rPr lang="ru-RU" altLang="ru-RU" smtClean="0"/>
              <a:pPr/>
              <a:t>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762480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b="1" smtClean="0">
              <a:sym typeface="Wingdings" pitchFamily="2" charset="2"/>
            </a:endParaRPr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78F249B4-5333-4CAF-A217-37AB34A41FC2}" type="slidenum">
              <a:rPr lang="ru-RU" altLang="ru-RU" smtClean="0"/>
              <a:pPr/>
              <a:t>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762480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b="1" smtClean="0">
              <a:sym typeface="Wingdings" pitchFamily="2" charset="2"/>
            </a:endParaRPr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D642A64-0DAF-4A71-B3BC-41669E27E9DC}" type="slidenum">
              <a:rPr lang="ru-RU" altLang="ru-RU" smtClean="0">
                <a:cs typeface="Arial" charset="0"/>
              </a:rPr>
              <a:pPr/>
              <a:t>3</a:t>
            </a:fld>
            <a:endParaRPr lang="ru-RU" alt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b="1" smtClean="0">
              <a:sym typeface="Wingdings" pitchFamily="2" charset="2"/>
            </a:endParaRPr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D642A64-0DAF-4A71-B3BC-41669E27E9DC}" type="slidenum">
              <a:rPr lang="ru-RU" altLang="ru-RU" smtClean="0">
                <a:cs typeface="Arial" charset="0"/>
              </a:rPr>
              <a:pPr/>
              <a:t>4</a:t>
            </a:fld>
            <a:endParaRPr lang="ru-RU" alt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b="1" smtClean="0">
              <a:sym typeface="Wingdings" pitchFamily="2" charset="2"/>
            </a:endParaRPr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D642A64-0DAF-4A71-B3BC-41669E27E9DC}" type="slidenum">
              <a:rPr lang="ru-RU" altLang="ru-RU" smtClean="0">
                <a:cs typeface="Arial" charset="0"/>
              </a:rPr>
              <a:pPr/>
              <a:t>5</a:t>
            </a:fld>
            <a:endParaRPr lang="ru-RU" altLang="ru-RU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E660C-2E0D-4B08-9C42-8365EAF1BCBB}" type="datetime1">
              <a:rPr lang="ru-RU" smtClean="0"/>
              <a:t>24.08.2016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CBC62-0E9E-4B4A-8D2C-5D1C2B7FCD7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05967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22C25-6F3B-4469-A1DD-A1326A306955}" type="datetime1">
              <a:rPr lang="ru-RU" smtClean="0"/>
              <a:t>24.08.2016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7DCB-2821-4486-AA53-086096FD989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95536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21782-23C0-4AE9-8CA5-EBF337CFB1EA}" type="datetime1">
              <a:rPr lang="ru-RU" smtClean="0"/>
              <a:t>24.08.2016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8F2B9-53F2-4804-B084-DBD06DA8CF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918768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59EDF-625D-4D14-AB7C-9318C447B793}" type="datetime1">
              <a:rPr lang="ru-RU" smtClean="0"/>
              <a:t>24.08.2016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4D0BE-626D-4BEF-9EB4-EC86D0FC869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0368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AD80A-6B93-4B93-9E8F-A9ED2C958FD4}" type="datetime1">
              <a:rPr lang="ru-RU" smtClean="0"/>
              <a:t>24.08.2016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B695B-310B-4897-8B00-8428F5FD0B20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5303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3778D-EC89-4758-922A-97E933A97AFE}" type="datetime1">
              <a:rPr lang="ru-RU" smtClean="0"/>
              <a:t>24.08.2016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AC4B4-73C4-48C5-8573-7D62172CE0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256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9559D-A20C-4DEA-B6EB-0A5E9E8BA107}" type="datetime1">
              <a:rPr lang="ru-RU" smtClean="0"/>
              <a:t>24.08.2016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FCC01-7066-4CD9-9DA1-83E6E175B46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74861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8EEC2-04A7-4CA7-AC64-7D8D70536930}" type="datetime1">
              <a:rPr lang="ru-RU" smtClean="0"/>
              <a:t>24.08.2016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D0801-8E4D-4AB6-AE0F-4C2A2405A8A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0956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2840B-1F16-4B7A-B52E-F80283B43E9D}" type="datetime1">
              <a:rPr lang="ru-RU" smtClean="0"/>
              <a:t>24.08.2016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EAF79-632B-4E58-996F-B15097F87F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00759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E05D3-0ED4-4908-9819-263AC6402D80}" type="datetime1">
              <a:rPr lang="ru-RU" smtClean="0"/>
              <a:t>24.08.2016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98ADE-79C8-4202-BDAA-95794B2CAA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99615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560AF-E7D5-4631-B684-CCEFCC4937DC}" type="datetime1">
              <a:rPr lang="ru-RU" smtClean="0"/>
              <a:t>24.08.2016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97594-075C-4C83-B799-CBE906354FC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4135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614F1E2-3B25-471A-88DE-A2157079EAC1}" type="datetime1">
              <a:rPr lang="ru-RU" smtClean="0"/>
              <a:t>24.08.2016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D8618D1-7C40-4837-AE2E-35EEF4EB7DA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1"/>
          <p:cNvSpPr>
            <a:spLocks noGrp="1"/>
          </p:cNvSpPr>
          <p:nvPr>
            <p:ph type="title"/>
          </p:nvPr>
        </p:nvSpPr>
        <p:spPr>
          <a:xfrm>
            <a:off x="4078964" y="285588"/>
            <a:ext cx="7847147" cy="369332"/>
          </a:xfr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Выпуск версий</a:t>
            </a:r>
            <a:endParaRPr lang="ru-RU" altLang="ru-RU" sz="2000" b="1" dirty="0">
              <a:solidFill>
                <a:srgbClr val="0070C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4" name="Номер слайда 3"/>
          <p:cNvSpPr txBox="1">
            <a:spLocks/>
          </p:cNvSpPr>
          <p:nvPr/>
        </p:nvSpPr>
        <p:spPr>
          <a:xfrm>
            <a:off x="10789920" y="6356350"/>
            <a:ext cx="56388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4D397DCB-2821-4486-AA53-086096FD989A}" type="slidenum">
              <a:rPr lang="ru-RU" altLang="ru-RU" smtClean="0"/>
              <a:pPr/>
              <a:t>1</a:t>
            </a:fld>
            <a:endParaRPr lang="ru-RU" alt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329774"/>
              </p:ext>
            </p:extLst>
          </p:nvPr>
        </p:nvGraphicFramePr>
        <p:xfrm>
          <a:off x="1511301" y="1697566"/>
          <a:ext cx="9842499" cy="35856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0833"/>
                <a:gridCol w="3280833"/>
                <a:gridCol w="3280833"/>
              </a:tblGrid>
              <a:tr h="1195211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Версия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Плановая дата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Фактическая дата</a:t>
                      </a:r>
                      <a:endParaRPr lang="ru-RU" sz="3200" dirty="0"/>
                    </a:p>
                  </a:txBody>
                  <a:tcPr/>
                </a:tc>
              </a:tr>
              <a:tr h="1195211">
                <a:tc>
                  <a:txBody>
                    <a:bodyPr/>
                    <a:lstStyle/>
                    <a:p>
                      <a:pPr algn="ctr"/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SAM-9521</a:t>
                      </a:r>
                      <a:endParaRPr lang="ru-RU" sz="2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03.08.2016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08.08.2016</a:t>
                      </a:r>
                      <a:endParaRPr lang="ru-RU" sz="2800" dirty="0"/>
                    </a:p>
                  </a:txBody>
                  <a:tcPr/>
                </a:tc>
              </a:tr>
              <a:tr h="1195211">
                <a:tc>
                  <a:txBody>
                    <a:bodyPr/>
                    <a:lstStyle/>
                    <a:p>
                      <a:pPr algn="ctr"/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SAM-10010</a:t>
                      </a:r>
                      <a:endParaRPr lang="ru-RU" sz="2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15.08.2016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……..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639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1"/>
          <p:cNvSpPr>
            <a:spLocks noGrp="1"/>
          </p:cNvSpPr>
          <p:nvPr>
            <p:ph type="title"/>
          </p:nvPr>
        </p:nvSpPr>
        <p:spPr>
          <a:xfrm>
            <a:off x="4078964" y="285588"/>
            <a:ext cx="7847147" cy="369332"/>
          </a:xfr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Статусная модель Подсистемы</a:t>
            </a:r>
            <a:endParaRPr lang="ru-RU" altLang="ru-RU" sz="2000" b="1" dirty="0">
              <a:solidFill>
                <a:srgbClr val="0070C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4" name="Номер слайда 3"/>
          <p:cNvSpPr txBox="1">
            <a:spLocks/>
          </p:cNvSpPr>
          <p:nvPr/>
        </p:nvSpPr>
        <p:spPr>
          <a:xfrm>
            <a:off x="10789920" y="6356350"/>
            <a:ext cx="56388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4D397DCB-2821-4486-AA53-086096FD989A}" type="slidenum">
              <a:rPr lang="ru-RU" altLang="ru-RU" smtClean="0"/>
              <a:pPr/>
              <a:t>2</a:t>
            </a:fld>
            <a:endParaRPr lang="ru-RU" altLang="ru-RU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61926" y="2232021"/>
            <a:ext cx="1362076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Новый</a:t>
            </a:r>
            <a:endParaRPr lang="ru-RU" sz="16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28739" y="3473447"/>
            <a:ext cx="1362076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Создан</a:t>
            </a:r>
            <a:endParaRPr lang="ru-RU" sz="16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924553" y="2015328"/>
            <a:ext cx="1362076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Удален</a:t>
            </a:r>
            <a:endParaRPr lang="ru-RU" sz="16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866905" y="1453353"/>
            <a:ext cx="1362076" cy="5619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Показатели отсутствуют</a:t>
            </a:r>
            <a:endParaRPr lang="ru-RU" sz="1600" b="1" dirty="0"/>
          </a:p>
        </p:txBody>
      </p:sp>
      <p:cxnSp>
        <p:nvCxnSpPr>
          <p:cNvPr id="4" name="Соединительная линия уступом 3"/>
          <p:cNvCxnSpPr/>
          <p:nvPr/>
        </p:nvCxnSpPr>
        <p:spPr>
          <a:xfrm flipV="1">
            <a:off x="1524002" y="2123674"/>
            <a:ext cx="4400551" cy="216693"/>
          </a:xfrm>
          <a:prstGeom prst="bentConnector3">
            <a:avLst>
              <a:gd name="adj1" fmla="val 50000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Соединительная линия уступом 14"/>
          <p:cNvCxnSpPr/>
          <p:nvPr/>
        </p:nvCxnSpPr>
        <p:spPr>
          <a:xfrm flipH="1">
            <a:off x="1328739" y="2401886"/>
            <a:ext cx="195263" cy="1241426"/>
          </a:xfrm>
          <a:prstGeom prst="bentConnector5">
            <a:avLst>
              <a:gd name="adj1" fmla="val -117073"/>
              <a:gd name="adj2" fmla="val 50000"/>
              <a:gd name="adj3" fmla="val 217073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Соединительная линия уступом 17"/>
          <p:cNvCxnSpPr>
            <a:stCxn id="2" idx="0"/>
            <a:endCxn id="7" idx="1"/>
          </p:cNvCxnSpPr>
          <p:nvPr/>
        </p:nvCxnSpPr>
        <p:spPr>
          <a:xfrm rot="5400000" flipH="1" flipV="1">
            <a:off x="1106094" y="1471211"/>
            <a:ext cx="497680" cy="1023941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Скругленный прямоугольник 20"/>
          <p:cNvSpPr/>
          <p:nvPr/>
        </p:nvSpPr>
        <p:spPr>
          <a:xfrm>
            <a:off x="4210054" y="3944937"/>
            <a:ext cx="1362076" cy="5619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Требует доработки</a:t>
            </a:r>
            <a:endParaRPr lang="ru-RU" sz="1600" b="1" dirty="0"/>
          </a:p>
        </p:txBody>
      </p:sp>
      <p:cxnSp>
        <p:nvCxnSpPr>
          <p:cNvPr id="22" name="Соединительная линия уступом 21"/>
          <p:cNvCxnSpPr/>
          <p:nvPr/>
        </p:nvCxnSpPr>
        <p:spPr>
          <a:xfrm flipH="1">
            <a:off x="5572130" y="2161773"/>
            <a:ext cx="1714499" cy="1934372"/>
          </a:xfrm>
          <a:prstGeom prst="bentConnector3">
            <a:avLst>
              <a:gd name="adj1" fmla="val -13333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3038480" y="4942681"/>
            <a:ext cx="1362076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Создан без ошибок</a:t>
            </a:r>
            <a:endParaRPr lang="ru-RU" sz="1600" b="1" dirty="0"/>
          </a:p>
        </p:txBody>
      </p:sp>
      <p:cxnSp>
        <p:nvCxnSpPr>
          <p:cNvPr id="24" name="Соединительная линия уступом 23"/>
          <p:cNvCxnSpPr>
            <a:stCxn id="5" idx="2"/>
            <a:endCxn id="25" idx="0"/>
          </p:cNvCxnSpPr>
          <p:nvPr/>
        </p:nvCxnSpPr>
        <p:spPr>
          <a:xfrm rot="16200000" flipH="1">
            <a:off x="2406255" y="3629418"/>
            <a:ext cx="916784" cy="1709741"/>
          </a:xfrm>
          <a:prstGeom prst="bentConnector3">
            <a:avLst>
              <a:gd name="adj1" fmla="val 50000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Скругленный прямоугольник 28"/>
          <p:cNvSpPr/>
          <p:nvPr/>
        </p:nvSpPr>
        <p:spPr>
          <a:xfrm>
            <a:off x="2790830" y="2746373"/>
            <a:ext cx="1362076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Создан с ошибками</a:t>
            </a:r>
            <a:endParaRPr lang="ru-RU" sz="1600" b="1" dirty="0"/>
          </a:p>
        </p:txBody>
      </p:sp>
      <p:cxnSp>
        <p:nvCxnSpPr>
          <p:cNvPr id="30" name="Соединительная линия уступом 29"/>
          <p:cNvCxnSpPr>
            <a:stCxn id="5" idx="0"/>
            <a:endCxn id="29" idx="1"/>
          </p:cNvCxnSpPr>
          <p:nvPr/>
        </p:nvCxnSpPr>
        <p:spPr>
          <a:xfrm rot="5400000" flipH="1" flipV="1">
            <a:off x="2174879" y="2857497"/>
            <a:ext cx="450849" cy="781053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Соединительная линия уступом 32"/>
          <p:cNvCxnSpPr>
            <a:stCxn id="5" idx="3"/>
            <a:endCxn id="6" idx="0"/>
          </p:cNvCxnSpPr>
          <p:nvPr/>
        </p:nvCxnSpPr>
        <p:spPr>
          <a:xfrm flipV="1">
            <a:off x="2690815" y="2015328"/>
            <a:ext cx="3914776" cy="1734344"/>
          </a:xfrm>
          <a:prstGeom prst="bentConnector4">
            <a:avLst>
              <a:gd name="adj1" fmla="val 41302"/>
              <a:gd name="adj2" fmla="val 113181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Скругленный прямоугольник 35"/>
          <p:cNvSpPr/>
          <p:nvPr/>
        </p:nvSpPr>
        <p:spPr>
          <a:xfrm>
            <a:off x="5036347" y="5484415"/>
            <a:ext cx="1476375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Согласование</a:t>
            </a:r>
            <a:endParaRPr lang="ru-RU" sz="1600" b="1" dirty="0"/>
          </a:p>
        </p:txBody>
      </p:sp>
      <p:cxnSp>
        <p:nvCxnSpPr>
          <p:cNvPr id="37" name="Соединительная линия уступом 36"/>
          <p:cNvCxnSpPr>
            <a:stCxn id="25" idx="2"/>
            <a:endCxn id="36" idx="1"/>
          </p:cNvCxnSpPr>
          <p:nvPr/>
        </p:nvCxnSpPr>
        <p:spPr>
          <a:xfrm rot="16200000" flipH="1">
            <a:off x="4245178" y="4969470"/>
            <a:ext cx="265509" cy="1316829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Соединительная линия уступом 39"/>
          <p:cNvCxnSpPr/>
          <p:nvPr/>
        </p:nvCxnSpPr>
        <p:spPr>
          <a:xfrm flipV="1">
            <a:off x="4400556" y="4506913"/>
            <a:ext cx="738186" cy="616346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Соединительная линия уступом 44"/>
          <p:cNvCxnSpPr>
            <a:stCxn id="25" idx="3"/>
            <a:endCxn id="6" idx="2"/>
          </p:cNvCxnSpPr>
          <p:nvPr/>
        </p:nvCxnSpPr>
        <p:spPr>
          <a:xfrm flipV="1">
            <a:off x="4400556" y="2567778"/>
            <a:ext cx="2205035" cy="2651128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Соединительная линия уступом 47"/>
          <p:cNvCxnSpPr>
            <a:stCxn id="29" idx="0"/>
            <a:endCxn id="21" idx="0"/>
          </p:cNvCxnSpPr>
          <p:nvPr/>
        </p:nvCxnSpPr>
        <p:spPr>
          <a:xfrm rot="16200000" flipH="1">
            <a:off x="3582198" y="2636043"/>
            <a:ext cx="1198564" cy="1419224"/>
          </a:xfrm>
          <a:prstGeom prst="bentConnector3">
            <a:avLst>
              <a:gd name="adj1" fmla="val -19073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Соединительная линия уступом 51"/>
          <p:cNvCxnSpPr>
            <a:stCxn id="29" idx="3"/>
            <a:endCxn id="36" idx="0"/>
          </p:cNvCxnSpPr>
          <p:nvPr/>
        </p:nvCxnSpPr>
        <p:spPr>
          <a:xfrm>
            <a:off x="4152906" y="3022598"/>
            <a:ext cx="1621629" cy="2461817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Соединительная линия уступом 54"/>
          <p:cNvCxnSpPr/>
          <p:nvPr/>
        </p:nvCxnSpPr>
        <p:spPr>
          <a:xfrm rot="5400000" flipH="1" flipV="1">
            <a:off x="4496995" y="1366439"/>
            <a:ext cx="731045" cy="3133723"/>
          </a:xfrm>
          <a:prstGeom prst="bentConnector3">
            <a:avLst>
              <a:gd name="adj1" fmla="val -31270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Соединительная линия уступом 68"/>
          <p:cNvCxnSpPr/>
          <p:nvPr/>
        </p:nvCxnSpPr>
        <p:spPr>
          <a:xfrm rot="5400000" flipH="1">
            <a:off x="2731295" y="2347116"/>
            <a:ext cx="757240" cy="3562353"/>
          </a:xfrm>
          <a:prstGeom prst="bentConnector4">
            <a:avLst>
              <a:gd name="adj1" fmla="val -30189"/>
              <a:gd name="adj2" fmla="val 106417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Скругленный прямоугольник 71"/>
          <p:cNvSpPr/>
          <p:nvPr/>
        </p:nvSpPr>
        <p:spPr>
          <a:xfrm>
            <a:off x="8737603" y="1462878"/>
            <a:ext cx="1476375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Согласован</a:t>
            </a:r>
            <a:endParaRPr lang="ru-RU" sz="1600" b="1" dirty="0"/>
          </a:p>
        </p:txBody>
      </p:sp>
      <p:cxnSp>
        <p:nvCxnSpPr>
          <p:cNvPr id="74" name="Соединительная линия уступом 73"/>
          <p:cNvCxnSpPr>
            <a:stCxn id="36" idx="3"/>
            <a:endCxn id="72" idx="1"/>
          </p:cNvCxnSpPr>
          <p:nvPr/>
        </p:nvCxnSpPr>
        <p:spPr>
          <a:xfrm flipV="1">
            <a:off x="6512722" y="1739103"/>
            <a:ext cx="2224881" cy="4021537"/>
          </a:xfrm>
          <a:prstGeom prst="bentConnector3">
            <a:avLst>
              <a:gd name="adj1" fmla="val 55137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Соединительная линия уступом 77"/>
          <p:cNvCxnSpPr/>
          <p:nvPr/>
        </p:nvCxnSpPr>
        <p:spPr>
          <a:xfrm rot="5400000" flipH="1">
            <a:off x="4767863" y="5102718"/>
            <a:ext cx="1810940" cy="202405"/>
          </a:xfrm>
          <a:prstGeom prst="bentConnector4">
            <a:avLst>
              <a:gd name="adj1" fmla="val -12623"/>
              <a:gd name="adj2" fmla="val -477650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Соединительная линия уступом 80"/>
          <p:cNvCxnSpPr>
            <a:stCxn id="36" idx="2"/>
            <a:endCxn id="84" idx="2"/>
          </p:cNvCxnSpPr>
          <p:nvPr/>
        </p:nvCxnSpPr>
        <p:spPr>
          <a:xfrm rot="16200000" flipH="1">
            <a:off x="7742736" y="4068663"/>
            <a:ext cx="423663" cy="4360065"/>
          </a:xfrm>
          <a:prstGeom prst="bentConnector3">
            <a:avLst>
              <a:gd name="adj1" fmla="val 153958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Скругленный прямоугольник 83"/>
          <p:cNvSpPr/>
          <p:nvPr/>
        </p:nvSpPr>
        <p:spPr>
          <a:xfrm>
            <a:off x="9396412" y="5908078"/>
            <a:ext cx="1476375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Отменен</a:t>
            </a:r>
            <a:endParaRPr lang="ru-RU" sz="1600" b="1" dirty="0"/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9252354" y="2508247"/>
            <a:ext cx="1476375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Представлен</a:t>
            </a:r>
            <a:endParaRPr lang="ru-RU" sz="1600" b="1" dirty="0"/>
          </a:p>
        </p:txBody>
      </p:sp>
      <p:cxnSp>
        <p:nvCxnSpPr>
          <p:cNvPr id="87" name="Соединительная линия уступом 86"/>
          <p:cNvCxnSpPr>
            <a:stCxn id="72" idx="2"/>
            <a:endCxn id="86" idx="0"/>
          </p:cNvCxnSpPr>
          <p:nvPr/>
        </p:nvCxnSpPr>
        <p:spPr>
          <a:xfrm rot="16200000" flipH="1">
            <a:off x="9486707" y="2004411"/>
            <a:ext cx="492919" cy="514751"/>
          </a:xfrm>
          <a:prstGeom prst="bentConnector3">
            <a:avLst>
              <a:gd name="adj1" fmla="val 50000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Скругленный прямоугольник 89"/>
          <p:cNvSpPr/>
          <p:nvPr/>
        </p:nvSpPr>
        <p:spPr>
          <a:xfrm>
            <a:off x="8231192" y="3473646"/>
            <a:ext cx="1476375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Контроль пройден</a:t>
            </a:r>
            <a:endParaRPr lang="ru-RU" sz="1600" b="1" dirty="0"/>
          </a:p>
        </p:txBody>
      </p:sp>
      <p:cxnSp>
        <p:nvCxnSpPr>
          <p:cNvPr id="91" name="Соединительная линия уступом 90"/>
          <p:cNvCxnSpPr>
            <a:stCxn id="86" idx="2"/>
            <a:endCxn id="90" idx="0"/>
          </p:cNvCxnSpPr>
          <p:nvPr/>
        </p:nvCxnSpPr>
        <p:spPr>
          <a:xfrm rot="5400000">
            <a:off x="9273487" y="2756590"/>
            <a:ext cx="412949" cy="1021162"/>
          </a:xfrm>
          <a:prstGeom prst="bentConnector3">
            <a:avLst>
              <a:gd name="adj1" fmla="val 50000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Соединительная линия уступом 93"/>
          <p:cNvCxnSpPr>
            <a:stCxn id="86" idx="3"/>
            <a:endCxn id="95" idx="0"/>
          </p:cNvCxnSpPr>
          <p:nvPr/>
        </p:nvCxnSpPr>
        <p:spPr>
          <a:xfrm>
            <a:off x="10728729" y="2784472"/>
            <a:ext cx="381391" cy="688974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Скругленный прямоугольник 94"/>
          <p:cNvSpPr/>
          <p:nvPr/>
        </p:nvSpPr>
        <p:spPr>
          <a:xfrm>
            <a:off x="10371932" y="3473446"/>
            <a:ext cx="1476375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Контроль не пройден</a:t>
            </a:r>
            <a:endParaRPr lang="ru-RU" sz="1600" b="1" dirty="0"/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8503448" y="4570807"/>
            <a:ext cx="1476375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Принят</a:t>
            </a:r>
            <a:endParaRPr lang="ru-RU" sz="1600" b="1" dirty="0"/>
          </a:p>
        </p:txBody>
      </p:sp>
      <p:cxnSp>
        <p:nvCxnSpPr>
          <p:cNvPr id="99" name="Соединительная линия уступом 98"/>
          <p:cNvCxnSpPr>
            <a:stCxn id="90" idx="2"/>
            <a:endCxn id="98" idx="0"/>
          </p:cNvCxnSpPr>
          <p:nvPr/>
        </p:nvCxnSpPr>
        <p:spPr>
          <a:xfrm rot="16200000" flipH="1">
            <a:off x="8833153" y="4162323"/>
            <a:ext cx="544711" cy="272256"/>
          </a:xfrm>
          <a:prstGeom prst="bentConnector3">
            <a:avLst>
              <a:gd name="adj1" fmla="val 50000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Скругленный прямоугольник 102"/>
          <p:cNvSpPr/>
          <p:nvPr/>
        </p:nvSpPr>
        <p:spPr>
          <a:xfrm>
            <a:off x="10284623" y="4570807"/>
            <a:ext cx="1476375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Принят условно</a:t>
            </a:r>
            <a:endParaRPr lang="ru-RU" sz="1600" b="1" dirty="0"/>
          </a:p>
        </p:txBody>
      </p:sp>
      <p:cxnSp>
        <p:nvCxnSpPr>
          <p:cNvPr id="105" name="Соединительная линия уступом 104"/>
          <p:cNvCxnSpPr>
            <a:stCxn id="95" idx="2"/>
            <a:endCxn id="103" idx="0"/>
          </p:cNvCxnSpPr>
          <p:nvPr/>
        </p:nvCxnSpPr>
        <p:spPr>
          <a:xfrm rot="5400000">
            <a:off x="10794011" y="4254697"/>
            <a:ext cx="544911" cy="87309"/>
          </a:xfrm>
          <a:prstGeom prst="bentConnector3">
            <a:avLst>
              <a:gd name="adj1" fmla="val 50000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Соединительная линия уступом 108"/>
          <p:cNvCxnSpPr>
            <a:stCxn id="95" idx="3"/>
            <a:endCxn id="84" idx="3"/>
          </p:cNvCxnSpPr>
          <p:nvPr/>
        </p:nvCxnSpPr>
        <p:spPr>
          <a:xfrm flipH="1">
            <a:off x="10872787" y="3749671"/>
            <a:ext cx="975520" cy="2434632"/>
          </a:xfrm>
          <a:prstGeom prst="bentConnector3">
            <a:avLst>
              <a:gd name="adj1" fmla="val -23434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Соединительная линия уступом 111"/>
          <p:cNvCxnSpPr>
            <a:stCxn id="90" idx="1"/>
            <a:endCxn id="84" idx="0"/>
          </p:cNvCxnSpPr>
          <p:nvPr/>
        </p:nvCxnSpPr>
        <p:spPr>
          <a:xfrm rot="10800000" flipH="1" flipV="1">
            <a:off x="8231192" y="3749870"/>
            <a:ext cx="1903408" cy="2158207"/>
          </a:xfrm>
          <a:prstGeom prst="bentConnector4">
            <a:avLst>
              <a:gd name="adj1" fmla="val -12010"/>
              <a:gd name="adj2" fmla="val 70963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Соединительная линия уступом 117"/>
          <p:cNvCxnSpPr/>
          <p:nvPr/>
        </p:nvCxnSpPr>
        <p:spPr>
          <a:xfrm rot="16200000" flipH="1">
            <a:off x="9087551" y="5069188"/>
            <a:ext cx="784821" cy="892964"/>
          </a:xfrm>
          <a:prstGeom prst="bentConnector3">
            <a:avLst>
              <a:gd name="adj1" fmla="val 50000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Соединительная линия уступом 120"/>
          <p:cNvCxnSpPr/>
          <p:nvPr/>
        </p:nvCxnSpPr>
        <p:spPr>
          <a:xfrm rot="5400000">
            <a:off x="10517284" y="5071561"/>
            <a:ext cx="784821" cy="888211"/>
          </a:xfrm>
          <a:prstGeom prst="bentConnector3">
            <a:avLst>
              <a:gd name="adj1" fmla="val 50000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Соединительная линия уступом 124"/>
          <p:cNvCxnSpPr>
            <a:stCxn id="84" idx="1"/>
          </p:cNvCxnSpPr>
          <p:nvPr/>
        </p:nvCxnSpPr>
        <p:spPr>
          <a:xfrm rot="10800000">
            <a:off x="6886576" y="2567779"/>
            <a:ext cx="2509837" cy="361652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Прямая соединительная линия 339"/>
          <p:cNvCxnSpPr/>
          <p:nvPr/>
        </p:nvCxnSpPr>
        <p:spPr>
          <a:xfrm flipH="1">
            <a:off x="7887495" y="2123674"/>
            <a:ext cx="4125064" cy="0"/>
          </a:xfrm>
          <a:prstGeom prst="line">
            <a:avLst/>
          </a:prstGeom>
          <a:ln w="1587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Прямая соединительная линия 340"/>
          <p:cNvCxnSpPr/>
          <p:nvPr/>
        </p:nvCxnSpPr>
        <p:spPr>
          <a:xfrm flipV="1">
            <a:off x="7887494" y="2123674"/>
            <a:ext cx="0" cy="4336853"/>
          </a:xfrm>
          <a:prstGeom prst="line">
            <a:avLst/>
          </a:prstGeom>
          <a:ln w="1587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Прямая соединительная линия 343"/>
          <p:cNvCxnSpPr/>
          <p:nvPr/>
        </p:nvCxnSpPr>
        <p:spPr>
          <a:xfrm flipH="1" flipV="1">
            <a:off x="355600" y="6460528"/>
            <a:ext cx="7531894" cy="1"/>
          </a:xfrm>
          <a:prstGeom prst="line">
            <a:avLst/>
          </a:prstGeom>
          <a:ln w="1587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9" name="TextBox 348"/>
          <p:cNvSpPr txBox="1"/>
          <p:nvPr/>
        </p:nvSpPr>
        <p:spPr>
          <a:xfrm>
            <a:off x="11066466" y="1747434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субъект</a:t>
            </a:r>
            <a:endParaRPr lang="ru-RU" b="1" dirty="0"/>
          </a:p>
        </p:txBody>
      </p:sp>
      <p:sp>
        <p:nvSpPr>
          <p:cNvPr id="350" name="TextBox 349"/>
          <p:cNvSpPr txBox="1"/>
          <p:nvPr/>
        </p:nvSpPr>
        <p:spPr>
          <a:xfrm>
            <a:off x="10676483" y="2128320"/>
            <a:ext cx="1546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пользователь</a:t>
            </a:r>
            <a:endParaRPr lang="ru-RU" b="1" dirty="0"/>
          </a:p>
        </p:txBody>
      </p:sp>
      <p:pic>
        <p:nvPicPr>
          <p:cNvPr id="352" name="Picture 48" descr="MCj0433800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448" y="4570807"/>
            <a:ext cx="32385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3" name="Picture 48" descr="MCj0433800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664" y="4566044"/>
            <a:ext cx="32385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813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1"/>
          <p:cNvSpPr>
            <a:spLocks noGrp="1"/>
          </p:cNvSpPr>
          <p:nvPr>
            <p:ph type="title"/>
          </p:nvPr>
        </p:nvSpPr>
        <p:spPr>
          <a:xfrm>
            <a:off x="4078288" y="209033"/>
            <a:ext cx="7848600" cy="369332"/>
          </a:xfr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Пилотирование – ГРБС </a:t>
            </a:r>
            <a:endParaRPr lang="ru-RU" altLang="ru-RU" sz="2000" b="1" dirty="0">
              <a:solidFill>
                <a:srgbClr val="0070C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410" name="Номер слайда 3"/>
          <p:cNvSpPr txBox="1">
            <a:spLocks/>
          </p:cNvSpPr>
          <p:nvPr/>
        </p:nvSpPr>
        <p:spPr bwMode="auto">
          <a:xfrm>
            <a:off x="10790238" y="6356350"/>
            <a:ext cx="5635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EBD91A11-B464-4CAF-BD5D-07C58CE2D01A}" type="slidenum">
              <a:rPr lang="ru-RU" altLang="ru-RU" sz="1200">
                <a:solidFill>
                  <a:srgbClr val="898989"/>
                </a:solidFill>
              </a:rPr>
              <a:pPr algn="r"/>
              <a:t>3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051752"/>
              </p:ext>
            </p:extLst>
          </p:nvPr>
        </p:nvGraphicFramePr>
        <p:xfrm>
          <a:off x="1231900" y="722206"/>
          <a:ext cx="10680699" cy="5864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519"/>
                <a:gridCol w="5359722"/>
                <a:gridCol w="2079314"/>
                <a:gridCol w="2105144"/>
              </a:tblGrid>
              <a:tr h="45507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Код ГРБС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Количество ПБС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Количество АУ/БУ</a:t>
                      </a:r>
                      <a:endParaRPr lang="ru-RU" dirty="0"/>
                    </a:p>
                  </a:txBody>
                  <a:tcPr/>
                </a:tc>
              </a:tr>
              <a:tr h="476262"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007</a:t>
                      </a:r>
                      <a:endParaRPr lang="ru-RU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Федеральное </a:t>
                      </a:r>
                      <a:r>
                        <a:rPr lang="ru-RU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агентство научных организаций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759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82600"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074</a:t>
                      </a:r>
                      <a:endParaRPr lang="ru-RU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Минобрнауки</a:t>
                      </a: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России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349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082</a:t>
                      </a:r>
                      <a:endParaRPr lang="ru-RU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Минсельхоз </a:t>
                      </a:r>
                      <a:r>
                        <a:rPr lang="ru-RU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России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307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683987"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u="none" strike="noStrike" dirty="0" smtClean="0">
                          <a:effectLst/>
                          <a:latin typeface="Times New Roman"/>
                        </a:rPr>
                        <a:t>438</a:t>
                      </a:r>
                      <a:endParaRPr lang="ru-RU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Судебный </a:t>
                      </a:r>
                      <a:r>
                        <a:rPr lang="ru-RU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департамент при Верховном Суде Российской Федерации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297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8441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054</a:t>
                      </a:r>
                      <a:endParaRPr lang="ru-RU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Минкультуры </a:t>
                      </a:r>
                      <a:r>
                        <a:rPr lang="ru-RU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России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11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196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68398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056</a:t>
                      </a:r>
                      <a:endParaRPr lang="ru-RU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Минздрав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России</a:t>
                      </a:r>
                      <a:endParaRPr lang="ru-RU" sz="18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13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164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68398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303</a:t>
                      </a:r>
                      <a:endParaRPr lang="ru-RU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Управление </a:t>
                      </a:r>
                      <a:r>
                        <a:rPr lang="ru-RU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делами Президента Российской Федерации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103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39732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322</a:t>
                      </a:r>
                      <a:endParaRPr lang="ru-RU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Федеральная служба судебных приставов</a:t>
                      </a:r>
                      <a:endParaRPr lang="ru-RU" sz="18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87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0</a:t>
                      </a:r>
                      <a:endParaRPr lang="ru-RU" sz="1800" b="1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437</a:t>
                      </a:r>
                      <a:endParaRPr lang="ru-RU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Верховный </a:t>
                      </a:r>
                      <a:r>
                        <a:rPr lang="ru-RU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Суд Российской Федерации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12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095</a:t>
                      </a:r>
                      <a:endParaRPr lang="ru-RU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Россотрудничество</a:t>
                      </a:r>
                      <a:endParaRPr lang="ru-RU" sz="18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0</a:t>
                      </a:r>
                      <a:endParaRPr lang="ru-RU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35560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ИТОГО</a:t>
                      </a:r>
                      <a:r>
                        <a:rPr lang="en-US" sz="1800" b="1" i="0" u="none" strike="noStrike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:</a:t>
                      </a:r>
                      <a:endParaRPr lang="ru-RU" sz="1800" b="1" i="0" u="none" strike="noStrike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421</a:t>
                      </a:r>
                      <a:endParaRPr lang="ru-RU" sz="1800" b="1" i="0" u="none" strike="noStrike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1 893</a:t>
                      </a:r>
                      <a:endParaRPr lang="ru-RU" sz="1800" b="1" i="0" u="none" strike="noStrike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62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2323\AppData\Local\Microsoft\Windows\Temporary Internet Files\Content.Outlook\L3GHNIXQ\Формирующий запрос - Статистика предоставления отчетност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201" y="830262"/>
            <a:ext cx="7632700" cy="360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Заголовок 1"/>
          <p:cNvSpPr>
            <a:spLocks noGrp="1"/>
          </p:cNvSpPr>
          <p:nvPr>
            <p:ph type="title"/>
          </p:nvPr>
        </p:nvSpPr>
        <p:spPr>
          <a:xfrm>
            <a:off x="4048920" y="234433"/>
            <a:ext cx="7848600" cy="369332"/>
          </a:xfr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Статистика представления отчетности</a:t>
            </a:r>
            <a:endParaRPr lang="ru-RU" altLang="ru-RU" sz="2000" b="1" dirty="0">
              <a:solidFill>
                <a:srgbClr val="0070C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410" name="Номер слайда 3"/>
          <p:cNvSpPr txBox="1">
            <a:spLocks/>
          </p:cNvSpPr>
          <p:nvPr/>
        </p:nvSpPr>
        <p:spPr bwMode="auto">
          <a:xfrm>
            <a:off x="10790238" y="6356350"/>
            <a:ext cx="5635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EBD91A11-B464-4CAF-BD5D-07C58CE2D01A}" type="slidenum">
              <a:rPr lang="ru-RU" altLang="ru-RU" sz="1200">
                <a:solidFill>
                  <a:srgbClr val="898989"/>
                </a:solidFill>
              </a:rPr>
              <a:pPr algn="r"/>
              <a:t>4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9" y="3583615"/>
            <a:ext cx="7726362" cy="31175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Круговая стрелка 2"/>
          <p:cNvSpPr/>
          <p:nvPr/>
        </p:nvSpPr>
        <p:spPr>
          <a:xfrm rot="7496954">
            <a:off x="7721347" y="4105673"/>
            <a:ext cx="978408" cy="978408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77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1"/>
          <p:cNvSpPr>
            <a:spLocks noGrp="1"/>
          </p:cNvSpPr>
          <p:nvPr>
            <p:ph type="title"/>
          </p:nvPr>
        </p:nvSpPr>
        <p:spPr>
          <a:xfrm>
            <a:off x="4078288" y="475733"/>
            <a:ext cx="7848600" cy="369332"/>
          </a:xfr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Личный кабинет ТОФК</a:t>
            </a:r>
            <a:endParaRPr lang="ru-RU" altLang="ru-RU" sz="2000" b="1" dirty="0">
              <a:solidFill>
                <a:srgbClr val="0070C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410" name="Номер слайда 3"/>
          <p:cNvSpPr txBox="1">
            <a:spLocks/>
          </p:cNvSpPr>
          <p:nvPr/>
        </p:nvSpPr>
        <p:spPr bwMode="auto">
          <a:xfrm>
            <a:off x="10790238" y="6356350"/>
            <a:ext cx="5635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EBD91A11-B464-4CAF-BD5D-07C58CE2D01A}" type="slidenum">
              <a:rPr lang="ru-RU" altLang="ru-RU" sz="1200">
                <a:solidFill>
                  <a:srgbClr val="898989"/>
                </a:solidFill>
              </a:rPr>
              <a:pPr algn="r"/>
              <a:t>5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pic>
        <p:nvPicPr>
          <p:cNvPr id="1026" name="Picture 2" descr="C:\Users\2323\AppData\Local\Microsoft\Windows\Temporary Internet Files\Content.Outlook\L3GHNIXQ\Построение дерева иерархии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00" y="1156845"/>
            <a:ext cx="11023600" cy="5199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77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21366</TotalTime>
  <Words>137</Words>
  <Application>Microsoft Office PowerPoint</Application>
  <PresentationFormat>Произвольный</PresentationFormat>
  <Paragraphs>88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Выпуск версий</vt:lpstr>
      <vt:lpstr>Статусная модель Подсистемы</vt:lpstr>
      <vt:lpstr>Пилотирование – ГРБС </vt:lpstr>
      <vt:lpstr>Статистика представления отчетности</vt:lpstr>
      <vt:lpstr>Личный кабинет ТОФК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Каюкинов Мерген Владимирович</cp:lastModifiedBy>
  <cp:revision>679</cp:revision>
  <cp:lastPrinted>2016-04-29T11:39:01Z</cp:lastPrinted>
  <dcterms:created xsi:type="dcterms:W3CDTF">2015-03-03T16:27:21Z</dcterms:created>
  <dcterms:modified xsi:type="dcterms:W3CDTF">2016-08-24T12:52:21Z</dcterms:modified>
</cp:coreProperties>
</file>