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ндрашова Лилия Александров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99"/>
    <a:srgbClr val="006600"/>
    <a:srgbClr val="0000CC"/>
    <a:srgbClr val="3333CC"/>
    <a:srgbClr val="FFF8EF"/>
    <a:srgbClr val="FF99CC"/>
    <a:srgbClr val="FFF4EB"/>
    <a:srgbClr val="FEF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0" autoAdjust="0"/>
    <p:restoredTop sz="94601" autoAdjust="0"/>
  </p:normalViewPr>
  <p:slideViewPr>
    <p:cSldViewPr>
      <p:cViewPr>
        <p:scale>
          <a:sx n="100" d="100"/>
          <a:sy n="100" d="100"/>
        </p:scale>
        <p:origin x="-163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B81F645-9454-4A90-ACC5-533F7CC70883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183"/>
            <a:ext cx="5438140" cy="44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614"/>
            <a:ext cx="2945659" cy="4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7614"/>
            <a:ext cx="2945659" cy="4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082B78D-5B2B-4424-822F-9D64FCB1D4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86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D73AA-0C20-453B-BCA2-8F83FAC3939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08506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64599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0690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76783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9C33EF17-C073-4456-97C7-E19DE6BABAFD}" type="slidenum">
              <a:rPr lang="ru-RU" smtClean="0">
                <a:solidFill>
                  <a:srgbClr val="000000"/>
                </a:solidFill>
              </a:rPr>
              <a:pPr eaLnBrk="1" hangingPunct="1"/>
              <a:t>11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08506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64599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0690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76783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361A50F1-F432-4EAC-8A2A-02C9640BA5DD}" type="slidenum">
              <a:rPr lang="ru-RU" smtClean="0">
                <a:solidFill>
                  <a:srgbClr val="000000"/>
                </a:solidFill>
              </a:rPr>
              <a:pPr eaLnBrk="1" hangingPunct="1"/>
              <a:t>12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08506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64599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0690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76783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C66B7379-722A-4B9A-BB8A-852503DF0B61}" type="slidenum">
              <a:rPr lang="ru-RU" smtClean="0">
                <a:solidFill>
                  <a:srgbClr val="000000"/>
                </a:solidFill>
              </a:rPr>
              <a:pPr eaLnBrk="1" hangingPunct="1"/>
              <a:t>13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01969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56873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11777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66680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D4878F22-2052-4474-911C-0F2274AF44B4}" type="slidenum">
              <a:rPr lang="ru-RU" smtClean="0">
                <a:solidFill>
                  <a:srgbClr val="000000"/>
                </a:solidFill>
              </a:rPr>
              <a:pPr eaLnBrk="1" hangingPunct="1"/>
              <a:t>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4681" y="744577"/>
            <a:ext cx="4929888" cy="37213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15253" y="4676579"/>
            <a:ext cx="5438140" cy="44658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48"/>
              </a:spcBef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</a:pPr>
            <a:r>
              <a:rPr lang="ru-RU" sz="1600">
                <a:latin typeface="Arial" pitchFamily="34" charset="0"/>
              </a:rPr>
              <a:t>Добрый день! Уважаемые коллеги, в своем докладе я затрону основные проблемы, препятствующие своевременному подключению пользователей к системе ЭБ, также коснусь практических проблем при подключении сертификатов к данной системе и отдельного вопроса взаимодействия с финансовыми органами.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01969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56873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11777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66680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1CD1A628-C037-49E5-969D-705AF830105F}" type="slidenum">
              <a:rPr lang="ru-RU" smtClean="0">
                <a:solidFill>
                  <a:srgbClr val="000000"/>
                </a:solidFill>
              </a:rPr>
              <a:pPr eaLnBrk="1" hangingPunct="1"/>
              <a:t>15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4681" y="744577"/>
            <a:ext cx="4929888" cy="37213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4600"/>
            <a:ext cx="5438140" cy="44658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48"/>
              </a:spcBef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</a:pPr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01969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56873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11777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66680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AB36B128-C933-4EA6-840C-EF34ACE26036}" type="slidenum">
              <a:rPr lang="ru-RU" smtClean="0">
                <a:solidFill>
                  <a:srgbClr val="000000"/>
                </a:solidFill>
              </a:rPr>
              <a:pPr eaLnBrk="1" hangingPunct="1"/>
              <a:t>16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4681" y="744577"/>
            <a:ext cx="4929888" cy="37213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4600"/>
            <a:ext cx="5438140" cy="44658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48"/>
              </a:spcBef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</a:pPr>
            <a:r>
              <a:rPr lang="ru-RU" sz="1400">
                <a:latin typeface="Arial" pitchFamily="34" charset="0"/>
              </a:rPr>
              <a:t>На практике мы столкнулись с тем, что организации подавая заявления на подключение к компонентам системы ЭБ не представляют файлы квалифицированных сертификатов ключей проверки ЭП, ошибочно считая, что ключи будут им выданы по заявке на получение СКЗИ. Это приводит к отказу в подключении, а организация вынуждена срочно решать вопрос получения для пользователей сертификатов: либо в любом аккредитованном УЦ на платной основе либо в УЦ ФК, но с соблюдением требований регламента. Следующей проблемой, вытекающей из требований Регламента УЦ, является предоставление организаций заверенной копии распорядительного документа, подтверждающего право пользователей действовать по поручению организации, т.е. речь идет о полномочиях пользователей при работе в системе ЭБ.  Для решения данной проблемы и в качестве помощи нашим клиентам мы разработали рекомендуемую форму приказа и выложили ее на сайт МОУ ФК. В приказе мы учли, что пользователи могут иметь различные полномочия в различных компонентах системы ЭБ.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01969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56873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11777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66680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A593E8A7-1E5D-4318-B1A7-ABE5C8A9D370}" type="slidenum">
              <a:rPr lang="ru-RU" smtClean="0">
                <a:solidFill>
                  <a:srgbClr val="000000"/>
                </a:solidFill>
              </a:rPr>
              <a:pPr eaLnBrk="1" hangingPunct="1"/>
              <a:t>17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4681" y="744577"/>
            <a:ext cx="4929888" cy="37213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4600"/>
            <a:ext cx="5438140" cy="44658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48"/>
              </a:spcBef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</a:pPr>
            <a:r>
              <a:rPr lang="ru-RU" sz="1400">
                <a:latin typeface="Arial" pitchFamily="34" charset="0"/>
                <a:cs typeface="Arial" pitchFamily="34" charset="0"/>
              </a:rPr>
              <a:t>Согласно письму Федерального казначейства от 19.05.2015 № 07-04-05/13-316 в качестве документа, определяющего ответственного за подключение пользователей, может быть предоставлена </a:t>
            </a:r>
            <a:r>
              <a:rPr lang="ru-RU" sz="1400" b="1">
                <a:latin typeface="Arial" pitchFamily="34" charset="0"/>
                <a:cs typeface="Arial" pitchFamily="34" charset="0"/>
              </a:rPr>
              <a:t>заверенная в установленном порядке копия распорядительного документа </a:t>
            </a:r>
            <a:r>
              <a:rPr lang="ru-RU" sz="1400">
                <a:latin typeface="Arial" pitchFamily="34" charset="0"/>
                <a:cs typeface="Arial" pitchFamily="34" charset="0"/>
              </a:rPr>
              <a:t>или </a:t>
            </a:r>
            <a:r>
              <a:rPr lang="ru-RU" sz="1400" b="1">
                <a:latin typeface="Arial" pitchFamily="34" charset="0"/>
                <a:cs typeface="Arial" pitchFamily="34" charset="0"/>
              </a:rPr>
              <a:t>доверенность,</a:t>
            </a:r>
            <a:r>
              <a:rPr lang="ru-RU" sz="1400">
                <a:latin typeface="Arial" pitchFamily="34" charset="0"/>
                <a:cs typeface="Arial" pitchFamily="34" charset="0"/>
              </a:rPr>
              <a:t> подтверждающие право уполномоченного лица выполнять мероприятия по техническому обеспечению работы с компонентами системы «Электронный бюджет» и подключению пользователей от имени финансового органа субъекта Российской Федерации, финансового органа муниципального образования, а также органа, осуществляющего полномочия учредителя. </a:t>
            </a:r>
            <a:r>
              <a:rPr lang="ru-RU" sz="1400" b="1">
                <a:latin typeface="Arial" pitchFamily="34" charset="0"/>
                <a:cs typeface="Arial" pitchFamily="34" charset="0"/>
              </a:rPr>
              <a:t>Как мы видим письмо в качестве документа, определяющего ответственного, не предусматривается</a:t>
            </a:r>
            <a:r>
              <a:rPr lang="ru-RU" sz="1400">
                <a:latin typeface="Arial" pitchFamily="34" charset="0"/>
                <a:cs typeface="Arial" pitchFamily="34" charset="0"/>
              </a:rPr>
              <a:t>. На практике организации сталкиваются с дилеммой, кого назначить ответственным? Вопросы технического обеспечения выполняют одни сотрудники, заявки на подключение подают другие. В этой связи мы разработали для организаций рекомендуемую форму приказа, в которой предусмотрели возможность разделения данных функций. </a:t>
            </a:r>
          </a:p>
          <a:p>
            <a:pPr eaLnBrk="1" hangingPunct="1">
              <a:spcBef>
                <a:spcPts val="448"/>
              </a:spcBef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</a:pPr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01969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56873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11777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66680" indent="-227452" defTabSz="4470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12C06E86-5342-4B5C-8753-F6BE3715ABD3}" type="slidenum">
              <a:rPr lang="ru-RU" smtClean="0">
                <a:solidFill>
                  <a:srgbClr val="000000"/>
                </a:solidFill>
              </a:rPr>
              <a:pPr eaLnBrk="1" hangingPunct="1"/>
              <a:t>18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4681" y="744577"/>
            <a:ext cx="4929888" cy="37213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4600"/>
            <a:ext cx="5438140" cy="47763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48"/>
              </a:spcBef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</a:pPr>
            <a:r>
              <a:rPr lang="ru-RU" sz="1400">
                <a:latin typeface="Arial" pitchFamily="34" charset="0"/>
              </a:rPr>
              <a:t>Не всегда возможно подписать заявления на подключение к системе ЭБ у руководителя организации, особенно если руководитель это министр или губернатор. Минфин России в своих письмах предусмотрел возможность подписания заявок иным уполномоченным лицом. Мы со своей стороны включили в рекомендуемую форму приказа пункт о делегировании полномочий по подписанию заявок на подключение к системе ЭБ. Разработав форму приказа, мы облегчили жизнь нашим клиентам, тем не менее за ними остается долгий процесс согласования и утверждения приказа. </a:t>
            </a:r>
          </a:p>
          <a:p>
            <a:pPr eaLnBrk="1" hangingPunct="1">
              <a:spcBef>
                <a:spcPts val="448"/>
              </a:spcBef>
              <a:tabLst>
                <a:tab pos="0" algn="l"/>
                <a:tab pos="909807" algn="l"/>
                <a:tab pos="1819614" algn="l"/>
                <a:tab pos="2729421" algn="l"/>
                <a:tab pos="3639228" algn="l"/>
                <a:tab pos="4549035" algn="l"/>
                <a:tab pos="5458843" algn="l"/>
                <a:tab pos="6368649" algn="l"/>
                <a:tab pos="7278457" algn="l"/>
                <a:tab pos="8188264" algn="l"/>
                <a:tab pos="9098070" algn="l"/>
                <a:tab pos="10007878" algn="l"/>
              </a:tabLst>
            </a:pPr>
            <a:r>
              <a:rPr lang="ru-RU" sz="1400">
                <a:latin typeface="Arial" pitchFamily="34" charset="0"/>
              </a:rPr>
              <a:t>Следующая проблема, это подписание доверенности на получение СКЗИ. В приложении №5 к письму МФ приведена примерная форма данной доверенности. Согласно форме доверенности, ее подписание осуществляет руководитель организации. Мы задавали вопрос нашим юристам и получили ответ, что никто не может подписать данную доверенность, кроме руководителя организации. Таким образом, мы находимся в тупике. С одной стороны подключение пользователей организации к системе ЭБ осуществлено, с другой мы не можем выдать организации СКЗИ для настройки АРМ для осуществления доступа к системе.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D73AA-0C20-453B-BCA2-8F83FAC39392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D73AA-0C20-453B-BCA2-8F83FAC39392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08506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64599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0690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76783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244C428A-D49A-4B1D-A974-F451894BDF28}" type="slidenum">
              <a:rPr lang="ru-RU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4681" y="744577"/>
            <a:ext cx="4929888" cy="37213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294" y="4714600"/>
            <a:ext cx="5439089" cy="44658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49"/>
              </a:spcBef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</a:pPr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D73AA-0C20-453B-BCA2-8F83FAC39392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08506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64599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0690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76783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DDF340A6-0461-4BD2-A507-0C1BCD295864}" type="slidenum">
              <a:rPr 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4681" y="744577"/>
            <a:ext cx="4929888" cy="37213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294" y="4714600"/>
            <a:ext cx="5439089" cy="44658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49"/>
              </a:spcBef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</a:pPr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08506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64599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0690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76783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72CA519E-9721-4B3D-A214-768A1D5FA0FF}" type="slidenum">
              <a:rPr lang="ru-RU" smtClean="0">
                <a:solidFill>
                  <a:srgbClr val="000000"/>
                </a:solidFill>
              </a:rPr>
              <a:pPr eaLnBrk="1" hangingPunct="1"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4681" y="744577"/>
            <a:ext cx="4929888" cy="37213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294" y="4714600"/>
            <a:ext cx="5439089" cy="44658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49"/>
              </a:spcBef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</a:pPr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08506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64599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0690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76783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238D4C95-98C8-495B-BD5F-996AE4BDC22E}" type="slidenum">
              <a:rPr lang="ru-RU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08506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64599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0690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76783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83DCA435-1A51-4AE8-827D-B444E1A94ACC}" type="slidenum">
              <a:rPr lang="ru-RU" smtClean="0">
                <a:solidFill>
                  <a:srgbClr val="000000"/>
                </a:solidFill>
              </a:rPr>
              <a:pPr eaLnBrk="1" hangingPunct="1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08506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64599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0690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76783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F3F3566D-0076-492C-9A4A-9EB4D5AEAA33}" type="slidenum">
              <a:rPr lang="ru-RU" smtClean="0">
                <a:solidFill>
                  <a:srgbClr val="000000"/>
                </a:solidFill>
              </a:rPr>
              <a:pPr eaLnBrk="1" hangingPunct="1"/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08506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64599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0690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76783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47B32B68-4395-4A55-AC0E-26D11889863F}" type="slidenum">
              <a:rPr lang="ru-RU" smtClean="0">
                <a:solidFill>
                  <a:srgbClr val="000000"/>
                </a:solidFill>
              </a:rPr>
              <a:pPr eaLnBrk="1" hangingPunct="1"/>
              <a:t>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08506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64599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0690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76783" indent="-228046" defTabSz="448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2184" algn="l"/>
                <a:tab pos="1824369" algn="l"/>
                <a:tab pos="2736553" algn="l"/>
                <a:tab pos="3648737" algn="l"/>
                <a:tab pos="4560920" algn="l"/>
                <a:tab pos="5473105" algn="l"/>
                <a:tab pos="6385289" algn="l"/>
                <a:tab pos="7297473" algn="l"/>
                <a:tab pos="8209658" algn="l"/>
                <a:tab pos="9121842" algn="l"/>
                <a:tab pos="10034026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DC5CF67F-3B88-4D57-8DA9-75C99E1B4862}" type="slidenum">
              <a:rPr lang="ru-RU" smtClean="0">
                <a:solidFill>
                  <a:srgbClr val="000000"/>
                </a:solidFill>
              </a:rPr>
              <a:pPr eaLnBrk="1" hangingPunct="1"/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C8A9-0412-44C1-8B0B-9DA98F5EABDD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8E9A-351F-4A8F-B627-5BB33AD91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082F-D69F-4C34-9382-B2F25D1A2039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7546-4E2E-4AC2-A08A-C6DE449807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C459-672C-41FE-95FC-A157C724EED8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CA0F-60FC-4A7F-A99F-4C597E25D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68538" y="115888"/>
            <a:ext cx="5759450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E01F-3DF8-4F72-9ED3-A8B374508133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6DE3-CD73-49C0-A553-EC7A260B80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15888"/>
            <a:ext cx="5759450" cy="504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03D9-EFF4-43CD-A2BB-F400B79491F2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2D1-DA02-4688-B614-47CB55D957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D6E2-5245-412C-B31C-BA7677021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7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C912-9BCE-40DD-B3F3-6BB6E2FBCD51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1F72-2C4C-442F-BCBA-A6F2BB8D1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46FB-DB45-4462-834C-2834CD1E8AE4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91484-C182-4201-89FD-497D26E729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47D57-4ACF-4A3D-9662-A5CDA6D94F3E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BE4F-795C-41D1-B136-2AE73861DA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A78D-4BCF-4F77-92AA-E067491CA89D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A838-C125-40FA-8E52-C22A50B32F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3158-374D-4A4D-8E4C-D5DC5C17A826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6C281-E14A-419E-93E3-9B4AF69CA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38638-A498-4280-AD1D-9B606A0FC794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F7FF-C73C-4790-974F-2CDB94B952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8414-A25C-4A23-96CC-C4D5E7E92DFC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A1BB-79DF-4807-8C7A-E30C58F1E7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4C80-C4D4-4559-A299-60392BCB54BF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4F78-DAD1-4AF0-A293-40F3F8C876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Shablon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07CC71-7036-4B31-98EB-1C46823F137F}" type="datetime1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CD1041-CA6F-4479-9A62-2329AB62C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package" Target="../embeddings/_________Microsoft_Word3.docx"/><Relationship Id="rId3" Type="http://schemas.openxmlformats.org/officeDocument/2006/relationships/notesSlide" Target="../notesSlides/notesSlide18.xml"/><Relationship Id="rId7" Type="http://schemas.openxmlformats.org/officeDocument/2006/relationships/package" Target="../embeddings/_________Microsoft_Word1.docx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3.emf"/><Relationship Id="rId5" Type="http://schemas.openxmlformats.org/officeDocument/2006/relationships/image" Target="../media/image3.jpeg"/><Relationship Id="rId10" Type="http://schemas.openxmlformats.org/officeDocument/2006/relationships/package" Target="../embeddings/_________Microsoft_Word2.docx"/><Relationship Id="rId4" Type="http://schemas.openxmlformats.org/officeDocument/2006/relationships/image" Target="../media/image2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_________Microsoft_Word_97-20031.doc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_________Microsoft_Word_97-20032.doc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03350"/>
            <a:ext cx="8786812" cy="4852988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</a:t>
            </a:r>
          </a:p>
          <a:p>
            <a:pPr marL="609600" indent="-609600" eaLnBrk="1" hangingPunct="1">
              <a:buFontTx/>
              <a:buNone/>
              <a:defRPr/>
            </a:pPr>
            <a:endParaRPr lang="ru-RU" sz="2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ru-RU" sz="28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925513" y="115888"/>
            <a:ext cx="741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743075" y="4620493"/>
            <a:ext cx="5781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438150" y="5338763"/>
            <a:ext cx="853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Межрегионального операционного управления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Федерального казначейства					              Д.С. Гришин</a:t>
            </a: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4119563" y="2119313"/>
            <a:ext cx="184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90" name="Прямоугольник 1"/>
          <p:cNvSpPr>
            <a:spLocks noChangeArrowheads="1"/>
          </p:cNvSpPr>
          <p:nvPr/>
        </p:nvSpPr>
        <p:spPr bwMode="auto">
          <a:xfrm>
            <a:off x="297136" y="1730816"/>
            <a:ext cx="86788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Вопросы взаимодействия уполномоченных организаций федерального уровня и Межрегионального операционного УФК при предоставлении доступа к компонентам системы «Электронный бюджет»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/>
          </p:nvPr>
        </p:nvSpPr>
        <p:spPr>
          <a:xfrm>
            <a:off x="327025" y="1341438"/>
            <a:ext cx="8569325" cy="5256212"/>
          </a:xfrm>
        </p:spPr>
        <p:txBody>
          <a:bodyPr anchor="t"/>
          <a:lstStyle/>
          <a:p>
            <a:pPr algn="l" eaLnBrk="1" hangingPunct="1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 dirty="0" smtClean="0">
              <a:solidFill>
                <a:srgbClr val="262699"/>
              </a:solidFill>
            </a:endParaRPr>
          </a:p>
          <a:p>
            <a:pPr algn="l" eaLnBrk="1" hangingPunct="1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dirty="0" smtClean="0">
                <a:solidFill>
                  <a:srgbClr val="262699"/>
                </a:solidFill>
              </a:rPr>
              <a:t>Доверенность на получение СКЗИ</a:t>
            </a:r>
          </a:p>
          <a:p>
            <a:pPr algn="l" eaLnBrk="1" hangingPunct="1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 dirty="0" smtClean="0">
              <a:solidFill>
                <a:srgbClr val="262699"/>
              </a:solidFill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dirty="0" smtClean="0">
                <a:latin typeface="Times New Roman" pitchFamily="18" charset="0"/>
              </a:rPr>
              <a:t>оформляется на бланке письма организации по форме согласно приложению № 5 к письму Минфина России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800" b="1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dirty="0" smtClean="0">
                <a:latin typeface="Times New Roman" pitchFamily="18" charset="0"/>
              </a:rPr>
              <a:t>подписывается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руководителем!!!</a:t>
            </a:r>
            <a:r>
              <a:rPr lang="ru-RU" sz="2400" b="1" dirty="0" smtClean="0">
                <a:latin typeface="Times New Roman" pitchFamily="18" charset="0"/>
              </a:rPr>
              <a:t> организации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800" b="1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dirty="0" smtClean="0">
                <a:latin typeface="Times New Roman" pitchFamily="18" charset="0"/>
              </a:rPr>
              <a:t>заверяется гербовой печатью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27025" y="992188"/>
            <a:ext cx="85042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ОФОРМЛЕНИЕ ДОКУМЕНТОВ</a:t>
            </a:r>
          </a:p>
        </p:txBody>
      </p:sp>
      <p:pic>
        <p:nvPicPr>
          <p:cNvPr id="11269" name="Picture 5" descr="E:\Документы\Работа\ЭБ\2760256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508500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1879860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Документы\Работа\ЭБ\Business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55" y="3121819"/>
            <a:ext cx="792163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2"/>
          <p:cNvSpPr>
            <a:spLocks/>
          </p:cNvSpPr>
          <p:nvPr/>
        </p:nvSpPr>
        <p:spPr bwMode="auto">
          <a:xfrm>
            <a:off x="395288" y="1341438"/>
            <a:ext cx="3671887" cy="518318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endParaRPr lang="en-US" sz="1600" b="1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12293" name="Rectangle 32"/>
          <p:cNvSpPr>
            <a:spLocks/>
          </p:cNvSpPr>
          <p:nvPr/>
        </p:nvSpPr>
        <p:spPr bwMode="auto">
          <a:xfrm>
            <a:off x="5148263" y="1341438"/>
            <a:ext cx="3671887" cy="518318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endParaRPr lang="en-US" sz="1600" b="1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7" name="Rectangle 32"/>
          <p:cNvSpPr>
            <a:spLocks/>
          </p:cNvSpPr>
          <p:nvPr/>
        </p:nvSpPr>
        <p:spPr bwMode="auto">
          <a:xfrm>
            <a:off x="539750" y="1700213"/>
            <a:ext cx="3087688" cy="3600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Lucida Grande"/>
                <a:ea typeface="MS PGothic" pitchFamily="34" charset="-128"/>
                <a:sym typeface="Lucida Grande"/>
              </a:rPr>
              <a:t>- Заявка на подключение (с приложениями),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Lucida Grande"/>
                <a:ea typeface="MS PGothic" pitchFamily="34" charset="-128"/>
                <a:sym typeface="Lucida Grande"/>
              </a:rPr>
              <a:t>- Копия распорядительного документа или доверенность для уполномоченного лица (при необходимости),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Lucida Grande"/>
                <a:ea typeface="MS PGothic" pitchFamily="34" charset="-128"/>
                <a:sym typeface="Lucida Grande"/>
              </a:rPr>
              <a:t>- Файлы сертификатов (на съемном носителе)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Lucida Grande"/>
                <a:ea typeface="MS PGothic" pitchFamily="34" charset="-128"/>
                <a:sym typeface="Lucida Grande"/>
              </a:rPr>
              <a:t>- Документ, определяющий ответственного за техническое обеспечение и подключение пользователей,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Lucida Grande"/>
                <a:ea typeface="MS PGothic" pitchFamily="34" charset="-128"/>
                <a:sym typeface="Lucida Grande"/>
              </a:rPr>
              <a:t>- Согласие на обработку персональных данных.</a:t>
            </a:r>
            <a:endParaRPr lang="en-US" sz="1600" b="1" dirty="0">
              <a:solidFill>
                <a:schemeClr val="tx1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12295" name="Стрелка вправо 8"/>
          <p:cNvSpPr>
            <a:spLocks noChangeArrowheads="1"/>
          </p:cNvSpPr>
          <p:nvPr/>
        </p:nvSpPr>
        <p:spPr bwMode="auto">
          <a:xfrm>
            <a:off x="3647181" y="1592263"/>
            <a:ext cx="2365475" cy="1728787"/>
          </a:xfrm>
          <a:prstGeom prst="rightArrow">
            <a:avLst>
              <a:gd name="adj1" fmla="val 56612"/>
              <a:gd name="adj2" fmla="val 4995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500" dirty="0"/>
              <a:t>Представляет </a:t>
            </a:r>
            <a:r>
              <a:rPr lang="ru-RU" sz="1500" dirty="0" smtClean="0"/>
              <a:t>ответственный, </a:t>
            </a:r>
            <a:r>
              <a:rPr lang="ru-RU" sz="1500" b="1" u="sng" dirty="0" smtClean="0">
                <a:solidFill>
                  <a:srgbClr val="FF0000"/>
                </a:solidFill>
              </a:rPr>
              <a:t>назначенный руководителем!</a:t>
            </a:r>
            <a:endParaRPr lang="ru-RU" sz="1500" b="1" u="sng" dirty="0">
              <a:solidFill>
                <a:srgbClr val="FF0000"/>
              </a:solidFill>
            </a:endParaRPr>
          </a:p>
        </p:txBody>
      </p:sp>
      <p:sp>
        <p:nvSpPr>
          <p:cNvPr id="12296" name="Блок-схема: процесс 10"/>
          <p:cNvSpPr>
            <a:spLocks noChangeArrowheads="1"/>
          </p:cNvSpPr>
          <p:nvPr/>
        </p:nvSpPr>
        <p:spPr bwMode="auto">
          <a:xfrm>
            <a:off x="6156325" y="2060575"/>
            <a:ext cx="1944688" cy="863600"/>
          </a:xfrm>
          <a:prstGeom prst="flowChartProcess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chemeClr val="tx1"/>
                </a:solidFill>
              </a:rPr>
              <a:t>Проверка представленных документов</a:t>
            </a:r>
          </a:p>
        </p:txBody>
      </p:sp>
      <p:sp>
        <p:nvSpPr>
          <p:cNvPr id="12297" name="TextBox 13"/>
          <p:cNvSpPr txBox="1">
            <a:spLocks noChangeArrowheads="1"/>
          </p:cNvSpPr>
          <p:nvPr/>
        </p:nvSpPr>
        <p:spPr bwMode="auto">
          <a:xfrm>
            <a:off x="487374" y="1311276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ФОИВ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2298" name="TextBox 14"/>
          <p:cNvSpPr txBox="1">
            <a:spLocks noChangeArrowheads="1"/>
          </p:cNvSpPr>
          <p:nvPr/>
        </p:nvSpPr>
        <p:spPr bwMode="auto">
          <a:xfrm>
            <a:off x="5292725" y="1412875"/>
            <a:ext cx="1084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tx1"/>
                </a:solidFill>
              </a:rPr>
              <a:t>МОУ ФК</a:t>
            </a:r>
          </a:p>
        </p:txBody>
      </p:sp>
      <p:sp>
        <p:nvSpPr>
          <p:cNvPr id="12299" name="Блок-схема: решение 16"/>
          <p:cNvSpPr>
            <a:spLocks noChangeArrowheads="1"/>
          </p:cNvSpPr>
          <p:nvPr/>
        </p:nvSpPr>
        <p:spPr bwMode="auto">
          <a:xfrm>
            <a:off x="7092950" y="3213100"/>
            <a:ext cx="1439863" cy="863600"/>
          </a:xfrm>
          <a:prstGeom prst="flowChartDecision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1400">
                <a:solidFill>
                  <a:schemeClr val="tx1"/>
                </a:solidFill>
              </a:rPr>
              <a:t>да/нет</a:t>
            </a:r>
          </a:p>
        </p:txBody>
      </p:sp>
      <p:sp>
        <p:nvSpPr>
          <p:cNvPr id="12300" name="Блок-схема: процесс 17"/>
          <p:cNvSpPr>
            <a:spLocks noChangeArrowheads="1"/>
          </p:cNvSpPr>
          <p:nvPr/>
        </p:nvSpPr>
        <p:spPr bwMode="auto">
          <a:xfrm>
            <a:off x="5292725" y="3321050"/>
            <a:ext cx="1439863" cy="539750"/>
          </a:xfrm>
          <a:prstGeom prst="flowChart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Извещение о подключении</a:t>
            </a:r>
          </a:p>
        </p:txBody>
      </p:sp>
      <p:sp>
        <p:nvSpPr>
          <p:cNvPr id="12301" name="Блок-схема: процесс 18"/>
          <p:cNvSpPr>
            <a:spLocks noChangeArrowheads="1"/>
          </p:cNvSpPr>
          <p:nvPr/>
        </p:nvSpPr>
        <p:spPr bwMode="auto">
          <a:xfrm>
            <a:off x="5335588" y="5300663"/>
            <a:ext cx="1439862" cy="504825"/>
          </a:xfrm>
          <a:prstGeom prst="flowChart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Извещение об отказе</a:t>
            </a:r>
          </a:p>
        </p:txBody>
      </p:sp>
      <p:sp>
        <p:nvSpPr>
          <p:cNvPr id="12302" name="AutoShape 24"/>
          <p:cNvSpPr>
            <a:spLocks/>
          </p:cNvSpPr>
          <p:nvPr/>
        </p:nvSpPr>
        <p:spPr bwMode="auto">
          <a:xfrm rot="-5400000" flipH="1" flipV="1">
            <a:off x="6555581" y="4296569"/>
            <a:ext cx="1476375" cy="10366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1566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3" name="Line 8"/>
          <p:cNvSpPr>
            <a:spLocks noChangeShapeType="1"/>
          </p:cNvSpPr>
          <p:nvPr/>
        </p:nvSpPr>
        <p:spPr bwMode="auto">
          <a:xfrm>
            <a:off x="7812088" y="2924175"/>
            <a:ext cx="1587" cy="288925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4" name="Line 8"/>
          <p:cNvSpPr>
            <a:spLocks noChangeShapeType="1"/>
          </p:cNvSpPr>
          <p:nvPr/>
        </p:nvSpPr>
        <p:spPr bwMode="auto">
          <a:xfrm flipH="1">
            <a:off x="4687888" y="3397250"/>
            <a:ext cx="604837" cy="0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5" name="Line 8"/>
          <p:cNvSpPr>
            <a:spLocks noChangeShapeType="1"/>
          </p:cNvSpPr>
          <p:nvPr/>
        </p:nvSpPr>
        <p:spPr bwMode="auto">
          <a:xfrm flipH="1">
            <a:off x="6732588" y="3644900"/>
            <a:ext cx="360362" cy="0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6" name="TextBox 32"/>
          <p:cNvSpPr txBox="1">
            <a:spLocks noChangeArrowheads="1"/>
          </p:cNvSpPr>
          <p:nvPr/>
        </p:nvSpPr>
        <p:spPr bwMode="auto">
          <a:xfrm>
            <a:off x="8101013" y="2133600"/>
            <a:ext cx="660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tx1"/>
                </a:solidFill>
              </a:rPr>
              <a:t>3 дня</a:t>
            </a:r>
          </a:p>
        </p:txBody>
      </p:sp>
      <p:sp>
        <p:nvSpPr>
          <p:cNvPr id="12307" name="TextBox 33"/>
          <p:cNvSpPr txBox="1">
            <a:spLocks noChangeArrowheads="1"/>
          </p:cNvSpPr>
          <p:nvPr/>
        </p:nvSpPr>
        <p:spPr bwMode="auto">
          <a:xfrm>
            <a:off x="6761163" y="3213100"/>
            <a:ext cx="661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tx1"/>
                </a:solidFill>
              </a:rPr>
              <a:t>2 дня</a:t>
            </a:r>
          </a:p>
        </p:txBody>
      </p:sp>
      <p:sp>
        <p:nvSpPr>
          <p:cNvPr id="12308" name="TextBox 35"/>
          <p:cNvSpPr txBox="1">
            <a:spLocks noChangeArrowheads="1"/>
          </p:cNvSpPr>
          <p:nvPr/>
        </p:nvSpPr>
        <p:spPr bwMode="auto">
          <a:xfrm>
            <a:off x="1331913" y="908050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tx1"/>
                </a:solidFill>
              </a:rPr>
              <a:t>СХЕМА ПРЕДСТАВЛЕНИЯ ДОКУМЕНТОВ</a:t>
            </a:r>
          </a:p>
        </p:txBody>
      </p:sp>
      <p:sp>
        <p:nvSpPr>
          <p:cNvPr id="12309" name="TextBox 33"/>
          <p:cNvSpPr txBox="1">
            <a:spLocks noChangeArrowheads="1"/>
          </p:cNvSpPr>
          <p:nvPr/>
        </p:nvSpPr>
        <p:spPr bwMode="auto">
          <a:xfrm>
            <a:off x="6850063" y="5146675"/>
            <a:ext cx="661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tx1"/>
                </a:solidFill>
              </a:rPr>
              <a:t>2 дня</a:t>
            </a:r>
          </a:p>
        </p:txBody>
      </p:sp>
      <p:sp>
        <p:nvSpPr>
          <p:cNvPr id="12310" name="AutoShape 6"/>
          <p:cNvSpPr>
            <a:spLocks/>
          </p:cNvSpPr>
          <p:nvPr/>
        </p:nvSpPr>
        <p:spPr bwMode="auto">
          <a:xfrm>
            <a:off x="4687888" y="3644900"/>
            <a:ext cx="647700" cy="19081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  <p:sp>
        <p:nvSpPr>
          <p:cNvPr id="2" name="Овал 1"/>
          <p:cNvSpPr/>
          <p:nvPr/>
        </p:nvSpPr>
        <p:spPr>
          <a:xfrm>
            <a:off x="5335588" y="3933031"/>
            <a:ext cx="1397000" cy="5222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СУФД + письмо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340351" y="5949280"/>
            <a:ext cx="1397000" cy="5222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СУФД + письмо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3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:\Документы\Работа\ЭБ\Business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086100"/>
            <a:ext cx="792163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2"/>
          <p:cNvSpPr>
            <a:spLocks/>
          </p:cNvSpPr>
          <p:nvPr/>
        </p:nvSpPr>
        <p:spPr bwMode="auto">
          <a:xfrm>
            <a:off x="420688" y="1341438"/>
            <a:ext cx="4149725" cy="518318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 anchor="ctr"/>
          <a:lstStyle/>
          <a:p>
            <a:pPr algn="ctr"/>
            <a:endParaRPr lang="en-US" sz="1600" b="1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13317" name="Rectangle 32"/>
          <p:cNvSpPr>
            <a:spLocks/>
          </p:cNvSpPr>
          <p:nvPr/>
        </p:nvSpPr>
        <p:spPr bwMode="auto">
          <a:xfrm>
            <a:off x="5873750" y="1341438"/>
            <a:ext cx="2946400" cy="518318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endParaRPr lang="en-US" sz="1600" b="1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8" name="Rectangle 32"/>
          <p:cNvSpPr>
            <a:spLocks/>
          </p:cNvSpPr>
          <p:nvPr/>
        </p:nvSpPr>
        <p:spPr bwMode="auto">
          <a:xfrm>
            <a:off x="827088" y="1817688"/>
            <a:ext cx="2808287" cy="1035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Lucida Grande"/>
                <a:ea typeface="MS PGothic" pitchFamily="34" charset="-128"/>
                <a:sym typeface="Lucida Grande"/>
              </a:rPr>
              <a:t>- Заявка на выдачу СКЗИ,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Lucida Grande"/>
                <a:ea typeface="MS PGothic" pitchFamily="34" charset="-128"/>
                <a:sym typeface="Lucida Grande"/>
              </a:rPr>
              <a:t>- Доверенность на получение СКЗИ.</a:t>
            </a:r>
            <a:endParaRPr lang="en-US" sz="1600" b="1" dirty="0">
              <a:solidFill>
                <a:schemeClr val="tx1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13319" name="Стрелка вправо 8"/>
          <p:cNvSpPr>
            <a:spLocks noChangeArrowheads="1"/>
          </p:cNvSpPr>
          <p:nvPr/>
        </p:nvSpPr>
        <p:spPr bwMode="auto">
          <a:xfrm>
            <a:off x="3852069" y="1484784"/>
            <a:ext cx="2345531" cy="1755304"/>
          </a:xfrm>
          <a:prstGeom prst="rightArrow">
            <a:avLst>
              <a:gd name="adj1" fmla="val 60379"/>
              <a:gd name="adj2" fmla="val 5000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Представляет ответственный, </a:t>
            </a:r>
            <a:r>
              <a:rPr lang="ru-RU" sz="1400" b="1" u="sng" dirty="0">
                <a:solidFill>
                  <a:srgbClr val="FF0000"/>
                </a:solidFill>
              </a:rPr>
              <a:t>назначенный руководителем!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565150" y="1411288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ФОИВ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5873750" y="1409700"/>
            <a:ext cx="1084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tx1"/>
                </a:solidFill>
              </a:rPr>
              <a:t>МОУ ФК</a:t>
            </a:r>
          </a:p>
        </p:txBody>
      </p:sp>
      <p:sp>
        <p:nvSpPr>
          <p:cNvPr id="13322" name="Блок-схема: процесс 15"/>
          <p:cNvSpPr>
            <a:spLocks noChangeArrowheads="1"/>
          </p:cNvSpPr>
          <p:nvPr/>
        </p:nvSpPr>
        <p:spPr bwMode="auto">
          <a:xfrm>
            <a:off x="6308725" y="1814513"/>
            <a:ext cx="2087563" cy="2058987"/>
          </a:xfrm>
          <a:prstGeom prst="flowChartProcess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Подготовка дистрибутивов СКЗИ и лицензионных ключей.</a:t>
            </a:r>
          </a:p>
          <a:p>
            <a:pPr algn="ctr"/>
            <a:r>
              <a:rPr lang="ru-RU" sz="1200" b="1">
                <a:solidFill>
                  <a:schemeClr val="tx1"/>
                </a:solidFill>
              </a:rPr>
              <a:t>Средство электронной подписи «</a:t>
            </a:r>
            <a:r>
              <a:rPr lang="en-US" sz="1200" b="1">
                <a:solidFill>
                  <a:schemeClr val="tx1"/>
                </a:solidFill>
              </a:rPr>
              <a:t>Jinn-Client</a:t>
            </a:r>
            <a:r>
              <a:rPr lang="ru-RU" sz="1200" b="1">
                <a:solidFill>
                  <a:schemeClr val="tx1"/>
                </a:solidFill>
              </a:rPr>
              <a:t>» и</a:t>
            </a:r>
            <a:endParaRPr lang="en-US" sz="1200" b="1">
              <a:solidFill>
                <a:schemeClr val="tx1"/>
              </a:solidFill>
            </a:endParaRPr>
          </a:p>
          <a:p>
            <a:pPr algn="ctr"/>
            <a:r>
              <a:rPr lang="ru-RU" sz="1200" b="1">
                <a:solidFill>
                  <a:schemeClr val="tx1"/>
                </a:solidFill>
              </a:rPr>
              <a:t>средство создания защищенного соединения «Континент </a:t>
            </a:r>
            <a:r>
              <a:rPr lang="en-US" sz="1200" b="1">
                <a:solidFill>
                  <a:schemeClr val="tx1"/>
                </a:solidFill>
              </a:rPr>
              <a:t>TLS </a:t>
            </a:r>
            <a:r>
              <a:rPr lang="ru-RU" sz="1200" b="1">
                <a:solidFill>
                  <a:schemeClr val="tx1"/>
                </a:solidFill>
              </a:rPr>
              <a:t>клиент»</a:t>
            </a:r>
          </a:p>
        </p:txBody>
      </p:sp>
      <p:sp>
        <p:nvSpPr>
          <p:cNvPr id="13323" name="Line 8"/>
          <p:cNvSpPr>
            <a:spLocks noChangeShapeType="1"/>
          </p:cNvSpPr>
          <p:nvPr/>
        </p:nvSpPr>
        <p:spPr bwMode="auto">
          <a:xfrm>
            <a:off x="2574130" y="3738563"/>
            <a:ext cx="989757" cy="1130300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4" name="Line 8"/>
          <p:cNvSpPr>
            <a:spLocks noChangeShapeType="1"/>
          </p:cNvSpPr>
          <p:nvPr/>
        </p:nvSpPr>
        <p:spPr bwMode="auto">
          <a:xfrm flipH="1">
            <a:off x="2987675" y="3429000"/>
            <a:ext cx="1728788" cy="0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6" name="Line 8"/>
          <p:cNvSpPr>
            <a:spLocks noChangeShapeType="1"/>
          </p:cNvSpPr>
          <p:nvPr/>
        </p:nvSpPr>
        <p:spPr bwMode="auto">
          <a:xfrm flipH="1">
            <a:off x="1320800" y="3687763"/>
            <a:ext cx="911225" cy="373062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8" name="TextBox 33"/>
          <p:cNvSpPr txBox="1">
            <a:spLocks noChangeArrowheads="1"/>
          </p:cNvSpPr>
          <p:nvPr/>
        </p:nvSpPr>
        <p:spPr bwMode="auto">
          <a:xfrm>
            <a:off x="827088" y="2916238"/>
            <a:ext cx="1512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Администратор информационной безопасности</a:t>
            </a:r>
          </a:p>
        </p:txBody>
      </p:sp>
      <p:sp>
        <p:nvSpPr>
          <p:cNvPr id="13329" name="TextBox 34"/>
          <p:cNvSpPr txBox="1">
            <a:spLocks noChangeArrowheads="1"/>
          </p:cNvSpPr>
          <p:nvPr/>
        </p:nvSpPr>
        <p:spPr bwMode="auto">
          <a:xfrm>
            <a:off x="7451725" y="3932238"/>
            <a:ext cx="766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tx1"/>
                </a:solidFill>
              </a:rPr>
              <a:t>5 дней</a:t>
            </a:r>
          </a:p>
        </p:txBody>
      </p:sp>
      <p:sp>
        <p:nvSpPr>
          <p:cNvPr id="13330" name="TextBox 35"/>
          <p:cNvSpPr txBox="1">
            <a:spLocks noChangeArrowheads="1"/>
          </p:cNvSpPr>
          <p:nvPr/>
        </p:nvSpPr>
        <p:spPr bwMode="auto">
          <a:xfrm>
            <a:off x="1331913" y="908050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tx1"/>
                </a:solidFill>
              </a:rPr>
              <a:t>СХЕМА ПОЛУЧЕНИЯ И УСТАНОВКИ СКЗИ</a:t>
            </a:r>
          </a:p>
        </p:txBody>
      </p:sp>
      <p:sp>
        <p:nvSpPr>
          <p:cNvPr id="13331" name="Блок-схема: процесс 15"/>
          <p:cNvSpPr>
            <a:spLocks noChangeArrowheads="1"/>
          </p:cNvSpPr>
          <p:nvPr/>
        </p:nvSpPr>
        <p:spPr bwMode="auto">
          <a:xfrm>
            <a:off x="514350" y="4060825"/>
            <a:ext cx="1825625" cy="808038"/>
          </a:xfrm>
          <a:prstGeom prst="flowChartProcess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Установка СКЗИ на автоматизированные рабочие места пользователей</a:t>
            </a:r>
          </a:p>
        </p:txBody>
      </p:sp>
      <p:sp>
        <p:nvSpPr>
          <p:cNvPr id="13332" name="Блок-схема: процесс 15"/>
          <p:cNvSpPr>
            <a:spLocks noChangeArrowheads="1"/>
          </p:cNvSpPr>
          <p:nvPr/>
        </p:nvSpPr>
        <p:spPr bwMode="auto">
          <a:xfrm>
            <a:off x="2851944" y="4868863"/>
            <a:ext cx="2189162" cy="1006475"/>
          </a:xfrm>
          <a:prstGeom prst="flowChartProcess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Распечатка  формуляра СКЗИ и заполнение в части раздела «Сведения о закрепления изделия при эксплуатации»</a:t>
            </a:r>
          </a:p>
        </p:txBody>
      </p:sp>
      <p:sp>
        <p:nvSpPr>
          <p:cNvPr id="13334" name="Блок-схема: процесс 15"/>
          <p:cNvSpPr>
            <a:spLocks noChangeArrowheads="1"/>
          </p:cNvSpPr>
          <p:nvPr/>
        </p:nvSpPr>
        <p:spPr bwMode="auto">
          <a:xfrm>
            <a:off x="6197600" y="4540250"/>
            <a:ext cx="2376488" cy="1635125"/>
          </a:xfrm>
          <a:prstGeom prst="flowChartProcess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Выдача дистрибутивов СКЗИ и лицензионных ключей ответственному сотруднику, на которого оформлена доверенность на получение СКЗИ</a:t>
            </a:r>
          </a:p>
        </p:txBody>
      </p:sp>
      <p:sp>
        <p:nvSpPr>
          <p:cNvPr id="13335" name="Line 8"/>
          <p:cNvSpPr>
            <a:spLocks noChangeShapeType="1"/>
          </p:cNvSpPr>
          <p:nvPr/>
        </p:nvSpPr>
        <p:spPr bwMode="auto">
          <a:xfrm>
            <a:off x="7385050" y="3875088"/>
            <a:ext cx="0" cy="655637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6" name="AutoShape 6"/>
          <p:cNvSpPr>
            <a:spLocks/>
          </p:cNvSpPr>
          <p:nvPr/>
        </p:nvSpPr>
        <p:spPr bwMode="auto">
          <a:xfrm>
            <a:off x="5297488" y="3429000"/>
            <a:ext cx="893762" cy="13684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333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901950"/>
            <a:ext cx="6842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532813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/>
          </p:nvPr>
        </p:nvSpPr>
        <p:spPr>
          <a:xfrm>
            <a:off x="327025" y="1844675"/>
            <a:ext cx="8569325" cy="3600450"/>
          </a:xfrm>
        </p:spPr>
        <p:txBody>
          <a:bodyPr anchor="t"/>
          <a:lstStyle/>
          <a:p>
            <a:pPr lvl="1" algn="l" eaLnBrk="1" hangingPunct="1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smtClean="0">
                <a:solidFill>
                  <a:srgbClr val="262699"/>
                </a:solidFill>
                <a:latin typeface="Arial" pitchFamily="34" charset="0"/>
              </a:rPr>
              <a:t>В целях защиты программного и аппаратного обеспечения необходимо обеспечить:</a:t>
            </a:r>
          </a:p>
          <a:p>
            <a:pPr lvl="1" algn="l" eaLnBrk="1" hangingPunct="1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800" b="1" smtClean="0">
              <a:solidFill>
                <a:srgbClr val="262699"/>
              </a:solidFill>
              <a:latin typeface="Arial" pitchFamily="34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smtClean="0">
                <a:latin typeface="Times New Roman" pitchFamily="18" charset="0"/>
              </a:rPr>
              <a:t>применение 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</a:rPr>
              <a:t>средств защиты информации</a:t>
            </a:r>
            <a:endParaRPr lang="ru-RU" sz="800" b="1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smtClean="0">
                <a:latin typeface="Times New Roman" pitchFamily="18" charset="0"/>
              </a:rPr>
              <a:t>реализовать комплекс организационно-технических и административных мероприятий, связанных с обеспечением правильности функционирования технических средств обработки и передачи информации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smtClean="0">
                <a:latin typeface="Times New Roman" pitchFamily="18" charset="0"/>
              </a:rPr>
              <a:t>установить соответствующие правила для обслуживающего персонала, допущенного к работе с информацией ограниченного доступа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 smtClean="0">
              <a:latin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27025" y="992188"/>
            <a:ext cx="8504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ТРЕБОВАНИЯ ПО ОБЕСПЕЧЕНИЮ ИНФОРМАЦИОННОЙ БЕЗОПАСНОСТИ</a:t>
            </a:r>
          </a:p>
        </p:txBody>
      </p:sp>
      <p:pic>
        <p:nvPicPr>
          <p:cNvPr id="1434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324475"/>
            <a:ext cx="900112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1"/>
          <p:cNvSpPr txBox="1">
            <a:spLocks noChangeArrowheads="1"/>
          </p:cNvSpPr>
          <p:nvPr/>
        </p:nvSpPr>
        <p:spPr bwMode="auto">
          <a:xfrm>
            <a:off x="539750" y="5516563"/>
            <a:ext cx="72009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b="1" i="1">
                <a:solidFill>
                  <a:srgbClr val="7030A0"/>
                </a:solidFill>
                <a:latin typeface="Times New Roman" pitchFamily="18" charset="0"/>
              </a:rPr>
              <a:t>Детальное описание требований по обеспечению информационной безопасности приведено в приложении к письму Минфина России. Реализацию данных требований обеспечивает администратор информационной безопасности организации.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1639774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1004" y="1916906"/>
            <a:ext cx="8785225" cy="24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/>
            <a:r>
              <a:rPr lang="en-US" alt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II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ЧАСТЬ:</a:t>
            </a:r>
          </a:p>
          <a:p>
            <a:pPr algn="ctr" eaLnBrk="1" hangingPunct="1"/>
            <a:endParaRPr lang="ru-RU" sz="2400" b="1" dirty="0" smtClean="0">
              <a:solidFill>
                <a:srgbClr val="00664D"/>
              </a:solidFill>
              <a:latin typeface="Bookman Old Style" pitchFamily="18" charset="0"/>
            </a:endParaRPr>
          </a:p>
          <a:p>
            <a:pPr algn="ctr" eaLnBrk="1" hangingPunct="1"/>
            <a:r>
              <a:rPr lang="ru-RU" sz="2400" b="1" cap="all" dirty="0" smtClean="0">
                <a:solidFill>
                  <a:srgbClr val="00664D"/>
                </a:solidFill>
                <a:latin typeface="Bookman Old Style" pitchFamily="18" charset="0"/>
              </a:rPr>
              <a:t>ОСНОВНЫЕ </a:t>
            </a:r>
            <a:r>
              <a:rPr lang="ru-RU" sz="2400" b="1" cap="all" dirty="0">
                <a:solidFill>
                  <a:srgbClr val="00664D"/>
                </a:solidFill>
                <a:latin typeface="Bookman Old Style" pitchFamily="18" charset="0"/>
              </a:rPr>
              <a:t>ПРОБЛЕМЫ У ОРГАНИЗАЦИЙ, ПРЕПЯТСТВУЮЩИЕ СВОЕВРЕМЕННОМУ ПОДКЛЮЧЕНИЮ ПОЛЬЗОВАТЕЛЕЙ К СИСТЕМЕ «ЭЛЕКТРОННЫЙ БЮДЖЕТ</a:t>
            </a:r>
            <a:r>
              <a:rPr lang="ru-RU" sz="2400" b="1" dirty="0">
                <a:solidFill>
                  <a:srgbClr val="00664D"/>
                </a:solidFill>
                <a:latin typeface="Bookman Old Style" pitchFamily="18" charset="0"/>
              </a:rPr>
              <a:t>»</a:t>
            </a:r>
          </a:p>
        </p:txBody>
      </p:sp>
      <p:pic>
        <p:nvPicPr>
          <p:cNvPr id="4100" name="Рисунок 3" descr="3d-small-people-6-1-e138180970869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365625"/>
            <a:ext cx="11525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 descr="Лого_ЭБ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516563"/>
            <a:ext cx="36718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3361321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908050"/>
            <a:ext cx="81359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ОСНОВНЫЕ ПРОБЛЕМЫ У ОРГАНИЗАЦИЙ, ПРЕПЯТСТВУЮЩИЕ СВОЕВРЕМЕННОМУ ПОДКЛЮЧЕНИЮ ПОЛЬЗОВАТЕЛЕЙ К СИСТЕМЕ «ЭЛЕКТРОННЫЙ БЮДЖЕТ» 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23850" y="2106053"/>
            <a:ext cx="8351838" cy="435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800" b="1" dirty="0">
                <a:solidFill>
                  <a:srgbClr val="000000"/>
                </a:solidFill>
              </a:rPr>
              <a:t>Отсутствие у пользователей квалифицированных сертификатов ключей проверки электронных подписей.</a:t>
            </a:r>
          </a:p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800" b="1" dirty="0">
                <a:solidFill>
                  <a:srgbClr val="000000"/>
                </a:solidFill>
              </a:rPr>
              <a:t>Сложность оформления и подписания документа, определяющего ответственного за техническое обеспечение работы с компонентами системы «Электронный бюджет» и подключение пользователей.</a:t>
            </a:r>
          </a:p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800" b="1" dirty="0">
                <a:solidFill>
                  <a:srgbClr val="000000"/>
                </a:solidFill>
              </a:rPr>
              <a:t>Сложность в подготовке распорядительного документа или доверенности, подтверждающих право уполномоченного лица действовать от имени организации (в случае подписания заявок на подключение не руководителем организации, а иным уполномоченным лицом).</a:t>
            </a:r>
          </a:p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800" b="1" dirty="0">
                <a:solidFill>
                  <a:srgbClr val="000000"/>
                </a:solidFill>
              </a:rPr>
              <a:t>Необходимость подписания доверенности на получение средств криптографической защиты информации строго у руководителя организации.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1575403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908050"/>
            <a:ext cx="81359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ПРОБЛЕМА №1: </a:t>
            </a:r>
            <a:r>
              <a:rPr lang="ru-RU" sz="2000" b="1">
                <a:solidFill>
                  <a:srgbClr val="000000"/>
                </a:solidFill>
              </a:rPr>
              <a:t>Отсутствие у пользователей квалифицированных сертификатов ключей проверки электронных подписей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395288" y="1989138"/>
            <a:ext cx="66960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341313" indent="-341313" algn="just">
              <a:spcBef>
                <a:spcPts val="1000"/>
              </a:spcBef>
              <a:buClr>
                <a:srgbClr val="003864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b="1">
                <a:solidFill>
                  <a:srgbClr val="191966"/>
                </a:solidFill>
              </a:rPr>
              <a:t>Заблуждение: </a:t>
            </a:r>
            <a:r>
              <a:rPr lang="ru-RU" b="1" i="1">
                <a:solidFill>
                  <a:srgbClr val="00B050"/>
                </a:solidFill>
              </a:rPr>
              <a:t>пользователи считают, что лицензионные ключи для СКЗИ – это ключи электронной подписи и ничего дополнительно получать не требуется.</a:t>
            </a:r>
          </a:p>
        </p:txBody>
      </p:sp>
      <p:sp>
        <p:nvSpPr>
          <p:cNvPr id="8" name="Rectangle 32"/>
          <p:cNvSpPr>
            <a:spLocks/>
          </p:cNvSpPr>
          <p:nvPr/>
        </p:nvSpPr>
        <p:spPr bwMode="auto">
          <a:xfrm>
            <a:off x="1835150" y="3284538"/>
            <a:ext cx="3241675" cy="7921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Lucida Grande"/>
                <a:ea typeface="MS PGothic" pitchFamily="34" charset="-128"/>
                <a:sym typeface="Lucida Grande"/>
              </a:rPr>
              <a:t>Получение квалифицированных сертификатов ключей проверки электронных подписей</a:t>
            </a:r>
            <a:endParaRPr lang="en-US" sz="1400" b="1" dirty="0">
              <a:solidFill>
                <a:schemeClr val="tx1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9" name="Rectangle 32"/>
          <p:cNvSpPr>
            <a:spLocks/>
          </p:cNvSpPr>
          <p:nvPr/>
        </p:nvSpPr>
        <p:spPr bwMode="auto">
          <a:xfrm>
            <a:off x="539750" y="5229225"/>
            <a:ext cx="2592388" cy="792163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Lucida Grande"/>
                <a:ea typeface="MS PGothic" pitchFamily="34" charset="-128"/>
                <a:sym typeface="Lucida Grande"/>
              </a:rPr>
              <a:t>Любой аккредитованный удостоверяющий центр</a:t>
            </a:r>
            <a:endParaRPr lang="en-US" sz="1400" b="1" dirty="0">
              <a:solidFill>
                <a:schemeClr val="tx1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10" name="Rectangle 32"/>
          <p:cNvSpPr>
            <a:spLocks/>
          </p:cNvSpPr>
          <p:nvPr/>
        </p:nvSpPr>
        <p:spPr bwMode="auto">
          <a:xfrm>
            <a:off x="3779838" y="5229225"/>
            <a:ext cx="2232025" cy="792163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Lucida Grande"/>
                <a:ea typeface="MS PGothic" pitchFamily="34" charset="-128"/>
                <a:sym typeface="Lucida Grande"/>
              </a:rPr>
              <a:t>Удостоверяющий центр Федерального казначейства</a:t>
            </a:r>
            <a:endParaRPr lang="en-US" sz="1400" b="1" dirty="0">
              <a:solidFill>
                <a:schemeClr val="tx1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2195513" y="4076700"/>
            <a:ext cx="1008062" cy="1152525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3635375" y="4076700"/>
            <a:ext cx="936625" cy="1152525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4" name="TextBox 34"/>
          <p:cNvSpPr txBox="1">
            <a:spLocks noChangeArrowheads="1"/>
          </p:cNvSpPr>
          <p:nvPr/>
        </p:nvSpPr>
        <p:spPr bwMode="auto">
          <a:xfrm>
            <a:off x="4211638" y="4221163"/>
            <a:ext cx="15843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Бесплатно, но с соблюдением Регламента УЦ</a:t>
            </a:r>
          </a:p>
        </p:txBody>
      </p:sp>
      <p:pic>
        <p:nvPicPr>
          <p:cNvPr id="6155" name="Рисунок 13" descr="Lets-Make-Money-Onlin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16922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ая выноска 15"/>
          <p:cNvSpPr/>
          <p:nvPr/>
        </p:nvSpPr>
        <p:spPr bwMode="auto">
          <a:xfrm>
            <a:off x="6227763" y="4581525"/>
            <a:ext cx="2592387" cy="2087563"/>
          </a:xfrm>
          <a:prstGeom prst="wedgeRectCallout">
            <a:avLst>
              <a:gd name="adj1" fmla="val -58267"/>
              <a:gd name="adj2" fmla="val 20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ru-RU" sz="1200" b="1">
                <a:solidFill>
                  <a:srgbClr val="00664D"/>
                </a:solidFill>
              </a:rPr>
              <a:t>Рекомендуемая форма приказа, наделяющая пользователей полномочиями в системе «Электронный бюджет», размещена на сайте МОУ ФК в сети Интернет </a:t>
            </a:r>
            <a:r>
              <a:rPr lang="en-US" sz="1200" b="1">
                <a:solidFill>
                  <a:srgbClr val="00664D"/>
                </a:solidFill>
              </a:rPr>
              <a:t>http://moufk.roskazna.ru </a:t>
            </a:r>
            <a:r>
              <a:rPr lang="ru-RU" sz="1200" b="1">
                <a:solidFill>
                  <a:srgbClr val="00664D"/>
                </a:solidFill>
              </a:rPr>
              <a:t>в разделе «Региональный центр регистрации», подраздел «Рекомендации, памятки, оперативная информация».</a:t>
            </a:r>
            <a:endParaRPr lang="ru-RU" sz="1200">
              <a:solidFill>
                <a:srgbClr val="00664D"/>
              </a:solidFill>
            </a:endParaRPr>
          </a:p>
          <a:p>
            <a:endParaRPr lang="ru-RU"/>
          </a:p>
        </p:txBody>
      </p:sp>
      <p:sp>
        <p:nvSpPr>
          <p:cNvPr id="6157" name="TextBox 34"/>
          <p:cNvSpPr txBox="1">
            <a:spLocks noChangeArrowheads="1"/>
          </p:cNvSpPr>
          <p:nvPr/>
        </p:nvSpPr>
        <p:spPr bwMode="auto">
          <a:xfrm>
            <a:off x="1258888" y="4221163"/>
            <a:ext cx="1512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Быстро, </a:t>
            </a:r>
          </a:p>
          <a:p>
            <a:pPr algn="ctr"/>
            <a:r>
              <a:rPr lang="ru-RU" sz="1400" b="1">
                <a:solidFill>
                  <a:schemeClr val="tx1"/>
                </a:solidFill>
              </a:rPr>
              <a:t>но платно</a:t>
            </a:r>
          </a:p>
        </p:txBody>
      </p:sp>
      <p:pic>
        <p:nvPicPr>
          <p:cNvPr id="6158" name="Рисунок 14" descr="175046f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1844675"/>
            <a:ext cx="20748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1794084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трелка вправо 14"/>
          <p:cNvSpPr>
            <a:spLocks noChangeArrowheads="1"/>
          </p:cNvSpPr>
          <p:nvPr/>
        </p:nvSpPr>
        <p:spPr bwMode="auto">
          <a:xfrm rot="2615081">
            <a:off x="3579813" y="3763963"/>
            <a:ext cx="679450" cy="315912"/>
          </a:xfrm>
          <a:prstGeom prst="rightArrow">
            <a:avLst>
              <a:gd name="adj1" fmla="val 50000"/>
              <a:gd name="adj2" fmla="val 500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39750" y="908050"/>
            <a:ext cx="81359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ПРОБЛЕМА №2: </a:t>
            </a:r>
            <a:r>
              <a:rPr lang="ru-RU" sz="2000" b="1">
                <a:solidFill>
                  <a:srgbClr val="000000"/>
                </a:solidFill>
              </a:rPr>
              <a:t>Сложность оформления и подписания документа, определяющего ответственного за техническое обеспечение работы с компонентами системы «Электронный бюджет» и подключение пользователей</a:t>
            </a:r>
          </a:p>
          <a:p>
            <a:pPr algn="ctr" eaLnBrk="1" hangingPunct="1"/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 bwMode="auto">
          <a:xfrm>
            <a:off x="0" y="4528343"/>
            <a:ext cx="2592388" cy="1728787"/>
          </a:xfrm>
          <a:prstGeom prst="wedgeRectCallout">
            <a:avLst>
              <a:gd name="adj1" fmla="val 79617"/>
              <a:gd name="adj2" fmla="val 44162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ru-RU" sz="1200" b="1" dirty="0">
                <a:solidFill>
                  <a:srgbClr val="00664D"/>
                </a:solidFill>
              </a:rPr>
              <a:t>Рекомендуемая форма приказа, назначающая ответственных, размещена на сайте МОУ ФК в сети Интернет </a:t>
            </a:r>
            <a:r>
              <a:rPr lang="en-US" sz="1200" b="1" dirty="0">
                <a:solidFill>
                  <a:srgbClr val="00664D"/>
                </a:solidFill>
              </a:rPr>
              <a:t>http://moufk.roskazna.ru </a:t>
            </a:r>
            <a:r>
              <a:rPr lang="ru-RU" sz="1200" b="1" dirty="0">
                <a:solidFill>
                  <a:srgbClr val="00664D"/>
                </a:solidFill>
              </a:rPr>
              <a:t>в разделе «Региональный центр регистрации», подраздел «Рекомендации, памятки, оперативная информация».</a:t>
            </a:r>
            <a:endParaRPr lang="ru-RU" sz="1200" dirty="0">
              <a:solidFill>
                <a:srgbClr val="00664D"/>
              </a:solidFill>
            </a:endParaRPr>
          </a:p>
          <a:p>
            <a:endParaRPr lang="ru-RU" dirty="0"/>
          </a:p>
        </p:txBody>
      </p:sp>
      <p:sp>
        <p:nvSpPr>
          <p:cNvPr id="9225" name="Стрелка вправо 13"/>
          <p:cNvSpPr>
            <a:spLocks noChangeArrowheads="1"/>
          </p:cNvSpPr>
          <p:nvPr/>
        </p:nvSpPr>
        <p:spPr bwMode="auto">
          <a:xfrm>
            <a:off x="3851275" y="3141663"/>
            <a:ext cx="2305050" cy="287337"/>
          </a:xfrm>
          <a:prstGeom prst="rightArrow">
            <a:avLst>
              <a:gd name="adj1" fmla="val 50000"/>
              <a:gd name="adj2" fmla="val 501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" name="Рисунок 11" descr="доверенн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2349500"/>
            <a:ext cx="2262188" cy="172720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7" name="Рисунок 13" descr="Письмо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5104"/>
            <a:ext cx="1755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34"/>
          <p:cNvSpPr txBox="1">
            <a:spLocks noChangeArrowheads="1"/>
          </p:cNvSpPr>
          <p:nvPr/>
        </p:nvSpPr>
        <p:spPr bwMode="auto">
          <a:xfrm>
            <a:off x="6938541" y="5084762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Письмо</a:t>
            </a:r>
          </a:p>
        </p:txBody>
      </p:sp>
      <p:pic>
        <p:nvPicPr>
          <p:cNvPr id="16" name="Рисунок 15" descr="ПриказФ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406" y="4191176"/>
            <a:ext cx="1800225" cy="25463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81" name="TextBox 34"/>
          <p:cNvSpPr txBox="1">
            <a:spLocks noChangeArrowheads="1"/>
          </p:cNvSpPr>
          <p:nvPr/>
        </p:nvSpPr>
        <p:spPr bwMode="auto">
          <a:xfrm>
            <a:off x="3445844" y="4192764"/>
            <a:ext cx="1728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Распорядительный документ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  <p:sp>
        <p:nvSpPr>
          <p:cNvPr id="15" name="Стрелка вправо 13"/>
          <p:cNvSpPr>
            <a:spLocks noChangeArrowheads="1"/>
          </p:cNvSpPr>
          <p:nvPr/>
        </p:nvSpPr>
        <p:spPr bwMode="auto">
          <a:xfrm rot="1402500">
            <a:off x="3615378" y="3873032"/>
            <a:ext cx="3604549" cy="279224"/>
          </a:xfrm>
          <a:prstGeom prst="rightArrow">
            <a:avLst>
              <a:gd name="adj1" fmla="val 50000"/>
              <a:gd name="adj2" fmla="val 501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 bwMode="auto">
          <a:xfrm>
            <a:off x="677194" y="2420937"/>
            <a:ext cx="3240087" cy="17287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письмо Федерального казначейства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19.05.2015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07-04-05/13-316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903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9750" y="908050"/>
            <a:ext cx="81359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ПРОБЛЕМА №3: </a:t>
            </a:r>
            <a:r>
              <a:rPr lang="ru-RU" sz="2000" b="1">
                <a:solidFill>
                  <a:srgbClr val="000000"/>
                </a:solidFill>
              </a:rPr>
              <a:t>Сложность в подготовке распорядительного документа или доверенности, подтверждающих право уполномоченного лица действовать от имени организации (в случае подписания заявок на подключение не руководителем организации, а иным уполномоченным лицом).</a:t>
            </a:r>
          </a:p>
          <a:p>
            <a:pPr algn="ctr" eaLnBrk="1" hangingPunct="1"/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6" name="Прямоугольник 17"/>
          <p:cNvSpPr>
            <a:spLocks noChangeArrowheads="1"/>
          </p:cNvSpPr>
          <p:nvPr/>
        </p:nvSpPr>
        <p:spPr bwMode="auto">
          <a:xfrm>
            <a:off x="468313" y="2565400"/>
            <a:ext cx="8280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Рекомендуемая форма приказа, делегирующая полномочия по подписанию заявок на подключение к компонентам системы «Электронный бюджет», размещена на сайте МОУ ФК в сети Интернет </a:t>
            </a:r>
            <a:r>
              <a:rPr lang="en-US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http://moufk.roskazna.ru </a:t>
            </a:r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разделе «Региональный центр регистрации», подраздел «Рекомендации, памятки, оперативная информация».</a:t>
            </a:r>
            <a:endParaRPr lang="ru-RU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539750" y="4437063"/>
            <a:ext cx="8135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ПРОБЛЕМА №4: </a:t>
            </a:r>
            <a:r>
              <a:rPr lang="ru-RU" sz="2000" b="1">
                <a:solidFill>
                  <a:srgbClr val="000000"/>
                </a:solidFill>
              </a:rPr>
              <a:t>Необходимость подписания доверенности на получение средств криптографической защиты информации строго у руководителя организации</a:t>
            </a:r>
          </a:p>
          <a:p>
            <a:pPr algn="ctr" eaLnBrk="1" hangingPunct="1"/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8" name="Прямоугольник 19"/>
          <p:cNvSpPr>
            <a:spLocks noChangeArrowheads="1"/>
          </p:cNvSpPr>
          <p:nvPr/>
        </p:nvSpPr>
        <p:spPr bwMode="auto">
          <a:xfrm>
            <a:off x="539750" y="5516563"/>
            <a:ext cx="828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 отсутствует.</a:t>
            </a:r>
            <a:endParaRPr lang="ru-RU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281518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2741\Рабочий стол\Слайды Артюхину\Шапка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875" y="6580188"/>
            <a:ext cx="91598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-1081087" y="971917"/>
            <a:ext cx="885825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</a:rPr>
              <a:t>	</a:t>
            </a:r>
          </a:p>
          <a:p>
            <a:pPr algn="just"/>
            <a:endParaRPr lang="ru-RU" altLang="ru-RU" sz="24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endParaRPr lang="ru-RU" altLang="ru-RU" sz="24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endParaRPr lang="ru-RU" altLang="ru-RU" sz="2400" b="1" dirty="0">
              <a:latin typeface="Times New Roman" pitchFamily="18" charset="0"/>
            </a:endParaRPr>
          </a:p>
          <a:p>
            <a:pPr algn="just"/>
            <a:endParaRPr lang="ru-RU" altLang="ru-RU" b="1" dirty="0">
              <a:latin typeface="Times New Roman" pitchFamily="18" charset="0"/>
            </a:endParaRPr>
          </a:p>
          <a:p>
            <a:pPr algn="just"/>
            <a:r>
              <a:rPr lang="ru-RU" altLang="ru-RU" b="1" dirty="0">
                <a:latin typeface="Times New Roman" pitchFamily="18" charset="0"/>
              </a:rPr>
              <a:t>	</a:t>
            </a:r>
            <a:endParaRPr lang="ru-RU" altLang="ru-RU" dirty="0"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317736" y="997094"/>
            <a:ext cx="8424936" cy="523220"/>
          </a:xfrm>
          <a:prstGeom prst="rect">
            <a:avLst/>
          </a:prstGeom>
          <a:noFill/>
          <a:ln w="25400" cap="sq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1400" dirty="0" smtClean="0"/>
              <a:t>По состоянию на 09.06.2015 Заявки на подключение к системе «Электронный бюджет»</a:t>
            </a:r>
          </a:p>
          <a:p>
            <a:pPr algn="ctr">
              <a:spcBef>
                <a:spcPts val="0"/>
              </a:spcBef>
            </a:pPr>
            <a:r>
              <a:rPr lang="ru-RU" altLang="ru-RU" sz="1400" b="1" dirty="0" smtClean="0"/>
              <a:t>из 106 </a:t>
            </a:r>
            <a:r>
              <a:rPr lang="ru-RU" altLang="ru-RU" sz="1400" dirty="0" smtClean="0"/>
              <a:t>представили </a:t>
            </a:r>
            <a:r>
              <a:rPr lang="ru-RU" altLang="ru-RU" sz="1400" b="1" dirty="0" smtClean="0"/>
              <a:t>53</a:t>
            </a:r>
            <a:r>
              <a:rPr lang="ru-RU" altLang="ru-RU" sz="1400" dirty="0" smtClean="0"/>
              <a:t> Уполномоченных </a:t>
            </a:r>
            <a:r>
              <a:rPr lang="ru-RU" altLang="ru-RU" sz="1400" dirty="0"/>
              <a:t>организаций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135688"/>
            <a:ext cx="2133600" cy="476250"/>
          </a:xfrm>
        </p:spPr>
        <p:txBody>
          <a:bodyPr/>
          <a:lstStyle/>
          <a:p>
            <a:pPr>
              <a:defRPr/>
            </a:pPr>
            <a:fld id="{EE1DB5D7-5362-4F9E-9A55-6117B75D113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1593" y="1628800"/>
            <a:ext cx="7532773" cy="64633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1800" dirty="0" smtClean="0"/>
              <a:t>Уполномоченные организаций,  не представившие</a:t>
            </a:r>
          </a:p>
          <a:p>
            <a:pPr algn="ctr">
              <a:spcBef>
                <a:spcPts val="0"/>
              </a:spcBef>
            </a:pPr>
            <a:r>
              <a:rPr lang="ru-RU" altLang="ru-RU" sz="1800" dirty="0"/>
              <a:t>Заявки на подключение к системе «Электронный бюджет</a:t>
            </a:r>
            <a:r>
              <a:rPr lang="ru-RU" altLang="ru-RU" sz="1800" dirty="0" smtClean="0"/>
              <a:t>» </a:t>
            </a:r>
            <a:endParaRPr lang="ru-RU" altLang="ru-RU" sz="1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077300" y="1536466"/>
            <a:ext cx="699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ru-RU" altLang="ru-RU" sz="4800" dirty="0">
                <a:solidFill>
                  <a:srgbClr val="FF0000"/>
                </a:solidFill>
              </a:rPr>
              <a:t>!!!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78642"/>
              </p:ext>
            </p:extLst>
          </p:nvPr>
        </p:nvGraphicFramePr>
        <p:xfrm>
          <a:off x="72715" y="2367462"/>
          <a:ext cx="5219365" cy="4085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Документ" r:id="rId7" imgW="6620033" imgH="6540094" progId="Word.Document.12">
                  <p:embed/>
                </p:oleObj>
              </mc:Choice>
              <mc:Fallback>
                <p:oleObj name="Документ" r:id="rId7" imgW="6620033" imgH="6540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715" y="2367462"/>
                        <a:ext cx="5219365" cy="4085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754335"/>
              </p:ext>
            </p:extLst>
          </p:nvPr>
        </p:nvGraphicFramePr>
        <p:xfrm>
          <a:off x="3348038" y="2367463"/>
          <a:ext cx="4729262" cy="416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Документ" r:id="rId10" imgW="6620033" imgH="5557169" progId="Word.Document.12">
                  <p:embed/>
                </p:oleObj>
              </mc:Choice>
              <mc:Fallback>
                <p:oleObj name="Документ" r:id="rId10" imgW="6620033" imgH="5557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48038" y="2367463"/>
                        <a:ext cx="4729262" cy="416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295267"/>
              </p:ext>
            </p:extLst>
          </p:nvPr>
        </p:nvGraphicFramePr>
        <p:xfrm>
          <a:off x="6115050" y="2371725"/>
          <a:ext cx="4438650" cy="4081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Документ" r:id="rId13" imgW="6620033" imgH="7253671" progId="Word.Document.12">
                  <p:embed/>
                </p:oleObj>
              </mc:Choice>
              <mc:Fallback>
                <p:oleObj name="Документ" r:id="rId13" imgW="6620033" imgH="72536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15050" y="2371725"/>
                        <a:ext cx="4438650" cy="4081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1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2741\Рабочий стол\Слайды Артюхину\Шапк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5" y="6580188"/>
            <a:ext cx="91598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4929188" y="2643188"/>
            <a:ext cx="885825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</a:rPr>
              <a:t>	</a:t>
            </a:r>
          </a:p>
          <a:p>
            <a:pPr algn="just"/>
            <a:endParaRPr lang="ru-RU" altLang="ru-RU" sz="2400" b="1" u="sng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endParaRPr lang="ru-RU" altLang="ru-RU" sz="2400" b="1" u="sng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endParaRPr lang="ru-RU" altLang="ru-RU" sz="2400" b="1">
              <a:latin typeface="Times New Roman" pitchFamily="18" charset="0"/>
            </a:endParaRPr>
          </a:p>
          <a:p>
            <a:pPr algn="just"/>
            <a:endParaRPr lang="ru-RU" altLang="ru-RU" b="1">
              <a:latin typeface="Times New Roman" pitchFamily="18" charset="0"/>
            </a:endParaRPr>
          </a:p>
          <a:p>
            <a:pPr algn="just"/>
            <a:r>
              <a:rPr lang="ru-RU" altLang="ru-RU" b="1">
                <a:latin typeface="Times New Roman" pitchFamily="18" charset="0"/>
              </a:rPr>
              <a:t>	</a:t>
            </a:r>
            <a:endParaRPr lang="ru-RU" altLang="ru-RU">
              <a:latin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979613" y="54451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135688"/>
            <a:ext cx="2133600" cy="476250"/>
          </a:xfrm>
        </p:spPr>
        <p:txBody>
          <a:bodyPr/>
          <a:lstStyle/>
          <a:p>
            <a:pPr>
              <a:defRPr/>
            </a:pPr>
            <a:fld id="{EE1DB5D7-5362-4F9E-9A55-6117B75D113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7415" name="Прямоугольник 4"/>
          <p:cNvSpPr>
            <a:spLocks noChangeArrowheads="1"/>
          </p:cNvSpPr>
          <p:nvPr/>
        </p:nvSpPr>
        <p:spPr bwMode="auto">
          <a:xfrm>
            <a:off x="107504" y="1340768"/>
            <a:ext cx="8856984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I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ЧАСТЬ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3200" b="1" i="1" cap="all" dirty="0">
                <a:solidFill>
                  <a:srgbClr val="006600"/>
                </a:solidFill>
                <a:latin typeface="Times New Roman" pitchFamily="18" charset="0"/>
              </a:rPr>
              <a:t>Предоставление </a:t>
            </a:r>
            <a:r>
              <a:rPr lang="ru-RU" sz="3200" b="1" i="1" cap="all" dirty="0" smtClean="0">
                <a:solidFill>
                  <a:srgbClr val="006600"/>
                </a:solidFill>
                <a:latin typeface="Times New Roman" pitchFamily="18" charset="0"/>
              </a:rPr>
              <a:t>УПОЛНОМОЧЕННЫМ ОРГАНИЗАЦИЯМ ФЕДЕРАЛЬНОГО УРОВНЯ доступа </a:t>
            </a:r>
            <a:r>
              <a:rPr lang="ru-RU" sz="3200" b="1" i="1" cap="all" dirty="0">
                <a:solidFill>
                  <a:srgbClr val="006600"/>
                </a:solidFill>
                <a:latin typeface="Times New Roman" pitchFamily="18" charset="0"/>
              </a:rPr>
              <a:t>к компонентам системы </a:t>
            </a:r>
          </a:p>
          <a:p>
            <a:pPr algn="ctr" eaLnBrk="1" hangingPunct="1">
              <a:lnSpc>
                <a:spcPct val="120000"/>
              </a:lnSpc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3200" b="1" i="1" cap="all" dirty="0">
                <a:solidFill>
                  <a:srgbClr val="006600"/>
                </a:solidFill>
                <a:latin typeface="Times New Roman" pitchFamily="18" charset="0"/>
              </a:rPr>
              <a:t>«Электронный бюджет»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26844"/>
            <a:ext cx="36766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8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2741\Рабочий стол\Слайды Артюхину\Шапк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5" y="6580188"/>
            <a:ext cx="91598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4929188" y="2643188"/>
            <a:ext cx="885825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</a:rPr>
              <a:t>	</a:t>
            </a:r>
          </a:p>
          <a:p>
            <a:pPr algn="just"/>
            <a:endParaRPr lang="ru-RU" altLang="ru-RU" sz="2400" b="1" u="sng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endParaRPr lang="ru-RU" altLang="ru-RU" sz="2400" b="1" u="sng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endParaRPr lang="ru-RU" altLang="ru-RU" sz="2400" b="1">
              <a:latin typeface="Times New Roman" pitchFamily="18" charset="0"/>
            </a:endParaRPr>
          </a:p>
          <a:p>
            <a:pPr algn="just"/>
            <a:endParaRPr lang="ru-RU" altLang="ru-RU" b="1">
              <a:latin typeface="Times New Roman" pitchFamily="18" charset="0"/>
            </a:endParaRPr>
          </a:p>
          <a:p>
            <a:pPr algn="just"/>
            <a:r>
              <a:rPr lang="ru-RU" altLang="ru-RU" b="1">
                <a:latin typeface="Times New Roman" pitchFamily="18" charset="0"/>
              </a:rPr>
              <a:t>	</a:t>
            </a:r>
            <a:endParaRPr lang="ru-RU" altLang="ru-RU">
              <a:latin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979613" y="54451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135688"/>
            <a:ext cx="2133600" cy="476250"/>
          </a:xfrm>
        </p:spPr>
        <p:txBody>
          <a:bodyPr/>
          <a:lstStyle/>
          <a:p>
            <a:pPr>
              <a:defRPr/>
            </a:pPr>
            <a:fld id="{EE1DB5D7-5362-4F9E-9A55-6117B75D113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7415" name="Прямоугольник 4"/>
          <p:cNvSpPr>
            <a:spLocks noChangeArrowheads="1"/>
          </p:cNvSpPr>
          <p:nvPr/>
        </p:nvSpPr>
        <p:spPr bwMode="auto">
          <a:xfrm>
            <a:off x="107504" y="1181149"/>
            <a:ext cx="892899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Контактная  информация: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Телефоны по вопросам подключения пользователей к системе «Электронный бюджет»:</a:t>
            </a: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+7 (495) 915-57-82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+7 (495) 915-78-45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+7 (495) 915-56-78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+7 (985) 766-07-22</a:t>
            </a: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Телефоны диспетчерской службы:</a:t>
            </a:r>
          </a:p>
          <a:p>
            <a:pPr algn="ctr"/>
            <a:r>
              <a:rPr lang="ru-RU" sz="2000" b="1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+7 (495) 214-71-61</a:t>
            </a:r>
          </a:p>
          <a:p>
            <a:pPr algn="ctr"/>
            <a:r>
              <a:rPr lang="ru-RU" sz="2000" b="1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+7 (495) 214-71-63 </a:t>
            </a:r>
          </a:p>
          <a:p>
            <a:pPr algn="ctr"/>
            <a:endParaRPr lang="ru-RU" sz="2000" b="1" i="1" cap="all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</a:rPr>
              <a:t>Телефоны Скорой помощи:</a:t>
            </a:r>
          </a:p>
          <a:p>
            <a:pPr algn="ctr"/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</a:rPr>
              <a:t>Трофимов Дмитрий Анатольевич +7 (985) 766-07-22</a:t>
            </a:r>
          </a:p>
          <a:p>
            <a:pPr algn="ctr"/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</a:rPr>
              <a:t>Гришин </a:t>
            </a:r>
            <a:r>
              <a:rPr lang="ru-RU" sz="2000" b="1" cap="all" dirty="0" err="1" smtClean="0">
                <a:solidFill>
                  <a:srgbClr val="FF0000"/>
                </a:solidFill>
                <a:latin typeface="Times New Roman" pitchFamily="18" charset="0"/>
              </a:rPr>
              <a:t>дмитрий</a:t>
            </a:r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000" b="1" cap="all" dirty="0" err="1" smtClean="0">
                <a:solidFill>
                  <a:srgbClr val="FF0000"/>
                </a:solidFill>
                <a:latin typeface="Times New Roman" pitchFamily="18" charset="0"/>
              </a:rPr>
              <a:t>сергеевич</a:t>
            </a:r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</a:rPr>
              <a:t> +7 (985) 211-18-57</a:t>
            </a:r>
            <a:endParaRPr lang="ru-RU" sz="2000" b="1" cap="all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16246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2741\Рабочий стол\Слайды Артюхину\Шапк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5" y="6580188"/>
            <a:ext cx="91598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4929188" y="2643188"/>
            <a:ext cx="885825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</a:rPr>
              <a:t>	</a:t>
            </a:r>
          </a:p>
          <a:p>
            <a:pPr algn="just"/>
            <a:endParaRPr lang="ru-RU" altLang="ru-RU" sz="2400" b="1" u="sng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endParaRPr lang="ru-RU" altLang="ru-RU" sz="2400" b="1" u="sng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endParaRPr lang="ru-RU" altLang="ru-RU" sz="2400" b="1">
              <a:latin typeface="Times New Roman" pitchFamily="18" charset="0"/>
            </a:endParaRPr>
          </a:p>
          <a:p>
            <a:pPr algn="just"/>
            <a:endParaRPr lang="ru-RU" altLang="ru-RU" b="1">
              <a:latin typeface="Times New Roman" pitchFamily="18" charset="0"/>
            </a:endParaRPr>
          </a:p>
          <a:p>
            <a:pPr algn="just"/>
            <a:r>
              <a:rPr lang="ru-RU" altLang="ru-RU" b="1">
                <a:latin typeface="Times New Roman" pitchFamily="18" charset="0"/>
              </a:rPr>
              <a:t>	</a:t>
            </a:r>
            <a:endParaRPr lang="ru-RU" altLang="ru-RU">
              <a:latin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979613" y="54451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135688"/>
            <a:ext cx="2133600" cy="476250"/>
          </a:xfrm>
        </p:spPr>
        <p:txBody>
          <a:bodyPr/>
          <a:lstStyle/>
          <a:p>
            <a:pPr>
              <a:defRPr/>
            </a:pPr>
            <a:fld id="{EE1DB5D7-5362-4F9E-9A55-6117B75D113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17415" name="Прямоугольник 4"/>
          <p:cNvSpPr>
            <a:spLocks noChangeArrowheads="1"/>
          </p:cNvSpPr>
          <p:nvPr/>
        </p:nvSpPr>
        <p:spPr bwMode="auto">
          <a:xfrm>
            <a:off x="107504" y="3178395"/>
            <a:ext cx="9036496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СПАСИБО ЗА ВНИМАНИЕ!</a:t>
            </a:r>
            <a:endParaRPr lang="ru-RU" sz="3200" b="1" i="1" cap="all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17770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87450" y="999331"/>
            <a:ext cx="66325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ДОКУМЕНТЫ : 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7" name="Picture 5" descr="E:\Документы\Работа\ЭБ\mini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30" y="5339680"/>
            <a:ext cx="1636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1413694"/>
            <a:ext cx="8306916" cy="86409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Регламент Удостоверяющего центра Федерального казначейства,  утвержденный приказом Федерального казначейства  от 04.12.2013 № 279 (далее – Регламент УЦ ФК)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279" y="2420888"/>
            <a:ext cx="8280165" cy="23762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Письма Министерства финансов Российской Федерации о разъяснении порядка подключения к компонентам системы «Электронного бюджета»:</a:t>
            </a:r>
          </a:p>
          <a:p>
            <a:pPr algn="just">
              <a:spcBef>
                <a:spcPts val="1000"/>
              </a:spcBef>
              <a:buClr>
                <a:srgbClr val="003864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800" b="1" dirty="0" smtClean="0">
                <a:solidFill>
                  <a:srgbClr val="000000"/>
                </a:solidFill>
              </a:rPr>
              <a:t>№ 21-03-04/19786 от </a:t>
            </a:r>
            <a:r>
              <a:rPr lang="ru-RU" sz="1800" b="1" dirty="0">
                <a:solidFill>
                  <a:srgbClr val="000000"/>
                </a:solidFill>
              </a:rPr>
              <a:t>08.04.2015 </a:t>
            </a:r>
            <a:endParaRPr lang="ru-RU" sz="1800" b="1" dirty="0" smtClean="0">
              <a:solidFill>
                <a:srgbClr val="000000"/>
              </a:solidFill>
            </a:endParaRPr>
          </a:p>
          <a:p>
            <a:pPr algn="just">
              <a:spcBef>
                <a:spcPts val="1000"/>
              </a:spcBef>
              <a:buClr>
                <a:srgbClr val="003864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800" b="1" dirty="0" smtClean="0">
                <a:solidFill>
                  <a:srgbClr val="000000"/>
                </a:solidFill>
              </a:rPr>
              <a:t>№ 21-03-04/21912 от </a:t>
            </a:r>
            <a:r>
              <a:rPr lang="ru-RU" sz="1800" b="1" dirty="0">
                <a:solidFill>
                  <a:srgbClr val="000000"/>
                </a:solidFill>
              </a:rPr>
              <a:t>17.04.2015 </a:t>
            </a:r>
            <a:endParaRPr lang="ru-RU" sz="1800" b="1" dirty="0" smtClean="0">
              <a:solidFill>
                <a:srgbClr val="000000"/>
              </a:solidFill>
            </a:endParaRPr>
          </a:p>
          <a:p>
            <a:pPr algn="just">
              <a:spcBef>
                <a:spcPts val="1000"/>
              </a:spcBef>
              <a:buClr>
                <a:srgbClr val="003864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800" b="1" dirty="0" smtClean="0">
                <a:solidFill>
                  <a:srgbClr val="000000"/>
                </a:solidFill>
              </a:rPr>
              <a:t>№ 21-10-07/28192 от </a:t>
            </a:r>
            <a:r>
              <a:rPr lang="ru-RU" sz="1800" b="1" dirty="0">
                <a:solidFill>
                  <a:srgbClr val="000000"/>
                </a:solidFill>
              </a:rPr>
              <a:t>18.05.2015 </a:t>
            </a:r>
          </a:p>
          <a:p>
            <a:pPr algn="just">
              <a:spcBef>
                <a:spcPts val="1000"/>
              </a:spcBef>
              <a:buClr>
                <a:srgbClr val="003864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800" b="1" dirty="0" smtClean="0">
                <a:solidFill>
                  <a:srgbClr val="000000"/>
                </a:solidFill>
              </a:rPr>
              <a:t>№ 21-03-04/32026 от 03.06.2015 </a:t>
            </a:r>
            <a:endParaRPr lang="ru-RU" sz="1800" b="1" dirty="0">
              <a:solidFill>
                <a:srgbClr val="000000"/>
              </a:solidFill>
            </a:endParaRPr>
          </a:p>
          <a:p>
            <a:pPr marL="342900" indent="-342900" algn="ctr" eaLnBrk="1" hangingPunct="1">
              <a:buAutoNum type="arabicPeriod"/>
            </a:pP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9" y="4941168"/>
            <a:ext cx="6192688" cy="133214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Письма Федерального казначейства о разъяснении порядка подключения к компонентам системы «Электронного бюджета»:</a:t>
            </a:r>
          </a:p>
          <a:p>
            <a:pPr algn="just">
              <a:spcBef>
                <a:spcPts val="1000"/>
              </a:spcBef>
              <a:buClr>
                <a:srgbClr val="003864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800" b="1" dirty="0" smtClean="0">
                <a:solidFill>
                  <a:srgbClr val="000000"/>
                </a:solidFill>
              </a:rPr>
              <a:t>№ 07-04-05/13-316 от 19.05.2015 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09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95288" y="2130620"/>
            <a:ext cx="8351837" cy="40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500" b="1" dirty="0" smtClean="0">
                <a:solidFill>
                  <a:srgbClr val="000000"/>
                </a:solidFill>
              </a:rPr>
              <a:t>Определить ответственного за техническое обеспечение работы с компонентами системы «Электронный бюджет» и подключение пользователей</a:t>
            </a:r>
          </a:p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500" b="1" dirty="0" smtClean="0">
                <a:solidFill>
                  <a:srgbClr val="000000"/>
                </a:solidFill>
              </a:rPr>
              <a:t>Оформить доверенность на получение средств СКЗИ</a:t>
            </a:r>
          </a:p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500" b="1" dirty="0" smtClean="0">
                <a:solidFill>
                  <a:srgbClr val="000000"/>
                </a:solidFill>
              </a:rPr>
              <a:t>Определить </a:t>
            </a:r>
            <a:r>
              <a:rPr lang="ru-RU" sz="1500" b="1" dirty="0">
                <a:solidFill>
                  <a:srgbClr val="000000"/>
                </a:solidFill>
              </a:rPr>
              <a:t>ответственных за ведение базовых перечней, ведение ведомственных перечней, ведение реестра участников бюджетного процесса</a:t>
            </a:r>
          </a:p>
          <a:p>
            <a:pPr marL="341313" indent="-341313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 Обеспечить наличие у пользователей усиленной </a:t>
            </a:r>
            <a:br>
              <a:rPr lang="ru-RU" sz="1500" b="1" dirty="0">
                <a:solidFill>
                  <a:srgbClr val="000000"/>
                </a:solidFill>
              </a:rPr>
            </a:br>
            <a:r>
              <a:rPr lang="ru-RU" sz="1500" b="1" dirty="0">
                <a:solidFill>
                  <a:srgbClr val="000000"/>
                </a:solidFill>
              </a:rPr>
              <a:t>квалифицированной электронной подписи и  </a:t>
            </a:r>
            <a:br>
              <a:rPr lang="ru-RU" sz="1500" b="1" dirty="0">
                <a:solidFill>
                  <a:srgbClr val="000000"/>
                </a:solidFill>
              </a:rPr>
            </a:br>
            <a:r>
              <a:rPr lang="ru-RU" sz="1500" b="1" dirty="0">
                <a:solidFill>
                  <a:srgbClr val="000000"/>
                </a:solidFill>
              </a:rPr>
              <a:t>квалифицированных сертификатов ключей </a:t>
            </a:r>
            <a:br>
              <a:rPr lang="ru-RU" sz="1500" b="1" dirty="0">
                <a:solidFill>
                  <a:srgbClr val="000000"/>
                </a:solidFill>
              </a:rPr>
            </a:br>
            <a:r>
              <a:rPr lang="ru-RU" sz="1500" b="1" dirty="0">
                <a:solidFill>
                  <a:srgbClr val="000000"/>
                </a:solidFill>
              </a:rPr>
              <a:t>проверки электронных подписей, </a:t>
            </a:r>
            <a:r>
              <a:rPr lang="ru-RU" sz="1500" b="1" dirty="0">
                <a:solidFill>
                  <a:srgbClr val="0070C0"/>
                </a:solidFill>
              </a:rPr>
              <a:t>выданных </a:t>
            </a:r>
            <a:br>
              <a:rPr lang="ru-RU" sz="1500" b="1" dirty="0">
                <a:solidFill>
                  <a:srgbClr val="0070C0"/>
                </a:solidFill>
              </a:rPr>
            </a:br>
            <a:r>
              <a:rPr lang="ru-RU" sz="1500" b="1" dirty="0">
                <a:solidFill>
                  <a:srgbClr val="0070C0"/>
                </a:solidFill>
              </a:rPr>
              <a:t>любым аккредитованным удостоверяющим </a:t>
            </a:r>
            <a:br>
              <a:rPr lang="ru-RU" sz="1500" b="1" dirty="0">
                <a:solidFill>
                  <a:srgbClr val="0070C0"/>
                </a:solidFill>
              </a:rPr>
            </a:br>
            <a:r>
              <a:rPr lang="ru-RU" sz="1500" b="1" dirty="0">
                <a:solidFill>
                  <a:srgbClr val="0070C0"/>
                </a:solidFill>
              </a:rPr>
              <a:t>центром</a:t>
            </a:r>
            <a:r>
              <a:rPr lang="ru-RU" sz="1500" b="1" dirty="0">
                <a:solidFill>
                  <a:srgbClr val="000000"/>
                </a:solidFill>
              </a:rPr>
              <a:t>. В случае необходимости сертификаты </a:t>
            </a:r>
            <a:br>
              <a:rPr lang="ru-RU" sz="1500" b="1" dirty="0">
                <a:solidFill>
                  <a:srgbClr val="000000"/>
                </a:solidFill>
              </a:rPr>
            </a:br>
            <a:r>
              <a:rPr lang="ru-RU" sz="1500" b="1" dirty="0">
                <a:solidFill>
                  <a:srgbClr val="000000"/>
                </a:solidFill>
              </a:rPr>
              <a:t>могут быть получены в Межрегиональном </a:t>
            </a:r>
            <a:br>
              <a:rPr lang="ru-RU" sz="1500" b="1" dirty="0">
                <a:solidFill>
                  <a:srgbClr val="000000"/>
                </a:solidFill>
              </a:rPr>
            </a:br>
            <a:r>
              <a:rPr lang="ru-RU" sz="1500" b="1" dirty="0">
                <a:solidFill>
                  <a:srgbClr val="000000"/>
                </a:solidFill>
              </a:rPr>
              <a:t>операционном УФК в соответствии с Регламентом УЦ ФК.</a:t>
            </a:r>
          </a:p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Представить в Межрегиональное операционное УФК соответствующие заявки на подключение к компонентам системы «Электронный </a:t>
            </a:r>
            <a:r>
              <a:rPr lang="ru-RU" sz="1500" b="1" dirty="0" smtClean="0">
                <a:solidFill>
                  <a:srgbClr val="000000"/>
                </a:solidFill>
              </a:rPr>
              <a:t>бюджет»</a:t>
            </a:r>
            <a:endParaRPr lang="ru-RU" sz="1500" b="1" dirty="0">
              <a:solidFill>
                <a:srgbClr val="000000"/>
              </a:solidFill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755650" y="981075"/>
            <a:ext cx="7848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МЕРОПРИЯТИЯ, КОТОРЫЕ НЕОБХОДИМО ВЫПОЛНИТЬ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ФОИВ ДЛЯ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ПОДКЛЮЧЕНИЯ ПОЛЬЗОВАТЕЛЕЙ К КОМПОНЕНТАМ СИСТЕМЫ «ЭЛЕКТРОННЫЙ БЮДЖЕТ»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92" y="3933056"/>
            <a:ext cx="10731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1642798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51520" y="1926264"/>
            <a:ext cx="8351837" cy="493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Заявка на подключение к компонентам системы «Электронный бюджет», подписанная руководителем (заместителем руководителя) или </a:t>
            </a: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иным уполномоченным лицом</a:t>
            </a:r>
          </a:p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случае, если заявка на подключение подписана </a:t>
            </a: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уполномоченным лицом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то представляется заверенная в установленном порядке копия распорядительного документа или доверенность, подтверждающая право уполномоченного лица действовать от имени ФОГВ (</a:t>
            </a: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части подписания заявок на подключение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Файл действующего квалифицированного сертификата ключа проверки электронной подписи каждого подключаемого пользователя (на съемном носителе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 startAt="4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Документ, </a:t>
            </a: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подписанный руководителем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определяющий ответственного за техническое обеспечение работы с компонентами системы «Электронный бюджет» и подключение пользователей (письмо, доверенность, распорядительный акт)</a:t>
            </a:r>
          </a:p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 startAt="4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Согласие на обработку персональных данных каждого подключаемого пользователя</a:t>
            </a:r>
          </a:p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 startAt="4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Заявка на получение СКЗИ, лицензионных ключей и документации к СКЗИ</a:t>
            </a:r>
          </a:p>
          <a:p>
            <a:pPr marL="341313" indent="-341313" algn="just">
              <a:spcBef>
                <a:spcPts val="1000"/>
              </a:spcBef>
              <a:buClr>
                <a:srgbClr val="003864"/>
              </a:buClr>
              <a:buFont typeface="Times New Roman" pitchFamily="18" charset="0"/>
              <a:buAutoNum type="arabicPeriod" startAt="4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Доверенность на получение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СКЗИ, </a:t>
            </a: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подписанная руководителем</a:t>
            </a:r>
            <a:endParaRPr lang="ru-RU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  <a:buClr>
                <a:srgbClr val="003864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187624" y="1052736"/>
            <a:ext cx="66325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ПЕРЕЧЕНЬ ДОКУМЕНТОВ, НЕОБХОДИМЫХ ДЛЯ ПОЛУЧЕНИЯ ДОСТУПА К КОМПОНЕНТАМ СИСТЕМЫ «ЭЛЕКТРОННЫЙ БЮДЖЕТ»</a:t>
            </a:r>
          </a:p>
        </p:txBody>
      </p:sp>
      <p:pic>
        <p:nvPicPr>
          <p:cNvPr id="5125" name="Picture 2" descr="E:\Документы\Работа\ЭБ\флеш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805488"/>
            <a:ext cx="144621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5301" y="162570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2402938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/>
          </p:nvPr>
        </p:nvSpPr>
        <p:spPr>
          <a:xfrm>
            <a:off x="3851275" y="908050"/>
            <a:ext cx="3965575" cy="649288"/>
          </a:xfrm>
        </p:spPr>
        <p:txBody>
          <a:bodyPr anchor="t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000" b="1" smtClean="0">
                <a:solidFill>
                  <a:srgbClr val="262699"/>
                </a:solidFill>
                <a:latin typeface="Times New Roman" pitchFamily="18" charset="0"/>
              </a:rPr>
              <a:t>Пример оформления заявки на подключение</a:t>
            </a:r>
          </a:p>
        </p:txBody>
      </p:sp>
      <p:graphicFrame>
        <p:nvGraphicFramePr>
          <p:cNvPr id="7172" name="Object 3"/>
          <p:cNvGraphicFramePr>
            <a:graphicFrameLocks noChangeAspect="1"/>
          </p:cNvGraphicFramePr>
          <p:nvPr/>
        </p:nvGraphicFramePr>
        <p:xfrm>
          <a:off x="695325" y="914400"/>
          <a:ext cx="438150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Document" r:id="rId5" imgW="7350318" imgH="9480386" progId="Word.Document.8">
                  <p:embed/>
                </p:oleObj>
              </mc:Choice>
              <mc:Fallback>
                <p:oleObj name="Document" r:id="rId5" imgW="7350318" imgH="94803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914400"/>
                        <a:ext cx="438150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30"/>
          <p:cNvSpPr>
            <a:spLocks/>
          </p:cNvSpPr>
          <p:nvPr/>
        </p:nvSpPr>
        <p:spPr bwMode="auto">
          <a:xfrm>
            <a:off x="5724525" y="1773238"/>
            <a:ext cx="2951163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   </a:t>
            </a:r>
            <a:r>
              <a:rPr lang="ru-RU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Оформляется на бланке письма</a:t>
            </a:r>
            <a:endParaRPr lang="en-US" sz="1600" b="1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7174" name="Rectangle 30"/>
          <p:cNvSpPr>
            <a:spLocks/>
          </p:cNvSpPr>
          <p:nvPr/>
        </p:nvSpPr>
        <p:spPr bwMode="auto">
          <a:xfrm>
            <a:off x="5651500" y="4868863"/>
            <a:ext cx="3024188" cy="79216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   </a:t>
            </a:r>
            <a:r>
              <a:rPr lang="ru-RU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Подпись руководителя (заместителя руководителя) или уполномоченного лица</a:t>
            </a:r>
            <a:endParaRPr lang="en-US" sz="1600" b="1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7175" name="Rectangle 30"/>
          <p:cNvSpPr>
            <a:spLocks/>
          </p:cNvSpPr>
          <p:nvPr/>
        </p:nvSpPr>
        <p:spPr bwMode="auto">
          <a:xfrm>
            <a:off x="5651500" y="3789363"/>
            <a:ext cx="3024188" cy="863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   </a:t>
            </a:r>
            <a:r>
              <a:rPr lang="ru-RU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Список пользователей, которых необходимо подключить</a:t>
            </a:r>
            <a:endParaRPr lang="en-US" sz="1600" b="1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7176" name="Rectangle 30"/>
          <p:cNvSpPr>
            <a:spLocks/>
          </p:cNvSpPr>
          <p:nvPr/>
        </p:nvSpPr>
        <p:spPr bwMode="auto">
          <a:xfrm>
            <a:off x="5651500" y="5949950"/>
            <a:ext cx="30241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   </a:t>
            </a:r>
            <a:r>
              <a:rPr lang="ru-RU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Гербовая печать</a:t>
            </a:r>
            <a:endParaRPr lang="en-US" sz="1600" b="1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7177" name="AutoShape 6"/>
          <p:cNvSpPr>
            <a:spLocks/>
          </p:cNvSpPr>
          <p:nvPr/>
        </p:nvSpPr>
        <p:spPr bwMode="auto">
          <a:xfrm>
            <a:off x="2555875" y="1628775"/>
            <a:ext cx="3170238" cy="215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8" name="AutoShape 6"/>
          <p:cNvSpPr>
            <a:spLocks/>
          </p:cNvSpPr>
          <p:nvPr/>
        </p:nvSpPr>
        <p:spPr bwMode="auto">
          <a:xfrm flipV="1">
            <a:off x="4649788" y="4078288"/>
            <a:ext cx="1004887" cy="93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9" name="AutoShape 6"/>
          <p:cNvSpPr>
            <a:spLocks/>
          </p:cNvSpPr>
          <p:nvPr/>
        </p:nvSpPr>
        <p:spPr bwMode="auto">
          <a:xfrm flipV="1">
            <a:off x="3635375" y="5308600"/>
            <a:ext cx="2030413" cy="280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0" name="AutoShape 6"/>
          <p:cNvSpPr>
            <a:spLocks/>
          </p:cNvSpPr>
          <p:nvPr/>
        </p:nvSpPr>
        <p:spPr bwMode="auto">
          <a:xfrm>
            <a:off x="3635375" y="6156325"/>
            <a:ext cx="2016125" cy="1349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1" name="Rectangle 30"/>
          <p:cNvSpPr>
            <a:spLocks/>
          </p:cNvSpPr>
          <p:nvPr/>
        </p:nvSpPr>
        <p:spPr bwMode="auto">
          <a:xfrm>
            <a:off x="5651500" y="2636838"/>
            <a:ext cx="3024188" cy="9366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   </a:t>
            </a:r>
            <a:r>
              <a:rPr lang="ru-RU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Реквизиты организации указываются согласно ЕГРЮЛ</a:t>
            </a:r>
            <a:endParaRPr lang="en-US" sz="1600" b="1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7182" name="AutoShape 17"/>
          <p:cNvSpPr>
            <a:spLocks/>
          </p:cNvSpPr>
          <p:nvPr/>
        </p:nvSpPr>
        <p:spPr bwMode="auto">
          <a:xfrm flipH="1">
            <a:off x="4284663" y="3213100"/>
            <a:ext cx="1384300" cy="1444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3" name="AutoShape 17"/>
          <p:cNvSpPr>
            <a:spLocks/>
          </p:cNvSpPr>
          <p:nvPr/>
        </p:nvSpPr>
        <p:spPr bwMode="auto">
          <a:xfrm flipH="1">
            <a:off x="3203575" y="3068638"/>
            <a:ext cx="2447925" cy="288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17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7025" y="992188"/>
            <a:ext cx="8504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ru-RU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196" name="Object 3"/>
          <p:cNvGraphicFramePr>
            <a:graphicFrameLocks noChangeAspect="1"/>
          </p:cNvGraphicFramePr>
          <p:nvPr/>
        </p:nvGraphicFramePr>
        <p:xfrm>
          <a:off x="700088" y="1114425"/>
          <a:ext cx="4411662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Document" r:id="rId5" imgW="6719166" imgH="8802186" progId="Word.Document.8">
                  <p:embed/>
                </p:oleObj>
              </mc:Choice>
              <mc:Fallback>
                <p:oleObj name="Document" r:id="rId5" imgW="6719166" imgH="88021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114425"/>
                        <a:ext cx="4411662" cy="554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156965" y="992188"/>
            <a:ext cx="25923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dirty="0">
                <a:solidFill>
                  <a:srgbClr val="262699"/>
                </a:solidFill>
                <a:latin typeface="Times New Roman" pitchFamily="18" charset="0"/>
              </a:rPr>
              <a:t>Пример оформления приложения к заявке на подключение</a:t>
            </a:r>
          </a:p>
        </p:txBody>
      </p:sp>
      <p:sp>
        <p:nvSpPr>
          <p:cNvPr id="8198" name="Rectangle 30"/>
          <p:cNvSpPr>
            <a:spLocks/>
          </p:cNvSpPr>
          <p:nvPr/>
        </p:nvSpPr>
        <p:spPr bwMode="auto">
          <a:xfrm>
            <a:off x="5867400" y="981075"/>
            <a:ext cx="2952750" cy="11525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   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Приложение оформляется отдельно на каждого пользователя (сколько пользователей – столько приложений)</a:t>
            </a:r>
            <a:endParaRPr lang="en-US" sz="1400" b="1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8199" name="Rectangle 30"/>
          <p:cNvSpPr>
            <a:spLocks/>
          </p:cNvSpPr>
          <p:nvPr/>
        </p:nvSpPr>
        <p:spPr bwMode="auto">
          <a:xfrm>
            <a:off x="5867400" y="2276475"/>
            <a:ext cx="2952750" cy="5048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Lucida Grande"/>
                <a:ea typeface="MS PGothic" pitchFamily="34" charset="-128"/>
                <a:sym typeface="Lucida Grande"/>
              </a:rPr>
              <a:t>Имя файла или с</a:t>
            </a:r>
            <a:r>
              <a:rPr lang="ru-RU" sz="1600" b="1" dirty="0" smtClean="0">
                <a:solidFill>
                  <a:srgbClr val="FF0000"/>
                </a:solidFill>
                <a:latin typeface="Lucida Grande"/>
                <a:ea typeface="MS PGothic" pitchFamily="34" charset="-128"/>
                <a:sym typeface="Lucida Grande"/>
              </a:rPr>
              <a:t>ерийный номер сертификата!!!</a:t>
            </a:r>
            <a:endParaRPr lang="en-US" sz="1400" b="1" dirty="0">
              <a:solidFill>
                <a:srgbClr val="FF0000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8200" name="Rectangle 30"/>
          <p:cNvSpPr>
            <a:spLocks/>
          </p:cNvSpPr>
          <p:nvPr/>
        </p:nvSpPr>
        <p:spPr bwMode="auto">
          <a:xfrm>
            <a:off x="5867400" y="2924175"/>
            <a:ext cx="2952750" cy="9366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   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Слово «Добавить» указывается только в графах полномочий, которые предоставлены пользователю</a:t>
            </a:r>
            <a:endParaRPr lang="en-US" sz="1400" b="1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8201" name="Rectangle 30"/>
          <p:cNvSpPr>
            <a:spLocks/>
          </p:cNvSpPr>
          <p:nvPr/>
        </p:nvSpPr>
        <p:spPr bwMode="auto">
          <a:xfrm>
            <a:off x="5843588" y="4797425"/>
            <a:ext cx="3024187" cy="79216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 dirty="0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   </a:t>
            </a:r>
            <a:r>
              <a:rPr lang="ru-RU" sz="1600" b="1" dirty="0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Подпись руководителя (заместителя руководителя) или уполномоченного лица</a:t>
            </a:r>
            <a:endParaRPr lang="en-US" sz="1600" b="1" dirty="0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8202" name="Rectangle 30"/>
          <p:cNvSpPr>
            <a:spLocks/>
          </p:cNvSpPr>
          <p:nvPr/>
        </p:nvSpPr>
        <p:spPr bwMode="auto">
          <a:xfrm>
            <a:off x="5834063" y="5768975"/>
            <a:ext cx="3024187" cy="5048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   </a:t>
            </a:r>
            <a:r>
              <a:rPr lang="ru-RU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Гербовая печать</a:t>
            </a:r>
            <a:endParaRPr lang="en-US" sz="1600" b="1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8203" name="AutoShape 6"/>
          <p:cNvSpPr>
            <a:spLocks/>
          </p:cNvSpPr>
          <p:nvPr/>
        </p:nvSpPr>
        <p:spPr bwMode="auto">
          <a:xfrm>
            <a:off x="2989263" y="5280025"/>
            <a:ext cx="2881312" cy="669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4" name="Rectangle 30"/>
          <p:cNvSpPr>
            <a:spLocks/>
          </p:cNvSpPr>
          <p:nvPr/>
        </p:nvSpPr>
        <p:spPr bwMode="auto">
          <a:xfrm>
            <a:off x="5830888" y="4076700"/>
            <a:ext cx="3025775" cy="5048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   </a:t>
            </a:r>
            <a:r>
              <a:rPr lang="ru-RU" sz="1600" b="1">
                <a:solidFill>
                  <a:srgbClr val="1F497D"/>
                </a:solidFill>
                <a:latin typeface="Lucida Grande"/>
                <a:ea typeface="MS PGothic" pitchFamily="34" charset="-128"/>
                <a:sym typeface="Lucida Grande"/>
              </a:rPr>
              <a:t>Подпись пользователя</a:t>
            </a:r>
            <a:endParaRPr lang="en-US" sz="1600" b="1">
              <a:solidFill>
                <a:srgbClr val="1F497D"/>
              </a:solidFill>
              <a:latin typeface="Lucida Grande"/>
              <a:ea typeface="MS PGothic" pitchFamily="34" charset="-128"/>
              <a:sym typeface="Lucida Grande"/>
            </a:endParaRPr>
          </a:p>
        </p:txBody>
      </p:sp>
      <p:sp>
        <p:nvSpPr>
          <p:cNvPr id="8205" name="AutoShape 6"/>
          <p:cNvSpPr>
            <a:spLocks/>
          </p:cNvSpPr>
          <p:nvPr/>
        </p:nvSpPr>
        <p:spPr bwMode="auto">
          <a:xfrm>
            <a:off x="3563938" y="4670425"/>
            <a:ext cx="2306637" cy="1920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6" name="AutoShape 6"/>
          <p:cNvSpPr>
            <a:spLocks/>
          </p:cNvSpPr>
          <p:nvPr/>
        </p:nvSpPr>
        <p:spPr bwMode="auto">
          <a:xfrm flipV="1">
            <a:off x="4359275" y="2428875"/>
            <a:ext cx="1511300" cy="215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7" name="AutoShape 6"/>
          <p:cNvSpPr>
            <a:spLocks/>
          </p:cNvSpPr>
          <p:nvPr/>
        </p:nvSpPr>
        <p:spPr bwMode="auto">
          <a:xfrm>
            <a:off x="4356100" y="1125538"/>
            <a:ext cx="1511300" cy="5746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8" name="Line 8"/>
          <p:cNvSpPr>
            <a:spLocks noChangeShapeType="1"/>
          </p:cNvSpPr>
          <p:nvPr/>
        </p:nvSpPr>
        <p:spPr bwMode="auto">
          <a:xfrm flipH="1">
            <a:off x="5006975" y="3500438"/>
            <a:ext cx="863600" cy="0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9" name="Line 8"/>
          <p:cNvSpPr>
            <a:spLocks noChangeShapeType="1"/>
          </p:cNvSpPr>
          <p:nvPr/>
        </p:nvSpPr>
        <p:spPr bwMode="auto">
          <a:xfrm flipH="1" flipV="1">
            <a:off x="3563938" y="4329113"/>
            <a:ext cx="2266950" cy="1587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1609003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/>
          </p:nvPr>
        </p:nvSpPr>
        <p:spPr>
          <a:xfrm>
            <a:off x="327025" y="1484313"/>
            <a:ext cx="8569325" cy="5040312"/>
          </a:xfrm>
        </p:spPr>
        <p:txBody>
          <a:bodyPr anchor="t"/>
          <a:lstStyle/>
          <a:p>
            <a:pPr algn="just" eaLnBrk="1" hangingPunct="1">
              <a:spcBef>
                <a:spcPts val="1000"/>
              </a:spcBef>
              <a:buClr>
                <a:srgbClr val="003864"/>
              </a:buClr>
              <a:tabLst>
                <a:tab pos="5318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000" b="1" dirty="0" smtClean="0">
                <a:solidFill>
                  <a:srgbClr val="262699"/>
                </a:solidFill>
              </a:rPr>
              <a:t>Документ, подписанный </a:t>
            </a:r>
            <a:r>
              <a:rPr lang="ru-RU" sz="2000" b="1" u="sng" dirty="0" smtClean="0">
                <a:solidFill>
                  <a:srgbClr val="FF0000"/>
                </a:solidFill>
              </a:rPr>
              <a:t>руководителем!!!</a:t>
            </a:r>
            <a:r>
              <a:rPr lang="ru-RU" sz="2000" b="1" dirty="0" smtClean="0">
                <a:solidFill>
                  <a:srgbClr val="262699"/>
                </a:solidFill>
              </a:rPr>
              <a:t>, определяющий ответственного за техническое обеспечение работы с компонентами системы «Электронный бюджет» и подключение пользователей (письмо, доверенность, </a:t>
            </a:r>
            <a:r>
              <a:rPr lang="ru-RU" sz="2000" dirty="0" smtClean="0">
                <a:solidFill>
                  <a:srgbClr val="262699"/>
                </a:solidFill>
              </a:rPr>
              <a:t>приказ</a:t>
            </a:r>
            <a:r>
              <a:rPr lang="ru-RU" sz="2000" b="1" dirty="0" smtClean="0">
                <a:solidFill>
                  <a:srgbClr val="262699"/>
                </a:solidFill>
              </a:rPr>
              <a:t>)</a:t>
            </a:r>
          </a:p>
          <a:p>
            <a:pPr algn="l" eaLnBrk="1" hangingPunct="1">
              <a:lnSpc>
                <a:spcPct val="90000"/>
              </a:lnSpc>
              <a:tabLst>
                <a:tab pos="5318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sz="800" b="1" dirty="0" smtClean="0">
              <a:solidFill>
                <a:srgbClr val="262699"/>
              </a:solidFill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5318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000" b="1" dirty="0" smtClean="0">
                <a:latin typeface="Times New Roman" pitchFamily="18" charset="0"/>
              </a:rPr>
              <a:t>оформляется на бланке организации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tabLst>
                <a:tab pos="5318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sz="800" b="1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5318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000" b="1" dirty="0" smtClean="0">
                <a:latin typeface="Times New Roman" pitchFamily="18" charset="0"/>
              </a:rPr>
              <a:t>подписывается руководителем организации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5318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sz="800" b="1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tabLst>
                <a:tab pos="5318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sz="2400" b="1" dirty="0" smtClean="0">
              <a:solidFill>
                <a:srgbClr val="262699"/>
              </a:solidFill>
            </a:endParaRPr>
          </a:p>
          <a:p>
            <a:pPr algn="l" eaLnBrk="1" hangingPunct="1">
              <a:lnSpc>
                <a:spcPct val="90000"/>
              </a:lnSpc>
              <a:tabLst>
                <a:tab pos="5318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400" b="1" dirty="0" smtClean="0">
                <a:solidFill>
                  <a:srgbClr val="262699"/>
                </a:solidFill>
              </a:rPr>
              <a:t>Согласие на обработку персональных</a:t>
            </a:r>
            <a:br>
              <a:rPr lang="ru-RU" sz="2400" b="1" dirty="0" smtClean="0">
                <a:solidFill>
                  <a:srgbClr val="262699"/>
                </a:solidFill>
              </a:rPr>
            </a:br>
            <a:r>
              <a:rPr lang="ru-RU" sz="2400" b="1" dirty="0" smtClean="0">
                <a:solidFill>
                  <a:srgbClr val="262699"/>
                </a:solidFill>
              </a:rPr>
              <a:t>данных</a:t>
            </a:r>
          </a:p>
          <a:p>
            <a:pPr algn="l" eaLnBrk="1" hangingPunct="1">
              <a:lnSpc>
                <a:spcPct val="90000"/>
              </a:lnSpc>
              <a:tabLst>
                <a:tab pos="5318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sz="800" b="1" dirty="0" smtClean="0">
              <a:solidFill>
                <a:srgbClr val="262699"/>
              </a:solidFill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5318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000" b="1" dirty="0" smtClean="0">
                <a:latin typeface="Times New Roman" pitchFamily="18" charset="0"/>
              </a:rPr>
              <a:t>оформляется по форме согласно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приложению к письму Минфина России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tabLst>
                <a:tab pos="5318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sz="800" b="1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5318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000" b="1" dirty="0" smtClean="0">
                <a:latin typeface="Times New Roman" pitchFamily="18" charset="0"/>
              </a:rPr>
              <a:t>подписывается собственноручной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подписью соответствующего пользователя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5318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sz="800" b="1" dirty="0" smtClean="0">
              <a:latin typeface="Times New Roman" pitchFamily="18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27025" y="992188"/>
            <a:ext cx="85042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ОФОРМЛЕНИЕ ДОКУМЕНТОВ</a:t>
            </a:r>
          </a:p>
        </p:txBody>
      </p:sp>
      <p:pic>
        <p:nvPicPr>
          <p:cNvPr id="9221" name="Picture 5" descr="E:\Документы\Работа\ЭБ\согласие на обработку пд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3933825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2038489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ubTitle"/>
          </p:nvPr>
        </p:nvSpPr>
        <p:spPr>
          <a:xfrm>
            <a:off x="327025" y="1341438"/>
            <a:ext cx="8569325" cy="3382962"/>
          </a:xfrm>
        </p:spPr>
        <p:txBody>
          <a:bodyPr anchor="t"/>
          <a:lstStyle/>
          <a:p>
            <a:pPr algn="l" eaLnBrk="1" hangingPunct="1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dirty="0" smtClean="0">
                <a:solidFill>
                  <a:srgbClr val="262699"/>
                </a:solidFill>
              </a:rPr>
              <a:t>Заявка на выдачу СКЗИ, лицензионных ключей и документации к СКЗИ</a:t>
            </a:r>
          </a:p>
          <a:p>
            <a:pPr algn="l" eaLnBrk="1" hangingPunct="1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800" b="1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dirty="0" smtClean="0">
                <a:latin typeface="Times New Roman" pitchFamily="18" charset="0"/>
              </a:rPr>
              <a:t>оформляются на бланке письма организации по форме согласно приложению № 4 к письму Минфина России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800" b="1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dirty="0" smtClean="0">
                <a:latin typeface="Times New Roman" pitchFamily="18" charset="0"/>
              </a:rPr>
              <a:t>подписывается руководителем или иным уполномоченным лицом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(МОУ полномочия не проверяет!!!)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800" b="1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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dirty="0" smtClean="0">
                <a:latin typeface="Times New Roman" pitchFamily="18" charset="0"/>
              </a:rPr>
              <a:t>в заявке указывается количество лицензионных ключей, равное количеству пользователей, подключаемых к системе «Электронный бюджет»</a:t>
            </a:r>
          </a:p>
          <a:p>
            <a:pPr algn="l" eaLnBrk="1" hangingPunct="1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800" b="1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27025" y="992188"/>
            <a:ext cx="85042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ОФОРМЛЕНИЕ ДОКУМЕНТОВ</a:t>
            </a:r>
          </a:p>
        </p:txBody>
      </p:sp>
      <p:pic>
        <p:nvPicPr>
          <p:cNvPr id="10245" name="Picture 3" descr="E:\Документы\Работа\ЭБ\puls_serdtsa_clushajte_v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"/>
          <p:cNvSpPr txBox="1">
            <a:spLocks noChangeArrowheads="1"/>
          </p:cNvSpPr>
          <p:nvPr/>
        </p:nvSpPr>
        <p:spPr bwMode="auto">
          <a:xfrm>
            <a:off x="2351088" y="4941888"/>
            <a:ext cx="648017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ClrTx/>
            </a:pPr>
            <a:r>
              <a:rPr lang="ru-RU" sz="1600" b="1" i="1">
                <a:solidFill>
                  <a:srgbClr val="7030A0"/>
                </a:solidFill>
                <a:latin typeface="Times New Roman" pitchFamily="18" charset="0"/>
              </a:rPr>
              <a:t>Лицензионный ключ – это буквенно-цифровой код, необходимый для установки программы СКЗИ на автоматизированное рабочее место, с которого осуществляется доступ к компонентам системы «Электронный бюджет»</a:t>
            </a:r>
          </a:p>
          <a:p>
            <a:pPr algn="ctr" eaLnBrk="1" hangingPunct="1">
              <a:lnSpc>
                <a:spcPct val="120000"/>
              </a:lnSpc>
              <a:buClrTx/>
              <a:buFontTx/>
              <a:buNone/>
            </a:pPr>
            <a:endParaRPr lang="ru-RU" sz="2000" b="1" i="1">
              <a:solidFill>
                <a:srgbClr val="00008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19581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597315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26196</TotalTime>
  <Words>1964</Words>
  <Application>Microsoft Office PowerPoint</Application>
  <PresentationFormat>Экран (4:3)</PresentationFormat>
  <Paragraphs>256</Paragraphs>
  <Slides>21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Document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vvnikolaev</dc:creator>
  <cp:lastModifiedBy>Бердиева Эльвира Сосланбековна</cp:lastModifiedBy>
  <cp:revision>411</cp:revision>
  <cp:lastPrinted>2015-06-09T10:36:18Z</cp:lastPrinted>
  <dcterms:created xsi:type="dcterms:W3CDTF">2012-02-14T07:53:23Z</dcterms:created>
  <dcterms:modified xsi:type="dcterms:W3CDTF">2015-06-10T13:59:54Z</dcterms:modified>
</cp:coreProperties>
</file>