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8" r:id="rId2"/>
    <p:sldId id="285" r:id="rId3"/>
    <p:sldId id="279" r:id="rId4"/>
    <p:sldId id="288" r:id="rId5"/>
    <p:sldId id="287" r:id="rId6"/>
    <p:sldId id="289" r:id="rId7"/>
    <p:sldId id="277" r:id="rId8"/>
    <p:sldId id="290" r:id="rId9"/>
    <p:sldId id="286" r:id="rId10"/>
    <p:sldId id="275" r:id="rId11"/>
    <p:sldId id="282" r:id="rId12"/>
    <p:sldId id="280" r:id="rId13"/>
    <p:sldId id="281" r:id="rId14"/>
    <p:sldId id="283" r:id="rId15"/>
    <p:sldId id="284" r:id="rId16"/>
    <p:sldId id="274" r:id="rId17"/>
  </p:sldIdLst>
  <p:sldSz cx="9144000" cy="6858000" type="screen4x3"/>
  <p:notesSz cx="6858000" cy="99472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Кондрашова Лилия Александровна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333399"/>
    <a:srgbClr val="0000CC"/>
    <a:srgbClr val="3333CC"/>
    <a:srgbClr val="FFF8EF"/>
    <a:srgbClr val="FF99CC"/>
    <a:srgbClr val="FFF4EB"/>
    <a:srgbClr val="FEF7EC"/>
    <a:srgbClr val="FEF9EC"/>
    <a:srgbClr val="FEFB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13" autoAdjust="0"/>
    <p:restoredTop sz="94601" autoAdjust="0"/>
  </p:normalViewPr>
  <p:slideViewPr>
    <p:cSldViewPr>
      <p:cViewPr>
        <p:scale>
          <a:sx n="100" d="100"/>
          <a:sy n="100" d="100"/>
        </p:scale>
        <p:origin x="-2268" y="-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547" cy="497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0" tIns="45935" rIns="91870" bIns="4593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dirty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852" y="0"/>
            <a:ext cx="2972547" cy="497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0" tIns="45935" rIns="91870" bIns="4593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71088E3C-0DF5-4EF2-8879-052C1DD0FED5}" type="datetimeFigureOut">
              <a:rPr lang="ru-RU"/>
              <a:pPr>
                <a:defRPr/>
              </a:pPr>
              <a:t>28.04.2015</a:t>
            </a:fld>
            <a:endParaRPr lang="ru-RU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480" y="4725513"/>
            <a:ext cx="5487041" cy="4475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0" tIns="45935" rIns="91870" bIns="459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768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7844"/>
            <a:ext cx="2972547" cy="497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0" tIns="45935" rIns="91870" bIns="4593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dirty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68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852" y="9447844"/>
            <a:ext cx="2972547" cy="497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70" tIns="45935" rIns="91870" bIns="4593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52E52DF-826B-43F6-B045-3000EA94484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22246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1746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1747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1DCEB2-BF1D-4A17-9BE4-3BAED4D33E2E}" type="slidenum">
              <a:rPr lang="ru-RU" smtClean="0"/>
              <a:pPr/>
              <a:t>2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1746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1747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1DCEB2-BF1D-4A17-9BE4-3BAED4D33E2E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1746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1747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1DCEB2-BF1D-4A17-9BE4-3BAED4D33E2E}" type="slidenum">
              <a:rPr lang="ru-RU" smtClean="0"/>
              <a:pPr/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1746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1747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1DCEB2-BF1D-4A17-9BE4-3BAED4D33E2E}" type="slidenum">
              <a:rPr lang="ru-RU" smtClean="0"/>
              <a:pPr/>
              <a:t>9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1746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1747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1DCEB2-BF1D-4A17-9BE4-3BAED4D33E2E}" type="slidenum">
              <a:rPr lang="ru-RU" smtClean="0"/>
              <a:pPr/>
              <a:t>10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31746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31747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1DCEB2-BF1D-4A17-9BE4-3BAED4D33E2E}" type="slidenum">
              <a:rPr lang="ru-RU" smtClean="0"/>
              <a:pPr/>
              <a:t>16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7744" y="116632"/>
            <a:ext cx="5760640" cy="504056"/>
          </a:xfrm>
        </p:spPr>
        <p:txBody>
          <a:bodyPr>
            <a:noAutofit/>
          </a:bodyPr>
          <a:lstStyle>
            <a:lvl1pPr algn="l">
              <a:defRPr sz="2400" b="1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ADF52-993F-409F-A448-58C416B2296F}" type="datetime1">
              <a:rPr lang="ru-RU"/>
              <a:pPr>
                <a:defRPr/>
              </a:pPr>
              <a:t>28.04.2015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00C08C-A562-4864-872A-BEE9D214803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9917A-A8B0-4A1C-A803-99A0FE857DE9}" type="datetime1">
              <a:rPr lang="ru-RU"/>
              <a:pPr>
                <a:defRPr/>
              </a:pPr>
              <a:t>28.04.2015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BEC47-3C79-41A5-952A-93566DCE18B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81421-2E56-4BA2-AF10-BF1D5FCEA3BD}" type="datetime1">
              <a:rPr lang="ru-RU"/>
              <a:pPr>
                <a:defRPr/>
              </a:pPr>
              <a:t>28.04.2015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29FA5-DC06-488A-B511-23F69C80C67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2268538" y="115888"/>
            <a:ext cx="5759450" cy="504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E7596-84F3-4380-B6A8-F4A6C794BDB9}" type="datetime1">
              <a:rPr lang="ru-RU"/>
              <a:pPr>
                <a:defRPr/>
              </a:pPr>
              <a:t>28.04.2015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A847E-9C69-4C9D-9811-D0871084E85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8538" y="115888"/>
            <a:ext cx="5759450" cy="504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EF24D-DA7F-4654-AC9A-0D4C5560294A}" type="datetime1">
              <a:rPr lang="ru-RU"/>
              <a:pPr>
                <a:defRPr/>
              </a:pPr>
              <a:t>28.04.2015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E4EEE-221F-46A7-9116-1E2BF340C64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894C76-4F63-4961-82D7-0D4953B1120B}" type="datetime1">
              <a:rPr lang="ru-RU"/>
              <a:pPr>
                <a:defRPr/>
              </a:pPr>
              <a:t>28.04.2015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D3791-C44F-48E5-9B1E-0EE257BF580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0AE28-B828-43E0-BCF9-BDC33325889C}" type="datetime1">
              <a:rPr lang="ru-RU"/>
              <a:pPr>
                <a:defRPr/>
              </a:pPr>
              <a:t>28.04.2015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8C1CB-1AE9-45AF-AB8D-D85831E1279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79249-6B2A-4B18-A058-4DD007755508}" type="datetime1">
              <a:rPr lang="ru-RU"/>
              <a:pPr>
                <a:defRPr/>
              </a:pPr>
              <a:t>28.04.2015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631970-8A8A-430E-AF87-28750BF5CCB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C5DEE-B3F6-4D54-81DA-4D7229CA9140}" type="datetime1">
              <a:rPr lang="ru-RU"/>
              <a:pPr>
                <a:defRPr/>
              </a:pPr>
              <a:t>28.04.2015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4B563-C31D-461F-B0B3-55127AFAEB3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700AC-3EA1-4353-9394-26587EC2D1F5}" type="datetime1">
              <a:rPr lang="ru-RU"/>
              <a:pPr>
                <a:defRPr/>
              </a:pPr>
              <a:t>28.04.2015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805EC-459C-48B6-80DE-484E697013F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1E38E-2BBC-4612-84C6-EC785A40D999}" type="datetime1">
              <a:rPr lang="ru-RU"/>
              <a:pPr>
                <a:defRPr/>
              </a:pPr>
              <a:t>28.04.2015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8156F-FE81-4728-AB13-5E174774160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63C38D-CDB4-45F4-BA0B-EFA025B53F40}" type="datetime1">
              <a:rPr lang="ru-RU"/>
              <a:pPr>
                <a:defRPr/>
              </a:pPr>
              <a:t>28.04.2015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116D4-EF1B-4287-AD32-8DF97AF78F3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C7107-8B7F-4E7B-B280-1DCAF9A9F4D2}" type="datetime1">
              <a:rPr lang="ru-RU"/>
              <a:pPr>
                <a:defRPr/>
              </a:pPr>
              <a:t>28.04.2015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8B87D-1A84-4E9C-B9F7-A9671372034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8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6" descr="Shablon.jpg"/>
          <p:cNvPicPr>
            <a:picLocks noChangeAspect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 bwMode="auto">
          <a:xfrm>
            <a:off x="2268538" y="115888"/>
            <a:ext cx="57594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61902A3-0003-482F-9D77-C0CF179E396F}" type="datetime1">
              <a:rPr lang="ru-RU"/>
              <a:pPr>
                <a:defRPr/>
              </a:pPr>
              <a:t>28.04.2015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dirty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B032C43-6459-48BE-BE68-3DA7314BD22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lang="ru-RU" sz="2400" b="1" kern="1200" dirty="0">
          <a:solidFill>
            <a:srgbClr val="00449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449E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449E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449E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449E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00449E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00449E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00449E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00449E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96C8D253B9ED0236603434D6B80D43346FACD60E693757D464024C5823E35C5643F87179CC6363AA1DM3R" TargetMode="External"/><Relationship Id="rId2" Type="http://schemas.openxmlformats.org/officeDocument/2006/relationships/hyperlink" Target="consultantplus://offline/ref=96C8D253B9ED0236603434D6B80D43346FAADA0B6C3657D464024C5823E35C5643F87179CC6363AA1DM8R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5837" y="1403545"/>
            <a:ext cx="8786812" cy="4852987"/>
          </a:xfrm>
        </p:spPr>
        <p:txBody>
          <a:bodyPr/>
          <a:lstStyle/>
          <a:p>
            <a:pPr marL="609600" indent="-609600" eaLnBrk="1" hangingPunct="1">
              <a:buFontTx/>
              <a:buNone/>
              <a:defRPr/>
            </a:pPr>
            <a:r>
              <a:rPr lang="ru-RU" sz="2800" b="1" i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		</a:t>
            </a:r>
          </a:p>
        </p:txBody>
      </p:sp>
      <p:sp>
        <p:nvSpPr>
          <p:cNvPr id="16387" name="Text Box 5"/>
          <p:cNvSpPr txBox="1">
            <a:spLocks noChangeArrowheads="1"/>
          </p:cNvSpPr>
          <p:nvPr/>
        </p:nvSpPr>
        <p:spPr bwMode="auto">
          <a:xfrm>
            <a:off x="925512" y="116632"/>
            <a:ext cx="7416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Межрегиональное операционное управление</a:t>
            </a:r>
          </a:p>
          <a:p>
            <a:pPr algn="ctr"/>
            <a:r>
              <a:rPr lang="ru-RU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Федерального казначейства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8" name="Text Box 8"/>
          <p:cNvSpPr txBox="1">
            <a:spLocks noChangeArrowheads="1"/>
          </p:cNvSpPr>
          <p:nvPr/>
        </p:nvSpPr>
        <p:spPr bwMode="auto">
          <a:xfrm>
            <a:off x="1743075" y="4567238"/>
            <a:ext cx="5781675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16389" name="Text Box 9"/>
          <p:cNvSpPr txBox="1">
            <a:spLocks noChangeArrowheads="1"/>
          </p:cNvSpPr>
          <p:nvPr/>
        </p:nvSpPr>
        <p:spPr bwMode="auto">
          <a:xfrm>
            <a:off x="438621" y="5338763"/>
            <a:ext cx="853472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Руководитель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Межрегионального операционного управления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Федерального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казначейства				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Д.С. Гришин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90" name="Text Box 10"/>
          <p:cNvSpPr txBox="1">
            <a:spLocks noChangeArrowheads="1"/>
          </p:cNvSpPr>
          <p:nvPr/>
        </p:nvSpPr>
        <p:spPr bwMode="auto">
          <a:xfrm>
            <a:off x="4119563" y="2119313"/>
            <a:ext cx="18415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6391" name="Прямоугольник 1"/>
          <p:cNvSpPr>
            <a:spLocks noChangeArrowheads="1"/>
          </p:cNvSpPr>
          <p:nvPr/>
        </p:nvSpPr>
        <p:spPr bwMode="auto">
          <a:xfrm>
            <a:off x="294480" y="1914356"/>
            <a:ext cx="8678863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Порядок формирования и ведения реестра участников бюджетного процесса, а также юридических лиц,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 являющихся участниками бюджетного процесса, и подготовительные и организационные мероприятия по подключению уполномоченных организаций к системе «Электронный бюджет» и ведению перечней и нового Реестра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1" descr="C:\Documents and Settings\2741\Рабочий стол\Слайды Артюхину\Шапка 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02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5875" y="6580188"/>
            <a:ext cx="9159875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Прямоугольник 4"/>
          <p:cNvSpPr>
            <a:spLocks noChangeArrowheads="1"/>
          </p:cNvSpPr>
          <p:nvPr/>
        </p:nvSpPr>
        <p:spPr bwMode="auto">
          <a:xfrm>
            <a:off x="4929188" y="2643188"/>
            <a:ext cx="8858250" cy="215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altLang="ru-RU">
                <a:latin typeface="Times New Roman" pitchFamily="18" charset="0"/>
              </a:rPr>
              <a:t>	</a:t>
            </a:r>
          </a:p>
          <a:p>
            <a:pPr algn="just"/>
            <a:endParaRPr lang="ru-RU" altLang="ru-RU" sz="2400" b="1" u="sng">
              <a:solidFill>
                <a:srgbClr val="FF0000"/>
              </a:solidFill>
              <a:latin typeface="Times New Roman" pitchFamily="18" charset="0"/>
            </a:endParaRPr>
          </a:p>
          <a:p>
            <a:pPr algn="just"/>
            <a:endParaRPr lang="ru-RU" altLang="ru-RU" sz="2400" b="1" u="sng">
              <a:solidFill>
                <a:srgbClr val="FF0000"/>
              </a:solidFill>
              <a:latin typeface="Times New Roman" pitchFamily="18" charset="0"/>
            </a:endParaRPr>
          </a:p>
          <a:p>
            <a:pPr algn="just"/>
            <a:endParaRPr lang="ru-RU" altLang="ru-RU" sz="2400" b="1">
              <a:latin typeface="Times New Roman" pitchFamily="18" charset="0"/>
            </a:endParaRPr>
          </a:p>
          <a:p>
            <a:pPr algn="just"/>
            <a:endParaRPr lang="ru-RU" altLang="ru-RU" b="1">
              <a:latin typeface="Times New Roman" pitchFamily="18" charset="0"/>
            </a:endParaRPr>
          </a:p>
          <a:p>
            <a:pPr algn="just"/>
            <a:r>
              <a:rPr lang="ru-RU" altLang="ru-RU" b="1">
                <a:latin typeface="Times New Roman" pitchFamily="18" charset="0"/>
              </a:rPr>
              <a:t>	</a:t>
            </a:r>
            <a:endParaRPr lang="ru-RU" altLang="ru-RU">
              <a:latin typeface="Times New Roman" pitchFamily="18" charset="0"/>
            </a:endParaRPr>
          </a:p>
          <a:p>
            <a:pPr algn="just"/>
            <a:endParaRPr lang="ru-RU" altLang="ru-RU" sz="1400">
              <a:latin typeface="Times New Roman" pitchFamily="18" charset="0"/>
            </a:endParaRPr>
          </a:p>
        </p:txBody>
      </p:sp>
      <p:sp>
        <p:nvSpPr>
          <p:cNvPr id="30724" name="Text Box 10"/>
          <p:cNvSpPr txBox="1">
            <a:spLocks noChangeArrowheads="1"/>
          </p:cNvSpPr>
          <p:nvPr/>
        </p:nvSpPr>
        <p:spPr bwMode="auto">
          <a:xfrm>
            <a:off x="1979613" y="5445125"/>
            <a:ext cx="2736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 sz="180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010400" y="6136283"/>
            <a:ext cx="2133600" cy="476250"/>
          </a:xfrm>
        </p:spPr>
        <p:txBody>
          <a:bodyPr/>
          <a:lstStyle/>
          <a:p>
            <a:pPr>
              <a:defRPr/>
            </a:pPr>
            <a:fld id="{423F3E5C-81AF-4CFA-8002-E9CB9836B19D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  <p:sp>
        <p:nvSpPr>
          <p:cNvPr id="30726" name="Text Box 5"/>
          <p:cNvSpPr txBox="1">
            <a:spLocks noChangeArrowheads="1"/>
          </p:cNvSpPr>
          <p:nvPr/>
        </p:nvSpPr>
        <p:spPr bwMode="auto">
          <a:xfrm>
            <a:off x="777553" y="162163"/>
            <a:ext cx="758889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Задача Уполномоченных организаций </a:t>
            </a:r>
          </a:p>
          <a:p>
            <a:pPr algn="ctr"/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и Федерального казначейства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4"/>
          <p:cNvSpPr>
            <a:spLocks noChangeArrowheads="1"/>
          </p:cNvSpPr>
          <p:nvPr/>
        </p:nvSpPr>
        <p:spPr bwMode="auto">
          <a:xfrm>
            <a:off x="395536" y="1092369"/>
            <a:ext cx="8424936" cy="421653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anchor="ctr">
            <a:spAutoFit/>
          </a:bodyPr>
          <a:lstStyle>
            <a:lvl1pPr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lnSpc>
                <a:spcPct val="150000"/>
              </a:lnSpc>
              <a:defRPr/>
            </a:pPr>
            <a:r>
              <a:rPr lang="ru-RU" altLang="ru-RU" sz="2800" b="0" dirty="0"/>
              <a:t>	</a:t>
            </a:r>
          </a:p>
          <a:p>
            <a:pPr eaLnBrk="1" hangingPunct="1">
              <a:lnSpc>
                <a:spcPct val="150000"/>
              </a:lnSpc>
              <a:defRPr/>
            </a:pPr>
            <a:endParaRPr lang="ru-RU" altLang="ru-RU" sz="2400" dirty="0" smtClean="0"/>
          </a:p>
          <a:p>
            <a:pPr algn="ctr" eaLnBrk="1" hangingPunct="1">
              <a:lnSpc>
                <a:spcPct val="150000"/>
              </a:lnSpc>
              <a:defRPr/>
            </a:pPr>
            <a:r>
              <a:rPr lang="ru-RU" altLang="ru-RU" sz="3200" dirty="0">
                <a:solidFill>
                  <a:srgbClr val="FF0000"/>
                </a:solidFill>
              </a:rPr>
              <a:t>до 1 июля 2015 г.</a:t>
            </a:r>
          </a:p>
          <a:p>
            <a:pPr algn="ctr" eaLnBrk="1" hangingPunct="1">
              <a:lnSpc>
                <a:spcPct val="150000"/>
              </a:lnSpc>
              <a:defRPr/>
            </a:pPr>
            <a:r>
              <a:rPr lang="ru-RU" altLang="ru-RU" sz="3200" dirty="0" smtClean="0">
                <a:solidFill>
                  <a:srgbClr val="FF0000"/>
                </a:solidFill>
              </a:rPr>
              <a:t>сформировать новый Реестр</a:t>
            </a:r>
          </a:p>
          <a:p>
            <a:pPr algn="just" eaLnBrk="1" hangingPunct="1">
              <a:defRPr/>
            </a:pPr>
            <a:endParaRPr lang="ru-RU" altLang="ru-RU" sz="2400" u="sng" dirty="0">
              <a:solidFill>
                <a:srgbClr val="FF0000"/>
              </a:solidFill>
            </a:endParaRPr>
          </a:p>
          <a:p>
            <a:pPr algn="just" eaLnBrk="1" hangingPunct="1">
              <a:defRPr/>
            </a:pPr>
            <a:endParaRPr lang="ru-RU" altLang="ru-RU" sz="2400" dirty="0"/>
          </a:p>
          <a:p>
            <a:pPr algn="just" eaLnBrk="1" hangingPunct="1">
              <a:defRPr/>
            </a:pPr>
            <a:endParaRPr lang="ru-RU" altLang="ru-RU" sz="1600" dirty="0"/>
          </a:p>
          <a:p>
            <a:pPr algn="just" eaLnBrk="1" hangingPunct="1">
              <a:defRPr/>
            </a:pPr>
            <a:r>
              <a:rPr lang="ru-RU" altLang="ru-RU" sz="1600" dirty="0"/>
              <a:t>	</a:t>
            </a:r>
            <a:endParaRPr lang="ru-RU" altLang="ru-RU" sz="1600" b="0" dirty="0"/>
          </a:p>
          <a:p>
            <a:pPr algn="just" eaLnBrk="1" hangingPunct="1">
              <a:defRPr/>
            </a:pPr>
            <a:endParaRPr lang="ru-RU" altLang="ru-RU" sz="1400" b="0" dirty="0"/>
          </a:p>
        </p:txBody>
      </p:sp>
    </p:spTree>
    <p:extLst>
      <p:ext uri="{BB962C8B-B14F-4D97-AF65-F5344CB8AC3E}">
        <p14:creationId xmlns:p14="http://schemas.microsoft.com/office/powerpoint/2010/main" val="3746355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992044" y="6165304"/>
            <a:ext cx="2133600" cy="365125"/>
          </a:xfrm>
        </p:spPr>
        <p:txBody>
          <a:bodyPr/>
          <a:lstStyle/>
          <a:p>
            <a:pPr>
              <a:defRPr/>
            </a:pPr>
            <a:fld id="{49F8156F-FE81-4728-AB13-5E1747741605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71921" y="1494656"/>
            <a:ext cx="8570813" cy="378565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lnSpc>
                <a:spcPts val="24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Контроль за ходом выполнения мероприятий по формированию нового Реестра осуществляют Минфин России и Федеральное казначейство</a:t>
            </a:r>
          </a:p>
          <a:p>
            <a:pPr algn="ctr">
              <a:lnSpc>
                <a:spcPts val="2400"/>
              </a:lnSpc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2400"/>
              </a:lnSpc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2400"/>
              </a:lnSpc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2400"/>
              </a:lnSpc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Невключение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информации и документов об организации </a:t>
            </a:r>
            <a:endParaRPr lang="ru-RU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2400"/>
              </a:lnSpc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новый Реестр </a:t>
            </a:r>
          </a:p>
          <a:p>
            <a:pPr algn="ctr">
              <a:lnSpc>
                <a:spcPts val="2400"/>
              </a:lnSpc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приведет к невозможности</a:t>
            </a:r>
          </a:p>
          <a:p>
            <a:pPr algn="ctr">
              <a:lnSpc>
                <a:spcPts val="2400"/>
              </a:lnSpc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01.07.2015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совершать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операции на лицевых счетах, </a:t>
            </a:r>
            <a:endParaRPr lang="ru-RU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2400"/>
              </a:lnSpc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открытых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указанной организации </a:t>
            </a:r>
            <a:endParaRPr lang="ru-RU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2400"/>
              </a:lnSpc>
            </a:pP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органах Федерального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казначейства</a:t>
            </a:r>
          </a:p>
          <a:p>
            <a:pPr algn="ctr">
              <a:lnSpc>
                <a:spcPts val="2400"/>
              </a:lnSpc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12912" y="188640"/>
            <a:ext cx="7488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Последствия не включения организаций к 01.07.2015</a:t>
            </a:r>
          </a:p>
          <a:p>
            <a:pPr algn="ctr"/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 новый Реестр</a:t>
            </a:r>
            <a:endParaRPr lang="ru-RU" sz="2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05716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998915" y="6165304"/>
            <a:ext cx="2133600" cy="365125"/>
          </a:xfrm>
        </p:spPr>
        <p:txBody>
          <a:bodyPr/>
          <a:lstStyle/>
          <a:p>
            <a:pPr>
              <a:defRPr/>
            </a:pPr>
            <a:fld id="{49F8156F-FE81-4728-AB13-5E1747741605}" type="slidenum">
              <a:rPr lang="ru-RU" smtClean="0"/>
              <a:pPr>
                <a:defRPr/>
              </a:pPr>
              <a:t>12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19298" y="1628800"/>
            <a:ext cx="8594329" cy="378565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Федеральном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казначействе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под руководством заместителя руководителя Федерального казначейства С.Е. Прокофьева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создана Рабочая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группа,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обеспечивающая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внедрение положений Приказа Минфина России № 163н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Руководителем Федерального казначейства Р.Е. Артюхиным утверждён План проведения мероприятий по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обеспечению внедрения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положений Приказа № 163н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008063" y="116632"/>
            <a:ext cx="7416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Мероприятия Федерального казначейства, направленные </a:t>
            </a:r>
          </a:p>
          <a:p>
            <a:pPr algn="ctr"/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на формирование к 01.07.2015  нового Реестра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5741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994723" y="6165304"/>
            <a:ext cx="2133600" cy="365125"/>
          </a:xfrm>
        </p:spPr>
        <p:txBody>
          <a:bodyPr/>
          <a:lstStyle/>
          <a:p>
            <a:pPr>
              <a:defRPr/>
            </a:pPr>
            <a:fld id="{49F8156F-FE81-4728-AB13-5E1747741605}" type="slidenum">
              <a:rPr lang="ru-RU" smtClean="0"/>
              <a:pPr>
                <a:defRPr/>
              </a:pPr>
              <a:t>13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124744"/>
            <a:ext cx="8570813" cy="4985980"/>
          </a:xfrm>
          <a:prstGeom prst="rect">
            <a:avLst/>
          </a:prstGeom>
        </p:spPr>
        <p:txBody>
          <a:bodyPr>
            <a:spAutoFit/>
          </a:bodyPr>
          <a:lstStyle/>
          <a:p>
            <a:pPr marL="72000" algn="just">
              <a:spcBef>
                <a:spcPts val="600"/>
              </a:spcBef>
              <a:spcAft>
                <a:spcPts val="600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Определение, обучение, подключение к системе ЭБ «пилотных» Уполномоченных организаций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(Минфин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России,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Федеральное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казначейство, ФАНО, Минпромторг России, Минобороны России, МВД России);</a:t>
            </a:r>
          </a:p>
          <a:p>
            <a:pPr marL="72000" algn="just">
              <a:spcBef>
                <a:spcPts val="600"/>
              </a:spcBef>
              <a:spcAft>
                <a:spcPts val="600"/>
              </a:spcAft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Определение,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обучение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, подключение к системе ЭБ «пилотных»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ТОФК (УФК по Республике Татарстан, УФК по Красноярскому краю, УФК по Ставропольскому краю, УФК по Московской области, УФК по г. Москве, УФК по г. Санкт-Петербург, Межрегиональное операционное УФК);</a:t>
            </a:r>
          </a:p>
          <a:p>
            <a:pPr marL="72000" algn="just">
              <a:spcBef>
                <a:spcPts val="600"/>
              </a:spcBef>
              <a:spcAft>
                <a:spcPts val="600"/>
              </a:spcAft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Пилотное внедрение 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положений порядка формирования и ведения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нового Реестра (формирование проектов заявок, включение в новый Реестр «пилотных» Уполномоченных организаций, направление всех возможных типов заявок в ТОФК, проверка, утверждение заявок);</a:t>
            </a:r>
          </a:p>
          <a:p>
            <a:pPr marL="0" lvl="1" algn="just">
              <a:spcBef>
                <a:spcPts val="600"/>
              </a:spcBef>
              <a:spcAft>
                <a:spcPts val="600"/>
              </a:spcAft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Масштабирование внедрение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положений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порядка формирования и ведения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нового Реестра (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обучающие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ролики, подключение всех Уполномоченных организаций к ЭБ, включение Уполномоченных организаций в новый Реестр, включение организаций первого уровня, включение организаций второго уровня и т. д.).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12912" y="0"/>
            <a:ext cx="74888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План проведения мероприятий по обеспечению </a:t>
            </a:r>
            <a:endParaRPr lang="ru-RU" sz="20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внедрения положений Порядка формирования</a:t>
            </a:r>
          </a:p>
          <a:p>
            <a:pPr algn="ctr"/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и ведения 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нового Реестра</a:t>
            </a:r>
            <a:endParaRPr lang="ru-RU" sz="2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011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010400" y="6237312"/>
            <a:ext cx="2133600" cy="365125"/>
          </a:xfrm>
        </p:spPr>
        <p:txBody>
          <a:bodyPr/>
          <a:lstStyle/>
          <a:p>
            <a:pPr>
              <a:defRPr/>
            </a:pPr>
            <a:fld id="{49F8156F-FE81-4728-AB13-5E1747741605}" type="slidenum">
              <a:rPr lang="ru-RU" smtClean="0"/>
              <a:pPr>
                <a:defRPr/>
              </a:pPr>
              <a:t>14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078578"/>
            <a:ext cx="8570813" cy="5170646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системе «Электронный бюджет» будет осуществляться формирование и ведение:</a:t>
            </a:r>
          </a:p>
          <a:p>
            <a:pPr>
              <a:lnSpc>
                <a:spcPct val="150000"/>
              </a:lnSpc>
            </a:pP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различной нормативно – справочной информации (в том числе бюджетной классификации Российской Федерации);</a:t>
            </a:r>
          </a:p>
          <a:p>
            <a:pPr algn="just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нового Реестра;</a:t>
            </a:r>
          </a:p>
          <a:p>
            <a:pPr algn="just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отраслевых и ведомственных перечней;</a:t>
            </a:r>
          </a:p>
          <a:p>
            <a:pPr algn="just">
              <a:lnSpc>
                <a:spcPct val="150000"/>
              </a:lnSpc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Реестра соглашений;</a:t>
            </a:r>
          </a:p>
          <a:p>
            <a:pPr algn="just">
              <a:lnSpc>
                <a:spcPct val="150000"/>
              </a:lnSpc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Реестра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госзаданий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???формирование бюджетных обязательств на основании данных Реестра соглашений???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12912" y="260648"/>
            <a:ext cx="74888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Перспективы системы Электронный бюджет (2015 г.)</a:t>
            </a:r>
            <a:endParaRPr lang="ru-RU" sz="2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2294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010400" y="6237312"/>
            <a:ext cx="2133600" cy="365125"/>
          </a:xfrm>
        </p:spPr>
        <p:txBody>
          <a:bodyPr/>
          <a:lstStyle/>
          <a:p>
            <a:pPr>
              <a:defRPr/>
            </a:pPr>
            <a:fld id="{49F8156F-FE81-4728-AB13-5E1747741605}" type="slidenum">
              <a:rPr lang="ru-RU" smtClean="0"/>
              <a:pPr>
                <a:defRPr/>
              </a:pPr>
              <a:t>15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268760"/>
            <a:ext cx="8570813" cy="5170646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ctr">
              <a:lnSpc>
                <a:spcPts val="192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 официальных сайтах Минфина России, Федерального казначейства Межрегионального операционного УФК</a:t>
            </a:r>
          </a:p>
          <a:p>
            <a:pPr algn="ctr">
              <a:lnSpc>
                <a:spcPts val="1920"/>
              </a:lnSpc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созданы разделы «Электронный бюджет», где размещены:</a:t>
            </a:r>
          </a:p>
          <a:p>
            <a:pPr algn="ctr">
              <a:lnSpc>
                <a:spcPct val="150000"/>
              </a:lnSpc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нормативные правовые акты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Приказы Минфина России)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разъясняющие письма Минфина России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lnSpc>
                <a:spcPts val="192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информация о подключении к системе (ссылка для скачивания сертификата сервера «Континент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TLS VPN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Руководство по настройке АРМ пользователя, требования к АРМ пользователя, требования по обеспечению ИБ АРМ пользователя, формы заявок на подключение к отдельным компонентам системы «Электронный бюджет»)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;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85750" indent="-285750" algn="just">
              <a:lnSpc>
                <a:spcPts val="192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обучающие материалы (обучающие материалы и руководство пользователя администратора НСИ);</a:t>
            </a:r>
          </a:p>
          <a:p>
            <a:pPr marL="285750" indent="-285750" algn="just">
              <a:lnSpc>
                <a:spcPts val="1920"/>
              </a:lnSpc>
              <a:spcBef>
                <a:spcPts val="1200"/>
              </a:spcBef>
              <a:buFont typeface="Arial" pitchFamily="34" charset="0"/>
              <a:buChar char="•"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образцы заполнения документов.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116632"/>
            <a:ext cx="56521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Размещение информации на сайте Межрегионального операционного УФК</a:t>
            </a:r>
          </a:p>
        </p:txBody>
      </p:sp>
    </p:spTree>
    <p:extLst>
      <p:ext uri="{BB962C8B-B14F-4D97-AF65-F5344CB8AC3E}">
        <p14:creationId xmlns:p14="http://schemas.microsoft.com/office/powerpoint/2010/main" val="5528550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1" descr="C:\Documents and Settings\2741\Рабочий стол\Слайды Артюхину\Шапка 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02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5875" y="6580188"/>
            <a:ext cx="9159875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4" name="Text Box 10"/>
          <p:cNvSpPr txBox="1">
            <a:spLocks noChangeArrowheads="1"/>
          </p:cNvSpPr>
          <p:nvPr/>
        </p:nvSpPr>
        <p:spPr bwMode="auto">
          <a:xfrm>
            <a:off x="1979613" y="5445125"/>
            <a:ext cx="2736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 sz="180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992813" y="6125617"/>
            <a:ext cx="2133600" cy="476250"/>
          </a:xfrm>
        </p:spPr>
        <p:txBody>
          <a:bodyPr/>
          <a:lstStyle/>
          <a:p>
            <a:pPr>
              <a:defRPr/>
            </a:pPr>
            <a:fld id="{423F3E5C-81AF-4CFA-8002-E9CB9836B19D}" type="slidenum">
              <a:rPr lang="ru-RU" smtClean="0"/>
              <a:pPr>
                <a:defRPr/>
              </a:pPr>
              <a:t>16</a:t>
            </a:fld>
            <a:endParaRPr lang="ru-RU" dirty="0"/>
          </a:p>
        </p:txBody>
      </p:sp>
      <p:sp>
        <p:nvSpPr>
          <p:cNvPr id="30726" name="Text Box 5"/>
          <p:cNvSpPr txBox="1">
            <a:spLocks noChangeArrowheads="1"/>
          </p:cNvSpPr>
          <p:nvPr/>
        </p:nvSpPr>
        <p:spPr bwMode="auto">
          <a:xfrm>
            <a:off x="621854" y="158026"/>
            <a:ext cx="7416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Межрегиональное операционное управление</a:t>
            </a:r>
          </a:p>
          <a:p>
            <a:pPr algn="ctr"/>
            <a:r>
              <a:rPr lang="ru-RU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Федерального 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казначейства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21854" y="2060848"/>
            <a:ext cx="812661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НАШ ДЕВИЗ:</a:t>
            </a:r>
          </a:p>
          <a:p>
            <a:pPr algn="ctr"/>
            <a:endParaRPr lang="ru-RU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«ВСЕ ДЛЯ КЛИЕНТА</a:t>
            </a:r>
          </a:p>
          <a:p>
            <a:pPr algn="ctr"/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РАМКАХ ЗАКОНА!!!»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04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1" descr="C:\Documents and Settings\2741\Рабочий стол\Слайды Артюхину\Шапка 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02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5875" y="6580188"/>
            <a:ext cx="9159875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Прямоугольник 4"/>
          <p:cNvSpPr>
            <a:spLocks noChangeArrowheads="1"/>
          </p:cNvSpPr>
          <p:nvPr/>
        </p:nvSpPr>
        <p:spPr bwMode="auto">
          <a:xfrm>
            <a:off x="4929188" y="2643188"/>
            <a:ext cx="8858250" cy="215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altLang="ru-RU" dirty="0">
                <a:latin typeface="Times New Roman" pitchFamily="18" charset="0"/>
              </a:rPr>
              <a:t>	</a:t>
            </a:r>
          </a:p>
          <a:p>
            <a:pPr algn="just"/>
            <a:endParaRPr lang="ru-RU" altLang="ru-RU" sz="2400" b="1" u="sng" dirty="0">
              <a:solidFill>
                <a:srgbClr val="FF0000"/>
              </a:solidFill>
              <a:latin typeface="Times New Roman" pitchFamily="18" charset="0"/>
            </a:endParaRPr>
          </a:p>
          <a:p>
            <a:pPr algn="just"/>
            <a:endParaRPr lang="ru-RU" altLang="ru-RU" sz="2400" b="1" u="sng" dirty="0">
              <a:solidFill>
                <a:srgbClr val="FF0000"/>
              </a:solidFill>
              <a:latin typeface="Times New Roman" pitchFamily="18" charset="0"/>
            </a:endParaRPr>
          </a:p>
          <a:p>
            <a:pPr algn="just"/>
            <a:endParaRPr lang="ru-RU" altLang="ru-RU" sz="2400" b="1" dirty="0">
              <a:latin typeface="Times New Roman" pitchFamily="18" charset="0"/>
            </a:endParaRPr>
          </a:p>
          <a:p>
            <a:pPr algn="just"/>
            <a:endParaRPr lang="ru-RU" altLang="ru-RU" b="1" dirty="0">
              <a:latin typeface="Times New Roman" pitchFamily="18" charset="0"/>
            </a:endParaRPr>
          </a:p>
          <a:p>
            <a:pPr algn="just"/>
            <a:r>
              <a:rPr lang="ru-RU" altLang="ru-RU" b="1" dirty="0">
                <a:latin typeface="Times New Roman" pitchFamily="18" charset="0"/>
              </a:rPr>
              <a:t>	</a:t>
            </a:r>
            <a:endParaRPr lang="ru-RU" altLang="ru-RU" dirty="0">
              <a:latin typeface="Times New Roman" pitchFamily="18" charset="0"/>
            </a:endParaRPr>
          </a:p>
          <a:p>
            <a:pPr algn="just"/>
            <a:endParaRPr lang="ru-RU" altLang="ru-RU" sz="1400" dirty="0">
              <a:latin typeface="Times New Roman" pitchFamily="18" charset="0"/>
            </a:endParaRPr>
          </a:p>
        </p:txBody>
      </p:sp>
      <p:sp>
        <p:nvSpPr>
          <p:cNvPr id="30724" name="Text Box 10"/>
          <p:cNvSpPr txBox="1">
            <a:spLocks noChangeArrowheads="1"/>
          </p:cNvSpPr>
          <p:nvPr/>
        </p:nvSpPr>
        <p:spPr bwMode="auto">
          <a:xfrm>
            <a:off x="1979613" y="5445125"/>
            <a:ext cx="2736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 sz="180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010400" y="6136283"/>
            <a:ext cx="2133600" cy="476250"/>
          </a:xfrm>
        </p:spPr>
        <p:txBody>
          <a:bodyPr/>
          <a:lstStyle/>
          <a:p>
            <a:pPr>
              <a:defRPr/>
            </a:pPr>
            <a:fld id="{423F3E5C-81AF-4CFA-8002-E9CB9836B19D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30726" name="Text Box 5"/>
          <p:cNvSpPr txBox="1">
            <a:spLocks noChangeArrowheads="1"/>
          </p:cNvSpPr>
          <p:nvPr/>
        </p:nvSpPr>
        <p:spPr bwMode="auto">
          <a:xfrm>
            <a:off x="777553" y="311914"/>
            <a:ext cx="758889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Содержание презентации (1)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4"/>
          <p:cNvSpPr>
            <a:spLocks noChangeArrowheads="1"/>
          </p:cNvSpPr>
          <p:nvPr/>
        </p:nvSpPr>
        <p:spPr bwMode="auto">
          <a:xfrm>
            <a:off x="395536" y="918191"/>
            <a:ext cx="8424936" cy="526297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anchor="ctr">
            <a:spAutoFit/>
          </a:bodyPr>
          <a:lstStyle>
            <a:lvl1pPr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150000"/>
              </a:lnSpc>
              <a:defRPr/>
            </a:pPr>
            <a:r>
              <a:rPr lang="ru-RU" altLang="ru-RU" sz="2800" b="0" dirty="0"/>
              <a:t>	</a:t>
            </a:r>
            <a:r>
              <a:rPr lang="en-US" altLang="ru-RU" sz="3200" dirty="0" smtClean="0">
                <a:solidFill>
                  <a:srgbClr val="FF0000"/>
                </a:solidFill>
              </a:rPr>
              <a:t>I </a:t>
            </a:r>
            <a:r>
              <a:rPr lang="ru-RU" altLang="ru-RU" sz="3200" dirty="0" smtClean="0">
                <a:solidFill>
                  <a:srgbClr val="FF0000"/>
                </a:solidFill>
              </a:rPr>
              <a:t>ЧАСТЬ:</a:t>
            </a:r>
          </a:p>
          <a:p>
            <a:pPr algn="ctr" eaLnBrk="1" hangingPunct="1">
              <a:lnSpc>
                <a:spcPct val="150000"/>
              </a:lnSpc>
              <a:defRPr/>
            </a:pPr>
            <a:endParaRPr lang="ru-RU" altLang="ru-RU" sz="3200" dirty="0">
              <a:solidFill>
                <a:srgbClr val="FF0000"/>
              </a:solidFill>
            </a:endParaRPr>
          </a:p>
          <a:p>
            <a:pPr algn="ctr" eaLnBrk="1" hangingPunct="1">
              <a:lnSpc>
                <a:spcPct val="150000"/>
              </a:lnSpc>
              <a:defRPr/>
            </a:pPr>
            <a:r>
              <a:rPr lang="ru-RU" sz="3200" dirty="0">
                <a:cs typeface="Times New Roman" pitchFamily="18" charset="0"/>
              </a:rPr>
              <a:t>Порядок формирования и ведения реестра участников бюджетного процесса, а также юридических лиц, не являющихся участниками бюджетного </a:t>
            </a:r>
            <a:r>
              <a:rPr lang="ru-RU" sz="3200" dirty="0" smtClean="0">
                <a:cs typeface="Times New Roman" pitchFamily="18" charset="0"/>
              </a:rPr>
              <a:t>процесса</a:t>
            </a:r>
          </a:p>
          <a:p>
            <a:pPr algn="ctr" eaLnBrk="1" hangingPunct="1">
              <a:lnSpc>
                <a:spcPct val="150000"/>
              </a:lnSpc>
              <a:defRPr/>
            </a:pPr>
            <a:r>
              <a:rPr lang="ru-RU" altLang="ru-RU" sz="3200" dirty="0" smtClean="0">
                <a:cs typeface="Times New Roman" pitchFamily="18" charset="0"/>
              </a:rPr>
              <a:t>(далее – новый Реестр)</a:t>
            </a:r>
            <a:endParaRPr lang="ru-RU" altLang="ru-RU" sz="1400" dirty="0"/>
          </a:p>
        </p:txBody>
      </p:sp>
    </p:spTree>
    <p:extLst>
      <p:ext uri="{BB962C8B-B14F-4D97-AF65-F5344CB8AC3E}">
        <p14:creationId xmlns:p14="http://schemas.microsoft.com/office/powerpoint/2010/main" val="201607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1" descr="C:\Documents and Settings\2741\Рабочий стол\Слайды Артюхину\Шапка 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02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5875" y="6580188"/>
            <a:ext cx="9159875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Прямоугольник 4"/>
          <p:cNvSpPr>
            <a:spLocks noChangeArrowheads="1"/>
          </p:cNvSpPr>
          <p:nvPr/>
        </p:nvSpPr>
        <p:spPr bwMode="auto">
          <a:xfrm>
            <a:off x="4929188" y="2643188"/>
            <a:ext cx="8858250" cy="215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altLang="ru-RU">
                <a:latin typeface="Times New Roman" pitchFamily="18" charset="0"/>
              </a:rPr>
              <a:t>	</a:t>
            </a:r>
          </a:p>
          <a:p>
            <a:pPr algn="just"/>
            <a:endParaRPr lang="ru-RU" altLang="ru-RU" sz="2400" b="1" u="sng">
              <a:solidFill>
                <a:srgbClr val="FF0000"/>
              </a:solidFill>
              <a:latin typeface="Times New Roman" pitchFamily="18" charset="0"/>
            </a:endParaRPr>
          </a:p>
          <a:p>
            <a:pPr algn="just"/>
            <a:endParaRPr lang="ru-RU" altLang="ru-RU" sz="2400" b="1" u="sng">
              <a:solidFill>
                <a:srgbClr val="FF0000"/>
              </a:solidFill>
              <a:latin typeface="Times New Roman" pitchFamily="18" charset="0"/>
            </a:endParaRPr>
          </a:p>
          <a:p>
            <a:pPr algn="just"/>
            <a:endParaRPr lang="ru-RU" altLang="ru-RU" sz="2400" b="1">
              <a:latin typeface="Times New Roman" pitchFamily="18" charset="0"/>
            </a:endParaRPr>
          </a:p>
          <a:p>
            <a:pPr algn="just"/>
            <a:endParaRPr lang="ru-RU" altLang="ru-RU" b="1">
              <a:latin typeface="Times New Roman" pitchFamily="18" charset="0"/>
            </a:endParaRPr>
          </a:p>
          <a:p>
            <a:pPr algn="just"/>
            <a:r>
              <a:rPr lang="ru-RU" altLang="ru-RU" b="1">
                <a:latin typeface="Times New Roman" pitchFamily="18" charset="0"/>
              </a:rPr>
              <a:t>	</a:t>
            </a:r>
            <a:endParaRPr lang="ru-RU" altLang="ru-RU">
              <a:latin typeface="Times New Roman" pitchFamily="18" charset="0"/>
            </a:endParaRPr>
          </a:p>
          <a:p>
            <a:pPr algn="just"/>
            <a:endParaRPr lang="ru-RU" altLang="ru-RU" sz="1400">
              <a:latin typeface="Times New Roman" pitchFamily="18" charset="0"/>
            </a:endParaRPr>
          </a:p>
        </p:txBody>
      </p:sp>
      <p:sp>
        <p:nvSpPr>
          <p:cNvPr id="30724" name="Text Box 10"/>
          <p:cNvSpPr txBox="1">
            <a:spLocks noChangeArrowheads="1"/>
          </p:cNvSpPr>
          <p:nvPr/>
        </p:nvSpPr>
        <p:spPr bwMode="auto">
          <a:xfrm>
            <a:off x="1979613" y="5445125"/>
            <a:ext cx="2736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 sz="180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011863" y="6226969"/>
            <a:ext cx="2133600" cy="476250"/>
          </a:xfrm>
        </p:spPr>
        <p:txBody>
          <a:bodyPr/>
          <a:lstStyle/>
          <a:p>
            <a:pPr>
              <a:defRPr/>
            </a:pPr>
            <a:fld id="{423F3E5C-81AF-4CFA-8002-E9CB9836B19D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735495"/>
              </p:ext>
            </p:extLst>
          </p:nvPr>
        </p:nvGraphicFramePr>
        <p:xfrm>
          <a:off x="107505" y="1412776"/>
          <a:ext cx="8928991" cy="4937760"/>
        </p:xfrm>
        <a:graphic>
          <a:graphicData uri="http://schemas.openxmlformats.org/drawingml/2006/table">
            <a:tbl>
              <a:tblPr firstRow="1" bandRow="1">
                <a:tableStyleId>{2A488322-F2BA-4B5B-9748-0D474271808F}</a:tableStyleId>
              </a:tblPr>
              <a:tblGrid>
                <a:gridCol w="2808311"/>
                <a:gridCol w="2952328"/>
                <a:gridCol w="3168352"/>
              </a:tblGrid>
              <a:tr h="108012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Приказ Минфина 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от 4 июля 2005 г.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№ 83н </a:t>
                      </a:r>
                    </a:p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Приказ Минфина России от 15 августа 2008 г. 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№ 80н</a:t>
                      </a:r>
                    </a:p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Приказ Минфина России 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от 23 декабря 2014 г. </a:t>
                      </a:r>
                    </a:p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№ 163н</a:t>
                      </a:r>
                    </a:p>
                    <a:p>
                      <a:pPr algn="ctr"/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361605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Включение УБП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федерального уровня 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 основании заявок,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как от ГРБС («сверху»), 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так и от ПБС («снизу») 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без представления учредительных документов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 бумажном носителе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Включение УБП 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федерального уровня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 основании заявок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от ПБС («снизу»),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проверенных на соответствие учредительным документам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и подтвержденных ГРБС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через СЭД, СУФД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Включение УБП,</a:t>
                      </a:r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НУБП </a:t>
                      </a:r>
                    </a:p>
                    <a:p>
                      <a:pPr algn="ctr"/>
                      <a:endParaRPr lang="ru-RU" sz="16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всех уровней бюджета </a:t>
                      </a:r>
                    </a:p>
                    <a:p>
                      <a:pPr algn="ctr"/>
                      <a:endParaRPr lang="ru-RU" sz="16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на основании заявок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от ГРБС и иных УО («сверху») </a:t>
                      </a: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без проверки на соответствие 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учредительным документам</a:t>
                      </a:r>
                    </a:p>
                    <a:p>
                      <a:pPr algn="ctr"/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 (загрузка ряда реквизитов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из ЕГРЮЛ)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itchFamily="18" charset="0"/>
                          <a:cs typeface="Times New Roman" pitchFamily="18" charset="0"/>
                        </a:rPr>
                        <a:t>через Электронный бюджет </a:t>
                      </a:r>
                    </a:p>
                    <a:p>
                      <a:pPr algn="ctr"/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777553" y="106760"/>
            <a:ext cx="758889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История формирования реестров клиентов </a:t>
            </a:r>
          </a:p>
          <a:p>
            <a:pPr algn="ctr"/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Федерального казначейства</a:t>
            </a:r>
            <a:endParaRPr lang="ru-RU" sz="2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744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010400" y="6237312"/>
            <a:ext cx="2133600" cy="365125"/>
          </a:xfrm>
        </p:spPr>
        <p:txBody>
          <a:bodyPr/>
          <a:lstStyle/>
          <a:p>
            <a:pPr>
              <a:defRPr/>
            </a:pPr>
            <a:fld id="{49F8156F-FE81-4728-AB13-5E1747741605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19" y="1181944"/>
            <a:ext cx="8570813" cy="4708981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just"/>
            <a:r>
              <a:rPr lang="ru-RU" sz="1800" dirty="0" smtClean="0"/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момента включения участников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неучастников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бюджетного процесса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новый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Реестр (но не позднее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1 июля 2015 г.):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1) участники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бюджетного процесса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ФБ представляют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ТОФК документы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для включения (изменения, исключения) сведений 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старый Сводный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реестр, 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ТОФК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осуществляют ведение Сводного реестра в соответствии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 Порядком 80н;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  <a:hlinkClick r:id="rId2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2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ТОФК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осуществляют открытие (переоформление, закрытие) лицевых счетов участникам бюджетного процесса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ФБ 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соответствии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 Порядком 24н на основании данных старого Сводного реестра;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  <a:hlinkClick r:id="rId3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3) ТОФК осуществляют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открытие (переоформление, закрытие) лицевых счетов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неучастникам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бюджетного процесса в соответствии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 Порядком 24н.</a:t>
            </a:r>
            <a:endParaRPr lang="ru-RU" sz="2000" dirty="0">
              <a:latin typeface="Times New Roman" pitchFamily="18" charset="0"/>
              <a:cs typeface="Times New Roman" pitchFamily="18" charset="0"/>
              <a:hlinkClick r:id="rId3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0"/>
            <a:ext cx="74888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&lt;Письмо&gt; Минфина России N 02-01-09/69006, </a:t>
            </a:r>
            <a:endParaRPr lang="ru-RU" sz="2000" b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Казначейства </a:t>
            </a:r>
            <a:r>
              <a:rPr lang="ru-RU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России N 42-7.4-05/5.2-835 от 31.12.2014</a:t>
            </a:r>
          </a:p>
          <a:p>
            <a:pPr algn="ctr"/>
            <a:r>
              <a:rPr lang="ru-RU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&lt;О Приказе Минфина России от 23.12.2014 N 163н&gt;</a:t>
            </a:r>
          </a:p>
        </p:txBody>
      </p:sp>
    </p:spTree>
    <p:extLst>
      <p:ext uri="{BB962C8B-B14F-4D97-AF65-F5344CB8AC3E}">
        <p14:creationId xmlns:p14="http://schemas.microsoft.com/office/powerpoint/2010/main" val="1112137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989390" y="6211466"/>
            <a:ext cx="2133600" cy="365125"/>
          </a:xfrm>
        </p:spPr>
        <p:txBody>
          <a:bodyPr/>
          <a:lstStyle/>
          <a:p>
            <a:pPr>
              <a:defRPr/>
            </a:pPr>
            <a:fld id="{49F8156F-FE81-4728-AB13-5E1747741605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71921" y="1166555"/>
            <a:ext cx="8570813" cy="501675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участники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бюджетного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процесса;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юридические лица,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являющиеся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участниками бюджетного процесса, и их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обособленные подразделения: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государственные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муниципальные) автономные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бюджетные учреждения;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государственные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муниципальные) унитарные предприятия – получатели субсидии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из соответствующего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бюджета;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государственные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муниципальные) унитарные предприятия,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которым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государственными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(муниципальными)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заказчиками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переданы полномочия государственного (муниципального)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заказчика;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иные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неучастники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бюджетного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процесса.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13681" y="6524"/>
            <a:ext cx="74888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Организации, информация о которых </a:t>
            </a:r>
          </a:p>
          <a:p>
            <a:pPr algn="ctr"/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включается в новый Реестр в соответствии с </a:t>
            </a:r>
          </a:p>
          <a:p>
            <a:pPr algn="ctr"/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приказом Минфина России от 23.12.2014 № 163н</a:t>
            </a:r>
            <a:endParaRPr lang="ru-RU" sz="2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255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017965" y="6237312"/>
            <a:ext cx="2133600" cy="365125"/>
          </a:xfrm>
        </p:spPr>
        <p:txBody>
          <a:bodyPr/>
          <a:lstStyle/>
          <a:p>
            <a:pPr>
              <a:defRPr/>
            </a:pPr>
            <a:fld id="{49F8156F-FE81-4728-AB13-5E1747741605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71921" y="1628225"/>
            <a:ext cx="8570813" cy="4093428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Главные распорядители средств ФБ;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	Центральный банк Российской Федерации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в)	Государственные внебюджетные фонды</a:t>
            </a: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г)	Финансовый орган субъекта РФ (муниципального образования)</a:t>
            </a:r>
          </a:p>
          <a:p>
            <a:pPr algn="just"/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u="sng" dirty="0">
                <a:latin typeface="Times New Roman" pitchFamily="18" charset="0"/>
                <a:cs typeface="Times New Roman" pitchFamily="18" charset="0"/>
              </a:rPr>
              <a:t>Информация и документы в отношении Уполномоченной организации формируются и представляются в Федеральное казначейство Уполномоченной организацией.</a:t>
            </a:r>
          </a:p>
          <a:p>
            <a:pPr algn="just"/>
            <a:endParaRPr lang="ru-RU" sz="20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31242" y="-3001"/>
            <a:ext cx="748883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Уполномоченные организации, которые представляют информацию для включения в новый Реестр в соответствии </a:t>
            </a:r>
          </a:p>
          <a:p>
            <a:pPr algn="ctr"/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 приказом Минфина России от 23.12.2014 № 163н</a:t>
            </a:r>
            <a:endParaRPr lang="ru-RU" sz="2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08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1" descr="C:\Documents and Settings\2741\Рабочий стол\Слайды Артюхину\Шапка 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02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5875" y="6580188"/>
            <a:ext cx="9159875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Прямоугольник 4"/>
          <p:cNvSpPr>
            <a:spLocks noChangeArrowheads="1"/>
          </p:cNvSpPr>
          <p:nvPr/>
        </p:nvSpPr>
        <p:spPr bwMode="auto">
          <a:xfrm>
            <a:off x="4929188" y="2643188"/>
            <a:ext cx="8858250" cy="215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altLang="ru-RU">
                <a:latin typeface="Times New Roman" pitchFamily="18" charset="0"/>
              </a:rPr>
              <a:t>	</a:t>
            </a:r>
          </a:p>
          <a:p>
            <a:pPr algn="just"/>
            <a:endParaRPr lang="ru-RU" altLang="ru-RU" sz="2400" b="1" u="sng">
              <a:solidFill>
                <a:srgbClr val="FF0000"/>
              </a:solidFill>
              <a:latin typeface="Times New Roman" pitchFamily="18" charset="0"/>
            </a:endParaRPr>
          </a:p>
          <a:p>
            <a:pPr algn="just"/>
            <a:endParaRPr lang="ru-RU" altLang="ru-RU" sz="2400" b="1" u="sng">
              <a:solidFill>
                <a:srgbClr val="FF0000"/>
              </a:solidFill>
              <a:latin typeface="Times New Roman" pitchFamily="18" charset="0"/>
            </a:endParaRPr>
          </a:p>
          <a:p>
            <a:pPr algn="just"/>
            <a:endParaRPr lang="ru-RU" altLang="ru-RU" sz="2400" b="1">
              <a:latin typeface="Times New Roman" pitchFamily="18" charset="0"/>
            </a:endParaRPr>
          </a:p>
          <a:p>
            <a:pPr algn="just"/>
            <a:endParaRPr lang="ru-RU" altLang="ru-RU" b="1">
              <a:latin typeface="Times New Roman" pitchFamily="18" charset="0"/>
            </a:endParaRPr>
          </a:p>
          <a:p>
            <a:pPr algn="just"/>
            <a:r>
              <a:rPr lang="ru-RU" altLang="ru-RU" b="1">
                <a:latin typeface="Times New Roman" pitchFamily="18" charset="0"/>
              </a:rPr>
              <a:t>	</a:t>
            </a:r>
            <a:endParaRPr lang="ru-RU" altLang="ru-RU">
              <a:latin typeface="Times New Roman" pitchFamily="18" charset="0"/>
            </a:endParaRPr>
          </a:p>
          <a:p>
            <a:pPr algn="just"/>
            <a:endParaRPr lang="ru-RU" altLang="ru-RU" sz="1400">
              <a:latin typeface="Times New Roman" pitchFamily="18" charset="0"/>
            </a:endParaRPr>
          </a:p>
        </p:txBody>
      </p:sp>
      <p:sp>
        <p:nvSpPr>
          <p:cNvPr id="30724" name="Text Box 10"/>
          <p:cNvSpPr txBox="1">
            <a:spLocks noChangeArrowheads="1"/>
          </p:cNvSpPr>
          <p:nvPr/>
        </p:nvSpPr>
        <p:spPr bwMode="auto">
          <a:xfrm>
            <a:off x="1979613" y="5445125"/>
            <a:ext cx="2736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 sz="180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011863" y="6257131"/>
            <a:ext cx="2133600" cy="476250"/>
          </a:xfrm>
        </p:spPr>
        <p:txBody>
          <a:bodyPr/>
          <a:lstStyle/>
          <a:p>
            <a:pPr>
              <a:defRPr/>
            </a:pPr>
            <a:fld id="{423F3E5C-81AF-4CFA-8002-E9CB9836B19D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sp>
        <p:nvSpPr>
          <p:cNvPr id="30726" name="Text Box 5"/>
          <p:cNvSpPr txBox="1">
            <a:spLocks noChangeArrowheads="1"/>
          </p:cNvSpPr>
          <p:nvPr/>
        </p:nvSpPr>
        <p:spPr bwMode="auto">
          <a:xfrm>
            <a:off x="1008063" y="283231"/>
            <a:ext cx="7416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 dirty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Приказ Минфина России № от 23 декабря 2014 г. №163н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9131389"/>
              </p:ext>
            </p:extLst>
          </p:nvPr>
        </p:nvGraphicFramePr>
        <p:xfrm>
          <a:off x="179512" y="1270614"/>
          <a:ext cx="8856984" cy="5203226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4464496"/>
                <a:gridCol w="4392488"/>
              </a:tblGrid>
              <a:tr h="1222282">
                <a:tc>
                  <a:txBody>
                    <a:bodyPr/>
                    <a:lstStyle/>
                    <a:p>
                      <a:pPr algn="ctr"/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Открытая часть </a:t>
                      </a:r>
                    </a:p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нового Р</a:t>
                      </a:r>
                      <a:r>
                        <a:rPr lang="ru-RU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еестра</a:t>
                      </a:r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Закрытая часть</a:t>
                      </a:r>
                    </a:p>
                    <a:p>
                      <a:pPr algn="ctr"/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нового Реестра</a:t>
                      </a:r>
                    </a:p>
                    <a:p>
                      <a:pPr algn="ctr"/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48746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buFont typeface="Wingdings" pitchFamily="2" charset="2"/>
                        <a:buChar char="ü"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Ведение документооборота в электронном виде в системе Электронный бюджет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Wingdings" pitchFamily="2" charset="2"/>
                        <a:buChar char="ü"/>
                      </a:pP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Wingdings" pitchFamily="2" charset="2"/>
                        <a:buChar char="ü"/>
                      </a:pP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Wingdings" pitchFamily="2" charset="2"/>
                        <a:buChar char="ü"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Учредительные документы в ТОФК         не представляются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Wingdings" pitchFamily="2" charset="2"/>
                        <a:buChar char="ü"/>
                      </a:pP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Wingdings" pitchFamily="2" charset="2"/>
                        <a:buChar char="ü"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Участие ТОФК</a:t>
                      </a:r>
                    </a:p>
                    <a:p>
                      <a:pPr marL="285750" indent="-285750">
                        <a:buFont typeface="Wingdings" pitchFamily="2" charset="2"/>
                        <a:buChar char="ü"/>
                      </a:pP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buFont typeface="Wingdings" pitchFamily="2" charset="2"/>
                        <a:buChar char="ü"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Ведение документооборота  в системе ППО АСФК в установленном порядке на бумажном (машинном) носителе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Wingdings" pitchFamily="2" charset="2"/>
                        <a:buChar char="ü"/>
                      </a:pP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Wingdings" pitchFamily="2" charset="2"/>
                        <a:buChar char="ü"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Учредительные документы представляются в МОУ ФК</a:t>
                      </a: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Wingdings" pitchFamily="2" charset="2"/>
                        <a:buChar char="ü"/>
                      </a:pPr>
                      <a:endParaRPr lang="ru-RU" sz="1600" b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indent="-285750">
                        <a:lnSpc>
                          <a:spcPct val="150000"/>
                        </a:lnSpc>
                        <a:buFont typeface="Wingdings" pitchFamily="2" charset="2"/>
                        <a:buChar char="ü"/>
                      </a:pPr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Участие МОУ ФК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868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7010400" y="6237312"/>
            <a:ext cx="2133600" cy="365125"/>
          </a:xfrm>
        </p:spPr>
        <p:txBody>
          <a:bodyPr/>
          <a:lstStyle/>
          <a:p>
            <a:pPr>
              <a:defRPr/>
            </a:pPr>
            <a:fld id="{49F8156F-FE81-4728-AB13-5E1747741605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51521" y="1012674"/>
            <a:ext cx="8691214" cy="532453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just"/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1) 	Используются сертификаты усиленной квалифицированной электронной подписи;</a:t>
            </a:r>
          </a:p>
          <a:p>
            <a:pPr algn="just"/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2) 	Осуществляется последовательное поэтапное включение от вышестоящих (уполномоченных организаций) к нижестоящим организациям (до обособленных подразделений);</a:t>
            </a:r>
          </a:p>
          <a:p>
            <a:pPr algn="just"/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3)	Часть реквизитов Заявки на включение заполняется на основании данных ЕГРЮЛ и не может быть изменена (28 реквизитов), большинство остальных реквизитов или выбирается из справочников, или формируется органами Федерального казначейства (например, информация о лицевых счетах);</a:t>
            </a:r>
          </a:p>
          <a:p>
            <a:pPr algn="just"/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4)	Учредительные документы Уполномоченными организациями не предоставляются (за исключением отдельно оговоренных случаев);</a:t>
            </a:r>
          </a:p>
          <a:p>
            <a:pPr marL="342900" indent="-342900" algn="just">
              <a:buAutoNum type="arabicParenR" startAt="4"/>
            </a:pP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5)	При изменении ЕГРЮЛ Федеральное казначейство самостоятельно без участия Уполномоченных организаций вносит изменения в новый Реестр;</a:t>
            </a:r>
          </a:p>
          <a:p>
            <a:pPr marL="342900" indent="-342900" algn="just">
              <a:buAutoNum type="arabicParenR" startAt="4"/>
            </a:pPr>
            <a:endParaRPr lang="ru-RU" sz="17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6)	5-ти </a:t>
            </a:r>
            <a:r>
              <a:rPr lang="ru-RU" sz="1700" dirty="0" err="1" smtClean="0">
                <a:latin typeface="Times New Roman" pitchFamily="18" charset="0"/>
                <a:cs typeface="Times New Roman" pitchFamily="18" charset="0"/>
              </a:rPr>
              <a:t>значный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код клиента не изменяется, переоформления лицевых счетов клиентов не требуется.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31242" y="188640"/>
            <a:ext cx="7488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Приказ Минфина России от 23.12.2014 № 163н:</a:t>
            </a:r>
          </a:p>
          <a:p>
            <a:pPr algn="ctr"/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ОТДЕЛЬНЫЕ ОСОБЕННОСТИ</a:t>
            </a:r>
            <a:endParaRPr lang="ru-RU" sz="2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3976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1" descr="C:\Documents and Settings\2741\Рабочий стол\Слайды Артюхину\Шапка 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1023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5875" y="6580188"/>
            <a:ext cx="9159875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Прямоугольник 4"/>
          <p:cNvSpPr>
            <a:spLocks noChangeArrowheads="1"/>
          </p:cNvSpPr>
          <p:nvPr/>
        </p:nvSpPr>
        <p:spPr bwMode="auto">
          <a:xfrm>
            <a:off x="4929188" y="2643188"/>
            <a:ext cx="8858250" cy="215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altLang="ru-RU" dirty="0">
                <a:latin typeface="Times New Roman" pitchFamily="18" charset="0"/>
              </a:rPr>
              <a:t>	</a:t>
            </a:r>
          </a:p>
          <a:p>
            <a:pPr algn="just"/>
            <a:endParaRPr lang="ru-RU" altLang="ru-RU" sz="2400" b="1" u="sng" dirty="0">
              <a:solidFill>
                <a:srgbClr val="FF0000"/>
              </a:solidFill>
              <a:latin typeface="Times New Roman" pitchFamily="18" charset="0"/>
            </a:endParaRPr>
          </a:p>
          <a:p>
            <a:pPr algn="just"/>
            <a:endParaRPr lang="ru-RU" altLang="ru-RU" sz="2400" b="1" u="sng" dirty="0">
              <a:solidFill>
                <a:srgbClr val="FF0000"/>
              </a:solidFill>
              <a:latin typeface="Times New Roman" pitchFamily="18" charset="0"/>
            </a:endParaRPr>
          </a:p>
          <a:p>
            <a:pPr algn="just"/>
            <a:endParaRPr lang="ru-RU" altLang="ru-RU" sz="2400" b="1" dirty="0">
              <a:latin typeface="Times New Roman" pitchFamily="18" charset="0"/>
            </a:endParaRPr>
          </a:p>
          <a:p>
            <a:pPr algn="just"/>
            <a:endParaRPr lang="ru-RU" altLang="ru-RU" b="1" dirty="0">
              <a:latin typeface="Times New Roman" pitchFamily="18" charset="0"/>
            </a:endParaRPr>
          </a:p>
          <a:p>
            <a:pPr algn="just"/>
            <a:r>
              <a:rPr lang="ru-RU" altLang="ru-RU" b="1" dirty="0">
                <a:latin typeface="Times New Roman" pitchFamily="18" charset="0"/>
              </a:rPr>
              <a:t>	</a:t>
            </a:r>
            <a:endParaRPr lang="ru-RU" altLang="ru-RU" dirty="0">
              <a:latin typeface="Times New Roman" pitchFamily="18" charset="0"/>
            </a:endParaRPr>
          </a:p>
          <a:p>
            <a:pPr algn="just"/>
            <a:endParaRPr lang="ru-RU" altLang="ru-RU" sz="1400" dirty="0">
              <a:latin typeface="Times New Roman" pitchFamily="18" charset="0"/>
            </a:endParaRPr>
          </a:p>
        </p:txBody>
      </p:sp>
      <p:sp>
        <p:nvSpPr>
          <p:cNvPr id="30724" name="Text Box 10"/>
          <p:cNvSpPr txBox="1">
            <a:spLocks noChangeArrowheads="1"/>
          </p:cNvSpPr>
          <p:nvPr/>
        </p:nvSpPr>
        <p:spPr bwMode="auto">
          <a:xfrm>
            <a:off x="1979613" y="5445125"/>
            <a:ext cx="2736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 sz="180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011863" y="6165304"/>
            <a:ext cx="2133600" cy="476250"/>
          </a:xfrm>
        </p:spPr>
        <p:txBody>
          <a:bodyPr/>
          <a:lstStyle/>
          <a:p>
            <a:pPr>
              <a:defRPr/>
            </a:pPr>
            <a:fld id="{423F3E5C-81AF-4CFA-8002-E9CB9836B19D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  <p:sp>
        <p:nvSpPr>
          <p:cNvPr id="30726" name="Text Box 5"/>
          <p:cNvSpPr txBox="1">
            <a:spLocks noChangeArrowheads="1"/>
          </p:cNvSpPr>
          <p:nvPr/>
        </p:nvSpPr>
        <p:spPr bwMode="auto">
          <a:xfrm>
            <a:off x="777553" y="260648"/>
            <a:ext cx="758889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Содержание презентации (</a:t>
            </a:r>
            <a:r>
              <a:rPr lang="en-US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4"/>
          <p:cNvSpPr>
            <a:spLocks noChangeArrowheads="1"/>
          </p:cNvSpPr>
          <p:nvPr/>
        </p:nvSpPr>
        <p:spPr bwMode="auto">
          <a:xfrm>
            <a:off x="395536" y="1023938"/>
            <a:ext cx="8424936" cy="5262979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anchor="ctr">
            <a:spAutoFit/>
          </a:bodyPr>
          <a:lstStyle>
            <a:lvl1pPr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500" b="1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500" b="1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lnSpc>
                <a:spcPct val="150000"/>
              </a:lnSpc>
              <a:defRPr/>
            </a:pPr>
            <a:r>
              <a:rPr lang="ru-RU" altLang="ru-RU" sz="2800" b="0" dirty="0"/>
              <a:t>	</a:t>
            </a:r>
            <a:r>
              <a:rPr lang="en-US" altLang="ru-RU" sz="3200" dirty="0" smtClean="0">
                <a:solidFill>
                  <a:srgbClr val="FF0000"/>
                </a:solidFill>
              </a:rPr>
              <a:t>II </a:t>
            </a:r>
            <a:r>
              <a:rPr lang="ru-RU" altLang="ru-RU" sz="3200" dirty="0" smtClean="0">
                <a:solidFill>
                  <a:srgbClr val="FF0000"/>
                </a:solidFill>
              </a:rPr>
              <a:t>ЧАСТЬ:</a:t>
            </a:r>
          </a:p>
          <a:p>
            <a:pPr algn="ctr" eaLnBrk="1" hangingPunct="1">
              <a:lnSpc>
                <a:spcPct val="150000"/>
              </a:lnSpc>
              <a:defRPr/>
            </a:pPr>
            <a:endParaRPr lang="ru-RU" altLang="ru-RU" sz="3200" dirty="0">
              <a:solidFill>
                <a:srgbClr val="FF0000"/>
              </a:solidFill>
            </a:endParaRPr>
          </a:p>
          <a:p>
            <a:pPr algn="ctr" eaLnBrk="1" hangingPunct="1">
              <a:lnSpc>
                <a:spcPct val="150000"/>
              </a:lnSpc>
              <a:defRPr/>
            </a:pPr>
            <a:r>
              <a:rPr lang="ru-RU" sz="3200" dirty="0">
                <a:cs typeface="Times New Roman" pitchFamily="18" charset="0"/>
              </a:rPr>
              <a:t>П</a:t>
            </a:r>
            <a:r>
              <a:rPr lang="ru-RU" sz="3200" dirty="0" smtClean="0">
                <a:cs typeface="Times New Roman" pitchFamily="18" charset="0"/>
              </a:rPr>
              <a:t>одготовительные </a:t>
            </a:r>
            <a:r>
              <a:rPr lang="ru-RU" sz="3200" dirty="0">
                <a:cs typeface="Times New Roman" pitchFamily="18" charset="0"/>
              </a:rPr>
              <a:t>и организационные мероприятия по подключению уполномоченных организаций к системе «Электронный бюджет» и ведению перечней и </a:t>
            </a:r>
            <a:r>
              <a:rPr lang="ru-RU" sz="3200" dirty="0" smtClean="0">
                <a:cs typeface="Times New Roman" pitchFamily="18" charset="0"/>
              </a:rPr>
              <a:t>нового Реестра</a:t>
            </a:r>
            <a:endParaRPr lang="ru-RU" altLang="ru-RU" sz="1400" b="0" dirty="0"/>
          </a:p>
        </p:txBody>
      </p:sp>
    </p:spTree>
    <p:extLst>
      <p:ext uri="{BB962C8B-B14F-4D97-AF65-F5344CB8AC3E}">
        <p14:creationId xmlns:p14="http://schemas.microsoft.com/office/powerpoint/2010/main" val="2486851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25952</TotalTime>
  <Words>562</Words>
  <Application>Microsoft Office PowerPoint</Application>
  <PresentationFormat>Экран (4:3)</PresentationFormat>
  <Paragraphs>244</Paragraphs>
  <Slides>16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vvnikolaev</dc:creator>
  <cp:lastModifiedBy>Гришин Дмитрий Сергеевич</cp:lastModifiedBy>
  <cp:revision>387</cp:revision>
  <cp:lastPrinted>2015-04-27T18:17:44Z</cp:lastPrinted>
  <dcterms:created xsi:type="dcterms:W3CDTF">2012-02-14T07:53:23Z</dcterms:created>
  <dcterms:modified xsi:type="dcterms:W3CDTF">2015-04-28T12:30:10Z</dcterms:modified>
</cp:coreProperties>
</file>