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8" r:id="rId3"/>
    <p:sldId id="449" r:id="rId4"/>
    <p:sldId id="450" r:id="rId5"/>
    <p:sldId id="323" r:id="rId6"/>
    <p:sldId id="316" r:id="rId7"/>
    <p:sldId id="292" r:id="rId8"/>
    <p:sldId id="396" r:id="rId9"/>
    <p:sldId id="460" r:id="rId10"/>
    <p:sldId id="423" r:id="rId11"/>
    <p:sldId id="454" r:id="rId12"/>
    <p:sldId id="451" r:id="rId13"/>
    <p:sldId id="453" r:id="rId14"/>
    <p:sldId id="455" r:id="rId15"/>
    <p:sldId id="457" r:id="rId16"/>
    <p:sldId id="458" r:id="rId17"/>
    <p:sldId id="459" r:id="rId18"/>
    <p:sldId id="462" r:id="rId19"/>
  </p:sldIdLst>
  <p:sldSz cx="9144000" cy="5143500" type="screen16x9"/>
  <p:notesSz cx="5765800" cy="3244850"/>
  <p:defaultTextStyle>
    <a:defPPr>
      <a:defRPr lang="ru-RU"/>
    </a:defPPr>
    <a:lvl1pPr marL="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3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цокин Никита Владимирович" initials="МНВ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CCE9AD"/>
    <a:srgbClr val="C4E9B1"/>
    <a:srgbClr val="BFDFA1"/>
    <a:srgbClr val="765C96"/>
    <a:srgbClr val="134C91"/>
    <a:srgbClr val="8166A2"/>
    <a:srgbClr val="06ABF4"/>
    <a:srgbClr val="0265A8"/>
    <a:srgbClr val="FF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6" autoAdjust="0"/>
    <p:restoredTop sz="96373" autoAdjust="0"/>
  </p:normalViewPr>
  <p:slideViewPr>
    <p:cSldViewPr snapToGrid="0">
      <p:cViewPr varScale="1">
        <p:scale>
          <a:sx n="97" d="100"/>
          <a:sy n="97" d="100"/>
        </p:scale>
        <p:origin x="744" y="84"/>
      </p:cViewPr>
      <p:guideLst>
        <p:guide orient="horz" pos="4565"/>
        <p:guide pos="5760"/>
        <p:guide/>
        <p:guide orient="horz" pos="3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30B252F-8492-4B2F-BA77-150FFEA84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C85C5-53C6-4F20-A46C-AE2DEDE048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EF66-CBD7-4FA5-874F-C15789B8559E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CB46D85-D407-4DF4-945D-6827D592E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525DC81-42C0-4D20-A881-B2050CF560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B98C-91AF-4E43-94DE-89EACF5A2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60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2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3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43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pPr/>
              <a:t>2/17/2023</a:t>
            </a:fld>
            <a:endParaRPr lang="en-US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8"/>
            <a:ext cx="2103121" cy="439079"/>
          </a:xfrm>
        </p:spPr>
        <p:txBody>
          <a:bodyPr/>
          <a:lstStyle/>
          <a:p>
            <a:fld id="{DCF62467-51A0-4331-81DA-2BBFEC3C67EF}" type="datetime1">
              <a:rPr lang="en-US" smtClean="0"/>
              <a:pPr/>
              <a:t>2/17/2023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1" y="4783460"/>
            <a:ext cx="2926080" cy="43907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4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397589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</p:spTree>
    <p:extLst>
      <p:ext uri="{BB962C8B-B14F-4D97-AF65-F5344CB8AC3E}">
        <p14:creationId xmlns:p14="http://schemas.microsoft.com/office/powerpoint/2010/main" val="11354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028950" y="4767264"/>
            <a:ext cx="3086100" cy="4390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28650" y="4767264"/>
            <a:ext cx="2057400" cy="43903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E9A6-9407-450E-A009-73B5284A7D43}" type="datetime1">
              <a:rPr lang="ru-RU" smtClean="0"/>
              <a:pPr/>
              <a:t>17.02.2023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513337" y="4905375"/>
            <a:ext cx="141265" cy="806567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91CAA645-04DF-4798-A13E-280570AB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825" y="35235"/>
            <a:ext cx="4342476" cy="20774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3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93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47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71B215-76B1-4062-B300-9C7BB6A65C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</p:sldLayoutIdLst>
  <p:hf hdr="0" ftr="0" dt="0"/>
  <p:txStyles>
    <p:titleStyle>
      <a:lvl1pPr>
        <a:defRPr sz="317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roskazna.gov.ru/gis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eo.roskazna.ru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b.cert.roskazna.ru/epb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b.cert.roskazna.ru/piao/" TargetMode="External"/><Relationship Id="rId2" Type="http://schemas.openxmlformats.org/officeDocument/2006/relationships/hyperlink" Target="https://eb.cert.roskazn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eb.cert.roskazna.ru/epb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/>
          <p:cNvSpPr/>
          <p:nvPr/>
        </p:nvSpPr>
        <p:spPr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chemeClr val="bg1">
                <a:lumMod val="50000"/>
                <a:alpha val="39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4" name="object 9"/>
          <p:cNvSpPr/>
          <p:nvPr/>
        </p:nvSpPr>
        <p:spPr>
          <a:xfrm>
            <a:off x="7167446" y="320733"/>
            <a:ext cx="1967349" cy="43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56" dirty="0"/>
          </a:p>
        </p:txBody>
      </p:sp>
      <p:sp>
        <p:nvSpPr>
          <p:cNvPr id="17" name="TextBox 16"/>
          <p:cNvSpPr txBox="1"/>
          <p:nvPr/>
        </p:nvSpPr>
        <p:spPr>
          <a:xfrm>
            <a:off x="468000" y="1031639"/>
            <a:ext cx="6226998" cy="304698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ГИИС «ЭЛЕКТРОННЫЙ БЮДЖЕТ»</a:t>
            </a:r>
            <a:endParaRPr lang="en-GB" sz="2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</a:t>
            </a:r>
            <a:endParaRPr lang="ru-RU" sz="2400" b="1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ЕДИНОМ ПОРТАЛЕ БЮДЖЕТНОЙ СИСТЕМЫ (ЕПБС) 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ПОДСИСТЕМЕ ИНФОРМАЦИОННО-АНАЛИТИЧЕСКОГО ОБЕСПЕЧЕНИЯ (ПИАО)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4828295"/>
            <a:ext cx="3657599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8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126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8767" y="4828295"/>
            <a:ext cx="3596028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68" dirty="0">
                <a:solidFill>
                  <a:schemeClr val="bg1">
                    <a:lumMod val="65000"/>
                  </a:schemeClr>
                </a:solidFill>
              </a:rPr>
              <a:t> г. Москва, июнь 2022 год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B18A36C-A304-4C91-856D-493F17EA7DB3}"/>
              </a:ext>
            </a:extLst>
          </p:cNvPr>
          <p:cNvSpPr/>
          <p:nvPr/>
        </p:nvSpPr>
        <p:spPr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 smtClean="0">
                <a:solidFill>
                  <a:srgbClr val="11437F"/>
                </a:solidFill>
                <a:cs typeface="Arial" panose="020B0604020202020204" pitchFamily="34" charset="0"/>
              </a:rPr>
              <a:t>Выбор полномочий в СОБИ ФК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4" y="998932"/>
            <a:ext cx="2160000" cy="33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B0876AF-206D-4712-B10A-01F6035F325B}"/>
              </a:ext>
            </a:extLst>
          </p:cNvPr>
          <p:cNvSpPr/>
          <p:nvPr/>
        </p:nvSpPr>
        <p:spPr>
          <a:xfrm>
            <a:off x="2462840" y="844785"/>
            <a:ext cx="3031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https://sobi.login.roskazna.ru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40481" y="545131"/>
            <a:ext cx="374073" cy="342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922815" y="539802"/>
            <a:ext cx="374073" cy="342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55646" y="584924"/>
            <a:ext cx="374073" cy="342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51" y="1183339"/>
            <a:ext cx="3298599" cy="378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46" y="4712210"/>
            <a:ext cx="662120" cy="2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14" y="967613"/>
            <a:ext cx="2560810" cy="22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4587762" y="2829308"/>
            <a:ext cx="2592210" cy="584775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72000">
            <a:spAutoFit/>
          </a:bodyPr>
          <a:lstStyle/>
          <a:p>
            <a:r>
              <a:rPr lang="ru-RU" sz="800" dirty="0" smtClean="0"/>
              <a:t>Перечень доступных ролей зависит от организации, под которой заходит пользователь</a:t>
            </a:r>
            <a:br>
              <a:rPr lang="ru-RU" sz="800" dirty="0" smtClean="0"/>
            </a:br>
            <a:endParaRPr lang="ru-RU" sz="800" dirty="0" smtClean="0"/>
          </a:p>
          <a:p>
            <a:r>
              <a:rPr lang="ru-RU" sz="800" dirty="0" smtClean="0"/>
              <a:t>Ничего лишнего выбрать не возможно</a:t>
            </a:r>
            <a:endParaRPr lang="ru-RU" sz="8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4587762" y="4142469"/>
            <a:ext cx="4021434" cy="70788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72000">
            <a:spAutoFit/>
          </a:bodyPr>
          <a:lstStyle/>
          <a:p>
            <a:r>
              <a:rPr lang="ru-RU" sz="800" dirty="0" smtClean="0"/>
              <a:t>Не забудьте указать полномочие ПИАО013. Доступ к мобильному приложению</a:t>
            </a:r>
          </a:p>
          <a:p>
            <a:endParaRPr lang="ru-RU" sz="800" dirty="0" smtClean="0"/>
          </a:p>
          <a:p>
            <a:r>
              <a:rPr lang="ru-RU" sz="800" dirty="0" smtClean="0"/>
              <a:t>И установить пароль – потребуется для входа в МП ПИАО</a:t>
            </a:r>
          </a:p>
          <a:p>
            <a:endParaRPr lang="ru-RU" sz="800" dirty="0"/>
          </a:p>
          <a:p>
            <a:r>
              <a:rPr lang="ru-RU" sz="800" dirty="0" smtClean="0"/>
              <a:t>На вкладке «Общие  сведения» – кнопка «действия»</a:t>
            </a:r>
            <a:endParaRPr lang="ru-RU" sz="8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883867" y="3534382"/>
            <a:ext cx="2770736" cy="503987"/>
            <a:chOff x="5883867" y="3534382"/>
            <a:chExt cx="2770736" cy="503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5849" y="3534382"/>
              <a:ext cx="2703347" cy="47805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5883867" y="3534382"/>
              <a:ext cx="572224" cy="2390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05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EBF578A-9D7B-40C0-8478-5D338F31DF6D}"/>
                </a:ext>
              </a:extLst>
            </p:cNvPr>
            <p:cNvSpPr txBox="1"/>
            <p:nvPr/>
          </p:nvSpPr>
          <p:spPr>
            <a:xfrm>
              <a:off x="8143064" y="3784453"/>
              <a:ext cx="511539" cy="2539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071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6032" y="35233"/>
            <a:ext cx="5927266" cy="492443"/>
          </a:xfrm>
        </p:spPr>
        <p:txBody>
          <a:bodyPr/>
          <a:lstStyle/>
          <a:p>
            <a:r>
              <a:rPr lang="ru-RU" sz="1600" dirty="0" smtClean="0"/>
              <a:t>Движение информации по расходам о национальных (федеральных) проектах</a:t>
            </a:r>
            <a:endParaRPr lang="ru-RU" sz="1600" dirty="0"/>
          </a:p>
        </p:txBody>
      </p:sp>
      <p:grpSp>
        <p:nvGrpSpPr>
          <p:cNvPr id="6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1129066" y="3125575"/>
            <a:ext cx="3267674" cy="525420"/>
            <a:chOff x="2490103" y="3977343"/>
            <a:chExt cx="1352189" cy="525420"/>
          </a:xfrm>
        </p:grpSpPr>
        <p:sp>
          <p:nvSpPr>
            <p:cNvPr id="7" name="Прямоугольник"/>
            <p:cNvSpPr/>
            <p:nvPr/>
          </p:nvSpPr>
          <p:spPr>
            <a:xfrm>
              <a:off x="2513652" y="3977343"/>
              <a:ext cx="1328640" cy="517871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ЕПБС"/>
            <p:cNvSpPr/>
            <p:nvPr/>
          </p:nvSpPr>
          <p:spPr>
            <a:xfrm>
              <a:off x="2490103" y="3984892"/>
              <a:ext cx="1295280" cy="51787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ЕПБС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12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1185974" y="755114"/>
            <a:ext cx="3210766" cy="647280"/>
            <a:chOff x="4644000" y="3933000"/>
            <a:chExt cx="1295280" cy="647280"/>
          </a:xfrm>
        </p:grpSpPr>
        <p:sp>
          <p:nvSpPr>
            <p:cNvPr id="13" name="Прямоугольник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4" name="ЕПБС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ГАС «Управление»</a:t>
              </a:r>
              <a:endParaRPr lang="ru-RU" sz="1200" b="0" strike="noStrike" spc="-1" dirty="0">
                <a:latin typeface="Arial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 rot="16200000">
            <a:off x="2458516" y="2027837"/>
            <a:ext cx="471249" cy="1691528"/>
            <a:chOff x="3923820" y="4030380"/>
            <a:chExt cx="647280" cy="461160"/>
          </a:xfrm>
        </p:grpSpPr>
        <p:sp>
          <p:nvSpPr>
            <p:cNvPr id="19" name="Стрелка: вниз 30"/>
            <p:cNvSpPr/>
            <p:nvPr/>
          </p:nvSpPr>
          <p:spPr>
            <a:xfrm rot="16200000">
              <a:off x="4016880" y="393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16200000">
              <a:off x="3816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1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1185974" y="1940105"/>
            <a:ext cx="3210766" cy="647280"/>
            <a:chOff x="4644000" y="3933000"/>
            <a:chExt cx="1295280" cy="647280"/>
          </a:xfrm>
        </p:grpSpPr>
        <p:sp>
          <p:nvSpPr>
            <p:cNvPr id="22" name="Прямоугольник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ЕПБС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 fontScale="92500"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ПИАО Электронный бюджет</a:t>
              </a:r>
              <a:endParaRPr lang="ru-RU" sz="1200" b="0" strike="noStrike" spc="-1" dirty="0">
                <a:latin typeface="Arial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6200000">
            <a:off x="2429044" y="839257"/>
            <a:ext cx="496949" cy="1633841"/>
            <a:chOff x="3923820" y="4030380"/>
            <a:chExt cx="647280" cy="461160"/>
          </a:xfrm>
        </p:grpSpPr>
        <p:sp>
          <p:nvSpPr>
            <p:cNvPr id="25" name="Стрелка: вниз 30"/>
            <p:cNvSpPr/>
            <p:nvPr/>
          </p:nvSpPr>
          <p:spPr>
            <a:xfrm rot="16200000">
              <a:off x="4016880" y="393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rot="16200000">
              <a:off x="3816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2258272" y="4475029"/>
            <a:ext cx="982683" cy="454855"/>
            <a:chOff x="2868236" y="3933000"/>
            <a:chExt cx="982683" cy="64728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2868236" y="3933000"/>
              <a:ext cx="982683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7" name="ЕПБС"/>
            <p:cNvSpPr/>
            <p:nvPr/>
          </p:nvSpPr>
          <p:spPr>
            <a:xfrm>
              <a:off x="2868236" y="3945744"/>
              <a:ext cx="982683" cy="63453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АСФК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16200000">
            <a:off x="2377910" y="3189022"/>
            <a:ext cx="632461" cy="1691531"/>
            <a:chOff x="3923820" y="4136309"/>
            <a:chExt cx="662827" cy="246237"/>
          </a:xfrm>
        </p:grpSpPr>
        <p:sp>
          <p:nvSpPr>
            <p:cNvPr id="31" name="Стрелка: вниз 30"/>
            <p:cNvSpPr/>
            <p:nvPr/>
          </p:nvSpPr>
          <p:spPr>
            <a:xfrm rot="16200000">
              <a:off x="4132116" y="3928015"/>
              <a:ext cx="246237" cy="662825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 rot="16200000">
              <a:off x="3816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3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3494439" y="4454515"/>
            <a:ext cx="930296" cy="471582"/>
            <a:chOff x="2456850" y="3909200"/>
            <a:chExt cx="1302926" cy="671080"/>
          </a:xfrm>
        </p:grpSpPr>
        <p:sp>
          <p:nvSpPr>
            <p:cNvPr id="34" name="Прямоугольник"/>
            <p:cNvSpPr/>
            <p:nvPr/>
          </p:nvSpPr>
          <p:spPr>
            <a:xfrm>
              <a:off x="2464496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5" name="ЕПБС"/>
            <p:cNvSpPr/>
            <p:nvPr/>
          </p:nvSpPr>
          <p:spPr>
            <a:xfrm>
              <a:off x="2456850" y="39092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 fontScale="77500" lnSpcReduction="20000"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ПУНП </a:t>
              </a:r>
              <a:r>
                <a:rPr lang="ru-RU" b="1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ЭБ</a:t>
              </a:r>
              <a:endParaRPr lang="ru-RU" sz="900" spc="-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53648" y="3133124"/>
            <a:ext cx="27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Накопление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информации</a:t>
            </a:r>
            <a:endParaRPr lang="ru-RU" sz="1200" dirty="0">
              <a:solidFill>
                <a:schemeClr val="tx2"/>
              </a:solidFill>
            </a:endParaRPr>
          </a:p>
        </p:txBody>
      </p:sp>
      <p:grpSp>
        <p:nvGrpSpPr>
          <p:cNvPr id="43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1129066" y="4483277"/>
            <a:ext cx="982683" cy="454855"/>
            <a:chOff x="2868236" y="3933000"/>
            <a:chExt cx="982683" cy="647280"/>
          </a:xfrm>
        </p:grpSpPr>
        <p:sp>
          <p:nvSpPr>
            <p:cNvPr id="44" name="Прямоугольник"/>
            <p:cNvSpPr/>
            <p:nvPr/>
          </p:nvSpPr>
          <p:spPr>
            <a:xfrm>
              <a:off x="2868236" y="3933000"/>
              <a:ext cx="982683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5" name="ЕПБС"/>
            <p:cNvSpPr/>
            <p:nvPr/>
          </p:nvSpPr>
          <p:spPr>
            <a:xfrm>
              <a:off x="2868236" y="3945744"/>
              <a:ext cx="982683" cy="634536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 fontScale="85000" lnSpcReduction="10000"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 err="1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ПУиО</a:t>
              </a:r>
              <a:r>
                <a:rPr lang="ru-RU" sz="18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 </a:t>
              </a:r>
              <a:r>
                <a:rPr lang="ru-RU" b="1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ЭБ</a:t>
              </a:r>
              <a:endParaRPr lang="ru-RU" sz="900" spc="-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419276" y="1848246"/>
            <a:ext cx="383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Мониторинг, 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Свод,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Анализ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информации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96740" y="903598"/>
            <a:ext cx="410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</a:rPr>
              <a:t>Управляющее воздействие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Анализ информации</a:t>
            </a:r>
            <a:endParaRPr lang="ru-RU" sz="1200" dirty="0">
              <a:solidFill>
                <a:schemeClr val="tx2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129066" y="4351016"/>
            <a:ext cx="3290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96740" y="4492232"/>
            <a:ext cx="312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Учетные</a:t>
            </a:r>
            <a:r>
              <a:rPr lang="ru-RU" sz="1200" dirty="0" smtClean="0">
                <a:solidFill>
                  <a:schemeClr val="tx2"/>
                </a:solidFill>
              </a:rPr>
              <a:t> системы,   сбор </a:t>
            </a:r>
            <a:r>
              <a:rPr lang="ru-RU" sz="1200" dirty="0" err="1" smtClean="0">
                <a:solidFill>
                  <a:schemeClr val="tx2"/>
                </a:solidFill>
              </a:rPr>
              <a:t>отчетности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58" y="1700088"/>
            <a:ext cx="2043661" cy="23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492443"/>
          </a:xfrm>
        </p:spPr>
        <p:txBody>
          <a:bodyPr/>
          <a:lstStyle/>
          <a:p>
            <a: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  <a:t>Анализ </a:t>
            </a:r>
            <a:r>
              <a:rPr lang="ru-RU" sz="1600" dirty="0" smtClean="0">
                <a:solidFill>
                  <a:srgbClr val="11437F"/>
                </a:solidFill>
                <a:cs typeface="Arial" panose="020B0604020202020204" pitchFamily="34" charset="0"/>
              </a:rPr>
              <a:t>данных по исполнению бюджета</a:t>
            </a:r>
            <a: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  <a:t>Региональный бюджет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851507"/>
            <a:ext cx="8636000" cy="39443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BF578A-9D7B-40C0-8478-5D338F31DF6D}"/>
              </a:ext>
            </a:extLst>
          </p:cNvPr>
          <p:cNvSpPr txBox="1"/>
          <p:nvPr/>
        </p:nvSpPr>
        <p:spPr>
          <a:xfrm>
            <a:off x="6554761" y="605286"/>
            <a:ext cx="222160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PIAO_187_001_report</a:t>
            </a:r>
            <a:endParaRPr lang="ru-RU" sz="105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284686" y="2408348"/>
            <a:ext cx="2447436" cy="2616611"/>
            <a:chOff x="5292940" y="3525228"/>
            <a:chExt cx="3851059" cy="106873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5306294" y="3525228"/>
              <a:ext cx="3837705" cy="1039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spc="-1" dirty="0" smtClean="0"/>
                <a:t>Аналитика </a:t>
              </a:r>
              <a:r>
                <a:rPr lang="ru-RU" sz="1200" spc="-1" dirty="0" err="1" smtClean="0"/>
                <a:t>отчета</a:t>
              </a:r>
              <a:r>
                <a:rPr lang="ru-RU" sz="1200" spc="-1" dirty="0" smtClean="0"/>
                <a:t> позволяет: </a:t>
              </a:r>
              <a:br>
                <a:rPr lang="ru-RU" sz="1200" spc="-1" dirty="0" smtClean="0"/>
              </a:br>
              <a:r>
                <a:rPr lang="ru-RU" sz="1200" spc="-1" dirty="0" smtClean="0"/>
                <a:t>- выявить информацию о причинах не принятых БО;</a:t>
              </a:r>
              <a:br>
                <a:rPr lang="ru-RU" sz="1200" spc="-1" dirty="0" smtClean="0"/>
              </a:br>
              <a:r>
                <a:rPr lang="ru-RU" sz="1200" spc="-1" dirty="0" smtClean="0"/>
                <a:t>- показать кассовые расходы по блокам  в части исполнения - контрактам, соглашениям в том числе по типам соглашений- МБТ, АУ-БУ, ЮЛ.</a:t>
              </a:r>
            </a:p>
            <a:p>
              <a:pPr>
                <a:lnSpc>
                  <a:spcPct val="100000"/>
                </a:lnSpc>
              </a:pPr>
              <a:r>
                <a:rPr lang="ru-RU" sz="1200" spc="-1" dirty="0" smtClean="0"/>
                <a:t/>
              </a:r>
              <a:br>
                <a:rPr lang="ru-RU" sz="1200" spc="-1" dirty="0" smtClean="0"/>
              </a:br>
              <a:r>
                <a:rPr lang="ru-RU" sz="1200" spc="-1" dirty="0" smtClean="0"/>
                <a:t>В </a:t>
              </a:r>
              <a:r>
                <a:rPr lang="ru-RU" sz="1200" spc="-1" dirty="0" err="1" smtClean="0"/>
                <a:t>отчете</a:t>
              </a:r>
              <a:r>
                <a:rPr lang="ru-RU" sz="1200" spc="-1" dirty="0" smtClean="0"/>
                <a:t> применяется </a:t>
              </a:r>
              <a:r>
                <a:rPr lang="ru-RU" sz="1200" spc="-1" dirty="0" err="1" smtClean="0"/>
                <a:t>риско</a:t>
              </a:r>
              <a:r>
                <a:rPr lang="ru-RU" sz="1200" spc="-1" dirty="0" smtClean="0"/>
                <a:t>-ориентированный поход с применением контрольных точек исполнения бюджета</a:t>
              </a:r>
              <a:endParaRPr lang="ru-RU" sz="1200" spc="-1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92940" y="3525228"/>
              <a:ext cx="0" cy="1068736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16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/>
          <a:stretch/>
        </p:blipFill>
        <p:spPr>
          <a:xfrm>
            <a:off x="213360" y="766800"/>
            <a:ext cx="8509440" cy="424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">
            <a:extLst>
              <a:ext uri="{FF2B5EF4-FFF2-40B4-BE49-F238E27FC236}">
                <a16:creationId xmlns="" xmlns:a16="http://schemas.microsoft.com/office/drawing/2014/main" id="{EE76E842-D468-4ED1-B99E-AD8053B6E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940176" y="4795860"/>
            <a:ext cx="2103121" cy="26883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81063" y="3956224"/>
            <a:ext cx="3851059" cy="1068736"/>
            <a:chOff x="5292940" y="3525228"/>
            <a:chExt cx="3851059" cy="106873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5306294" y="3525228"/>
              <a:ext cx="3837705" cy="10687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72000" rIns="72000" bIns="72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spc="-1" dirty="0">
                  <a:solidFill>
                    <a:srgbClr val="FFFFFF"/>
                  </a:solidFill>
                </a:rPr>
                <a:t>Мониторинг предоставления субъектами РФ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и муниципальными образованиями сведений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по показателям «Сводная бюджетная роспись»,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«Лимиты бюджетных обязательств», </a:t>
              </a:r>
              <a:br>
                <a:rPr lang="ru-RU" sz="1200" spc="-1" dirty="0">
                  <a:solidFill>
                    <a:srgbClr val="FFFFFF"/>
                  </a:solidFill>
                </a:rPr>
              </a:br>
              <a:r>
                <a:rPr lang="ru-RU" sz="1200" spc="-1" dirty="0">
                  <a:solidFill>
                    <a:srgbClr val="FFFFFF"/>
                  </a:solidFill>
                </a:rPr>
                <a:t>«Принятые бюджетные обязательства»</a:t>
              </a:r>
              <a:endParaRPr lang="ru-RU" sz="1200" spc="-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5292940" y="3525228"/>
              <a:ext cx="0" cy="1068736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714" y="66139"/>
            <a:ext cx="5947583" cy="246221"/>
          </a:xfrm>
        </p:spPr>
        <p:txBody>
          <a:bodyPr/>
          <a:lstStyle/>
          <a:p>
            <a:r>
              <a:rPr lang="ru-RU" sz="1600" dirty="0" smtClean="0">
                <a:solidFill>
                  <a:srgbClr val="11437F"/>
                </a:solidFill>
                <a:cs typeface="Arial" panose="020B0604020202020204" pitchFamily="34" charset="0"/>
              </a:rPr>
              <a:t>Мониторинг данных</a:t>
            </a:r>
            <a:r>
              <a:rPr lang="en-US" sz="1600" dirty="0">
                <a:solidFill>
                  <a:srgbClr val="11437F"/>
                </a:solidFill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11437F"/>
                </a:solidFill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11437F"/>
                </a:solidFill>
                <a:cs typeface="Arial" panose="020B0604020202020204" pitchFamily="34" charset="0"/>
              </a:rPr>
              <a:t>Региональный </a:t>
            </a:r>
            <a:r>
              <a:rPr lang="ru-RU" sz="1600" dirty="0">
                <a:solidFill>
                  <a:srgbClr val="11437F"/>
                </a:solidFill>
                <a:cs typeface="Arial" panose="020B0604020202020204" pitchFamily="34" charset="0"/>
              </a:rPr>
              <a:t>бюджет</a:t>
            </a:r>
            <a:endParaRPr lang="ru-RU" sz="16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BF578A-9D7B-40C0-8478-5D338F31DF6D}"/>
              </a:ext>
            </a:extLst>
          </p:cNvPr>
          <p:cNvSpPr txBox="1"/>
          <p:nvPr/>
        </p:nvSpPr>
        <p:spPr>
          <a:xfrm>
            <a:off x="6596325" y="397468"/>
            <a:ext cx="2221606" cy="246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PIAO_187_002_report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70373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2680" y="111433"/>
            <a:ext cx="6650617" cy="430887"/>
          </a:xfrm>
        </p:spPr>
        <p:txBody>
          <a:bodyPr/>
          <a:lstStyle/>
          <a:p>
            <a:r>
              <a:rPr lang="ru-RU" sz="1400" dirty="0" smtClean="0"/>
              <a:t>Проблемы , выявленные в ходе мониторинга исполнения бюджетов </a:t>
            </a:r>
            <a:br>
              <a:rPr lang="ru-RU" sz="1400" dirty="0" smtClean="0"/>
            </a:br>
            <a:r>
              <a:rPr lang="ru-RU" sz="1400" dirty="0" smtClean="0"/>
              <a:t>субъектов РФ и местных бюджетов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63140" y="126187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</a:rPr>
              <a:t>Касса </a:t>
            </a:r>
            <a:r>
              <a:rPr lang="en-US" sz="1800" dirty="0" smtClean="0">
                <a:solidFill>
                  <a:schemeClr val="tx2"/>
                </a:solidFill>
              </a:rPr>
              <a:t>&gt;</a:t>
            </a:r>
            <a:r>
              <a:rPr lang="ru-RU" sz="1800" dirty="0" smtClean="0">
                <a:solidFill>
                  <a:schemeClr val="tx2"/>
                </a:solidFill>
              </a:rPr>
              <a:t> 100%  или Касса </a:t>
            </a:r>
            <a:r>
              <a:rPr lang="en-US" sz="1800" dirty="0" smtClean="0">
                <a:solidFill>
                  <a:schemeClr val="tx2"/>
                </a:solidFill>
              </a:rPr>
              <a:t>&gt;</a:t>
            </a:r>
            <a:r>
              <a:rPr lang="ru-RU" sz="1800" dirty="0" smtClean="0">
                <a:solidFill>
                  <a:schemeClr val="tx2"/>
                </a:solidFill>
              </a:rPr>
              <a:t> БО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3140" y="3157814"/>
            <a:ext cx="623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</a:rPr>
              <a:t>Показатели форма 0503117-НП не соответствуют данным ЕПБС и ПИАО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140" y="237142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/>
                </a:solidFill>
              </a:rPr>
              <a:t>Касса </a:t>
            </a:r>
            <a:r>
              <a:rPr lang="en-US" sz="1800" dirty="0" smtClean="0">
                <a:solidFill>
                  <a:schemeClr val="tx2"/>
                </a:solidFill>
              </a:rPr>
              <a:t>&gt;</a:t>
            </a:r>
            <a:r>
              <a:rPr lang="ru-RU" sz="1800" dirty="0" smtClean="0">
                <a:solidFill>
                  <a:schemeClr val="tx2"/>
                </a:solidFill>
              </a:rPr>
              <a:t> БО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760" y="1592994"/>
            <a:ext cx="733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- не размещена Роспись  на ЕПБС *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4012780"/>
            <a:ext cx="8890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solidFill>
                  <a:schemeClr val="tx2"/>
                </a:solidFill>
              </a:rPr>
              <a:t>* по </a:t>
            </a:r>
            <a:r>
              <a:rPr lang="ru-RU" sz="1300" i="1" dirty="0" err="1" smtClean="0">
                <a:solidFill>
                  <a:schemeClr val="tx2"/>
                </a:solidFill>
              </a:rPr>
              <a:t>финорганам</a:t>
            </a:r>
            <a:r>
              <a:rPr lang="ru-RU" sz="1300" i="1" dirty="0" smtClean="0">
                <a:solidFill>
                  <a:schemeClr val="tx2"/>
                </a:solidFill>
              </a:rPr>
              <a:t> субъектов РФ и местных бюджетов, не передавшим полномочия в ТОФК</a:t>
            </a:r>
            <a:endParaRPr lang="ru-RU" sz="1300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760" y="2651733"/>
            <a:ext cx="733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- не размещены БО  на ЕПБС *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1316698"/>
            <a:ext cx="1821180" cy="24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6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2990639" y="918389"/>
            <a:ext cx="1295280" cy="647280"/>
            <a:chOff x="2555640" y="3933000"/>
            <a:chExt cx="1295280" cy="647280"/>
          </a:xfrm>
        </p:grpSpPr>
        <p:sp>
          <p:nvSpPr>
            <p:cNvPr id="25" name="Прямоугольник"/>
            <p:cNvSpPr/>
            <p:nvPr/>
          </p:nvSpPr>
          <p:spPr>
            <a:xfrm>
              <a:off x="255564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ЕПБС"/>
            <p:cNvSpPr/>
            <p:nvPr/>
          </p:nvSpPr>
          <p:spPr>
            <a:xfrm>
              <a:off x="255564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ЕПБС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285919" y="1015769"/>
            <a:ext cx="792720" cy="461160"/>
            <a:chOff x="3923820" y="4030380"/>
            <a:chExt cx="647280" cy="461160"/>
          </a:xfrm>
        </p:grpSpPr>
        <p:sp>
          <p:nvSpPr>
            <p:cNvPr id="23" name="Стрелка: вниз 30"/>
            <p:cNvSpPr/>
            <p:nvPr/>
          </p:nvSpPr>
          <p:spPr>
            <a:xfrm rot="16200000">
              <a:off x="4016880" y="393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200000">
              <a:off x="3816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8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5078999" y="918389"/>
            <a:ext cx="1295280" cy="647280"/>
            <a:chOff x="4644000" y="3933000"/>
            <a:chExt cx="1295280" cy="647280"/>
          </a:xfrm>
        </p:grpSpPr>
        <p:sp>
          <p:nvSpPr>
            <p:cNvPr id="21" name="Прямоугольник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ЕПБС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6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ПИАО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08200" y="990929"/>
            <a:ext cx="882439" cy="461160"/>
            <a:chOff x="1835460" y="4005540"/>
            <a:chExt cx="647280" cy="461160"/>
          </a:xfrm>
        </p:grpSpPr>
        <p:sp>
          <p:nvSpPr>
            <p:cNvPr id="19" name="Стрелка: вниз 30"/>
            <p:cNvSpPr/>
            <p:nvPr/>
          </p:nvSpPr>
          <p:spPr>
            <a:xfrm rot="16200000">
              <a:off x="1928520" y="391248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16200000">
              <a:off x="1728360" y="422784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0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902639" y="918389"/>
            <a:ext cx="1295280" cy="647280"/>
            <a:chOff x="467640" y="3933000"/>
            <a:chExt cx="1295280" cy="647280"/>
          </a:xfrm>
        </p:grpSpPr>
        <p:sp>
          <p:nvSpPr>
            <p:cNvPr id="17" name="Прямоугольник"/>
            <p:cNvSpPr/>
            <p:nvPr/>
          </p:nvSpPr>
          <p:spPr>
            <a:xfrm>
              <a:off x="46764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ЕПБС"/>
            <p:cNvSpPr/>
            <p:nvPr/>
          </p:nvSpPr>
          <p:spPr>
            <a:xfrm>
              <a:off x="46764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Минфин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73918" y="1015769"/>
            <a:ext cx="793441" cy="461160"/>
            <a:chOff x="6011820" y="4030380"/>
            <a:chExt cx="647280" cy="461160"/>
          </a:xfrm>
        </p:grpSpPr>
        <p:sp>
          <p:nvSpPr>
            <p:cNvPr id="15" name="Стрелка: вниз 30"/>
            <p:cNvSpPr/>
            <p:nvPr/>
          </p:nvSpPr>
          <p:spPr>
            <a:xfrm rot="16200000">
              <a:off x="6104880" y="393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16200000">
              <a:off x="5904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7167359" y="918389"/>
            <a:ext cx="1295280" cy="647280"/>
            <a:chOff x="6732360" y="3933000"/>
            <a:chExt cx="1295280" cy="647280"/>
          </a:xfrm>
        </p:grpSpPr>
        <p:sp>
          <p:nvSpPr>
            <p:cNvPr id="13" name="Прямоугольник"/>
            <p:cNvSpPr/>
            <p:nvPr/>
          </p:nvSpPr>
          <p:spPr>
            <a:xfrm>
              <a:off x="673236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ЕПБС"/>
            <p:cNvSpPr/>
            <p:nvPr/>
          </p:nvSpPr>
          <p:spPr>
            <a:xfrm>
              <a:off x="673236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9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Отчет </a:t>
              </a:r>
              <a:r>
                <a:rPr lang="ru-RU" sz="9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№</a:t>
              </a:r>
              <a:r>
                <a:rPr lang="en-US" sz="9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 PIAO_</a:t>
              </a:r>
              <a:r>
                <a:rPr lang="ru-RU" sz="9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187_001</a:t>
              </a:r>
              <a:r>
                <a:rPr lang="ru-RU" b="1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 </a:t>
              </a:r>
              <a:endParaRPr lang="ru-RU" sz="1200" b="0" strike="noStrike" spc="-1" dirty="0">
                <a:latin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65549" y="173865"/>
            <a:ext cx="5872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Получение данных «Роспись»</a:t>
            </a:r>
            <a:endParaRPr lang="ru-RU" sz="1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39" y="1810119"/>
            <a:ext cx="7560000" cy="307448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355850" y="2700200"/>
            <a:ext cx="561889" cy="218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3091259" y="-437414"/>
            <a:ext cx="1094039" cy="5194303"/>
          </a:xfrm>
          <a:prstGeom prst="rightBrace">
            <a:avLst>
              <a:gd name="adj1" fmla="val 8333"/>
              <a:gd name="adj2" fmla="val 695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8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8604801" y="4860299"/>
            <a:ext cx="432150" cy="806567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2050" y="137965"/>
            <a:ext cx="5334901" cy="415498"/>
          </a:xfrm>
        </p:spPr>
        <p:txBody>
          <a:bodyPr/>
          <a:lstStyle/>
          <a:p>
            <a:r>
              <a:rPr lang="ru-RU" dirty="0" smtClean="0"/>
              <a:t>Получение данных по  «Лимитам БО» и «Принятым БО»</a:t>
            </a:r>
            <a:endParaRPr lang="ru-RU" dirty="0"/>
          </a:p>
        </p:txBody>
      </p:sp>
      <p:grpSp>
        <p:nvGrpSpPr>
          <p:cNvPr id="4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5390350" y="989967"/>
            <a:ext cx="1295280" cy="647280"/>
            <a:chOff x="2483640" y="1845000"/>
            <a:chExt cx="1295280" cy="647280"/>
          </a:xfrm>
        </p:grpSpPr>
        <p:sp>
          <p:nvSpPr>
            <p:cNvPr id="40" name="Прямоугольник"/>
            <p:cNvSpPr/>
            <p:nvPr/>
          </p:nvSpPr>
          <p:spPr>
            <a:xfrm>
              <a:off x="2483640" y="1845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ЕПБС"/>
            <p:cNvSpPr/>
            <p:nvPr/>
          </p:nvSpPr>
          <p:spPr>
            <a:xfrm>
              <a:off x="2483640" y="1845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>
                  <a:solidFill>
                    <a:srgbClr val="FFFFFF"/>
                  </a:solidFill>
                  <a:latin typeface="Avenir Next"/>
                  <a:ea typeface="Avenir Next Regular"/>
                </a:rPr>
                <a:t>ПИАО</a:t>
              </a:r>
              <a:endParaRPr lang="ru-RU" sz="1800" b="0" strike="noStrike" spc="-1">
                <a:latin typeface="Arial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01698" y="1087347"/>
            <a:ext cx="877012" cy="461160"/>
            <a:chOff x="3851820" y="1942380"/>
            <a:chExt cx="647280" cy="461160"/>
          </a:xfrm>
        </p:grpSpPr>
        <p:sp>
          <p:nvSpPr>
            <p:cNvPr id="38" name="Стрелка: вниз 30"/>
            <p:cNvSpPr/>
            <p:nvPr/>
          </p:nvSpPr>
          <p:spPr>
            <a:xfrm rot="16200000">
              <a:off x="3944880" y="1849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16200000">
              <a:off x="3744720" y="216432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6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7478710" y="989967"/>
            <a:ext cx="1295280" cy="647280"/>
            <a:chOff x="4572000" y="1845000"/>
            <a:chExt cx="1295280" cy="647280"/>
          </a:xfrm>
        </p:grpSpPr>
        <p:sp>
          <p:nvSpPr>
            <p:cNvPr id="36" name="Прямоугольник"/>
            <p:cNvSpPr/>
            <p:nvPr/>
          </p:nvSpPr>
          <p:spPr>
            <a:xfrm>
              <a:off x="4572000" y="1845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37" name="ЕПБС"/>
            <p:cNvSpPr/>
            <p:nvPr/>
          </p:nvSpPr>
          <p:spPr>
            <a:xfrm>
              <a:off x="4572000" y="1845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0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Отчет </a:t>
              </a:r>
              <a:r>
                <a:rPr lang="ru-RU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№ </a:t>
              </a:r>
              <a:r>
                <a:rPr lang="en-US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PIAO_</a:t>
              </a:r>
              <a:r>
                <a:rPr lang="ru-RU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187_001</a:t>
              </a:r>
              <a:r>
                <a:rPr lang="ru-RU" sz="12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 </a:t>
              </a:r>
              <a:endParaRPr lang="ru-RU" sz="1200" b="0" strike="noStrike" spc="-1" dirty="0">
                <a:latin typeface="Arial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13337" y="1062507"/>
            <a:ext cx="884783" cy="461160"/>
            <a:chOff x="1763460" y="1917540"/>
            <a:chExt cx="647280" cy="461160"/>
          </a:xfrm>
        </p:grpSpPr>
        <p:sp>
          <p:nvSpPr>
            <p:cNvPr id="34" name="Стрелка: вниз 30"/>
            <p:cNvSpPr/>
            <p:nvPr/>
          </p:nvSpPr>
          <p:spPr>
            <a:xfrm rot="16200000">
              <a:off x="1856520" y="182448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 rot="16200000">
              <a:off x="1656360" y="21394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8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3309760" y="982333"/>
            <a:ext cx="1295280" cy="647280"/>
            <a:chOff x="395640" y="1845000"/>
            <a:chExt cx="1295280" cy="647280"/>
          </a:xfrm>
        </p:grpSpPr>
        <p:sp>
          <p:nvSpPr>
            <p:cNvPr id="32" name="Прямоугольник"/>
            <p:cNvSpPr/>
            <p:nvPr/>
          </p:nvSpPr>
          <p:spPr>
            <a:xfrm>
              <a:off x="395640" y="1845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ЕПБС"/>
            <p:cNvSpPr/>
            <p:nvPr/>
          </p:nvSpPr>
          <p:spPr>
            <a:xfrm>
              <a:off x="395640" y="1845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АС ФК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sp>
        <p:nvSpPr>
          <p:cNvPr id="9" name="TextBox 67"/>
          <p:cNvSpPr/>
          <p:nvPr/>
        </p:nvSpPr>
        <p:spPr>
          <a:xfrm>
            <a:off x="2077450" y="691347"/>
            <a:ext cx="6480000" cy="3949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000" b="0" strike="noStrike" spc="35" dirty="0">
                <a:solidFill>
                  <a:srgbClr val="002060"/>
                </a:solidFill>
                <a:latin typeface="Avenir Next Demi Bold"/>
                <a:ea typeface="Avenir Next Demi Bold"/>
              </a:rPr>
              <a:t>1. Для субъектов РФ и муниципальных образований, </a:t>
            </a:r>
            <a:r>
              <a:rPr lang="ru-RU" sz="1000" b="0" strike="noStrike" spc="35" dirty="0">
                <a:solidFill>
                  <a:srgbClr val="FF0000"/>
                </a:solidFill>
                <a:latin typeface="Avenir Next Demi Bold"/>
                <a:ea typeface="Avenir Next Demi Bold"/>
              </a:rPr>
              <a:t>передавших</a:t>
            </a:r>
            <a:r>
              <a:rPr lang="ru-RU" sz="1000" b="0" strike="noStrike" spc="35" dirty="0">
                <a:solidFill>
                  <a:srgbClr val="002060"/>
                </a:solidFill>
                <a:latin typeface="Avenir Next Demi Bold"/>
                <a:ea typeface="Avenir Next Demi Bold"/>
              </a:rPr>
              <a:t> полномочия по </a:t>
            </a:r>
            <a:r>
              <a:rPr lang="ru-RU" sz="1000" b="0" strike="noStrike" spc="35" dirty="0" err="1">
                <a:solidFill>
                  <a:srgbClr val="002060"/>
                </a:solidFill>
                <a:latin typeface="Avenir Next Demi Bold"/>
                <a:ea typeface="Avenir Next Demi Bold"/>
              </a:rPr>
              <a:t>учету</a:t>
            </a:r>
            <a:r>
              <a:rPr lang="ru-RU" sz="1000" b="0" strike="noStrike" spc="35" dirty="0">
                <a:solidFill>
                  <a:srgbClr val="002060"/>
                </a:solidFill>
                <a:latin typeface="Avenir Next Demi Bold"/>
                <a:ea typeface="Avenir Next Demi Bold"/>
              </a:rPr>
              <a:t>  БО в ТОФК 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9150" y="1875268"/>
            <a:ext cx="6826250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000" b="0" strike="noStrike" spc="35" dirty="0">
                <a:solidFill>
                  <a:srgbClr val="002060"/>
                </a:solidFill>
                <a:latin typeface="Avenir Next Demi Bold"/>
                <a:ea typeface="Avenir Next Demi Bold"/>
              </a:rPr>
              <a:t>2. Для субъектов РФ и муниципальных образований, </a:t>
            </a:r>
            <a:r>
              <a:rPr lang="ru-RU" sz="1000" b="0" strike="noStrike" spc="35" dirty="0">
                <a:solidFill>
                  <a:srgbClr val="FF0000"/>
                </a:solidFill>
                <a:latin typeface="Avenir Next Demi Bold"/>
                <a:ea typeface="Avenir Next Demi Bold"/>
              </a:rPr>
              <a:t>НЕ передавших</a:t>
            </a:r>
            <a:r>
              <a:rPr lang="ru-RU" sz="1000" b="0" strike="noStrike" spc="35" dirty="0">
                <a:solidFill>
                  <a:srgbClr val="002060"/>
                </a:solidFill>
                <a:latin typeface="Avenir Next Demi Bold"/>
                <a:ea typeface="Avenir Next Demi Bold"/>
              </a:rPr>
              <a:t> полномочия по </a:t>
            </a:r>
            <a:r>
              <a:rPr lang="ru-RU" sz="1000" b="0" strike="noStrike" spc="35" dirty="0" err="1">
                <a:solidFill>
                  <a:srgbClr val="002060"/>
                </a:solidFill>
                <a:latin typeface="Avenir Next Demi Bold"/>
                <a:ea typeface="Avenir Next Demi Bold"/>
              </a:rPr>
              <a:t>учету</a:t>
            </a:r>
            <a:r>
              <a:rPr lang="ru-RU" sz="1000" b="0" strike="noStrike" spc="35" dirty="0">
                <a:solidFill>
                  <a:srgbClr val="002060"/>
                </a:solidFill>
                <a:latin typeface="Avenir Next Demi Bold"/>
                <a:ea typeface="Avenir Next Demi Bold"/>
              </a:rPr>
              <a:t>  БО в ТОФК </a:t>
            </a:r>
            <a:endParaRPr lang="ru-RU" sz="1000" b="0" strike="noStrike" spc="-1" dirty="0">
              <a:latin typeface="Arial"/>
            </a:endParaRPr>
          </a:p>
        </p:txBody>
      </p:sp>
      <p:grpSp>
        <p:nvGrpSpPr>
          <p:cNvPr id="11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3288689" y="2293897"/>
            <a:ext cx="1295280" cy="647280"/>
            <a:chOff x="2555640" y="3933000"/>
            <a:chExt cx="1295280" cy="647280"/>
          </a:xfrm>
        </p:grpSpPr>
        <p:sp>
          <p:nvSpPr>
            <p:cNvPr id="30" name="Прямоугольник"/>
            <p:cNvSpPr/>
            <p:nvPr/>
          </p:nvSpPr>
          <p:spPr>
            <a:xfrm>
              <a:off x="255564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ЕПБС"/>
            <p:cNvSpPr/>
            <p:nvPr/>
          </p:nvSpPr>
          <p:spPr>
            <a:xfrm>
              <a:off x="255564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>
                  <a:solidFill>
                    <a:srgbClr val="FFFFFF"/>
                  </a:solidFill>
                  <a:latin typeface="Avenir Next"/>
                  <a:ea typeface="Avenir Next Regular"/>
                </a:rPr>
                <a:t>ЕПБС</a:t>
              </a:r>
              <a:endParaRPr lang="ru-RU" sz="1800" b="0" strike="noStrike" spc="-1">
                <a:latin typeface="Arial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535480" y="2391277"/>
            <a:ext cx="821387" cy="461160"/>
            <a:chOff x="3923820" y="4030380"/>
            <a:chExt cx="647280" cy="461160"/>
          </a:xfrm>
        </p:grpSpPr>
        <p:sp>
          <p:nvSpPr>
            <p:cNvPr id="28" name="Стрелка: вниз 30"/>
            <p:cNvSpPr/>
            <p:nvPr/>
          </p:nvSpPr>
          <p:spPr>
            <a:xfrm rot="16200000">
              <a:off x="4016880" y="393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rot="16200000">
              <a:off x="3816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5377049" y="2293897"/>
            <a:ext cx="1295280" cy="647280"/>
            <a:chOff x="4644000" y="3933000"/>
            <a:chExt cx="1295280" cy="647280"/>
          </a:xfrm>
        </p:grpSpPr>
        <p:sp>
          <p:nvSpPr>
            <p:cNvPr id="26" name="Прямоугольник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ЕПБС"/>
            <p:cNvSpPr/>
            <p:nvPr/>
          </p:nvSpPr>
          <p:spPr>
            <a:xfrm>
              <a:off x="464400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ПИАО</a:t>
              </a:r>
              <a:endParaRPr lang="ru-RU" sz="1200" b="0" strike="noStrike" spc="-1" dirty="0">
                <a:latin typeface="Arial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432050" y="2366437"/>
            <a:ext cx="856638" cy="461160"/>
            <a:chOff x="1835460" y="4005540"/>
            <a:chExt cx="647280" cy="461160"/>
          </a:xfrm>
        </p:grpSpPr>
        <p:sp>
          <p:nvSpPr>
            <p:cNvPr id="24" name="Стрелка: вниз 30"/>
            <p:cNvSpPr/>
            <p:nvPr/>
          </p:nvSpPr>
          <p:spPr>
            <a:xfrm rot="16200000">
              <a:off x="1928520" y="391248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16200000">
              <a:off x="1728360" y="422784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5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1200689" y="2293897"/>
            <a:ext cx="1295280" cy="647280"/>
            <a:chOff x="467640" y="3933000"/>
            <a:chExt cx="1295280" cy="647280"/>
          </a:xfrm>
        </p:grpSpPr>
        <p:sp>
          <p:nvSpPr>
            <p:cNvPr id="22" name="Прямоугольник"/>
            <p:cNvSpPr/>
            <p:nvPr/>
          </p:nvSpPr>
          <p:spPr>
            <a:xfrm>
              <a:off x="46764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ЕПБС"/>
            <p:cNvSpPr/>
            <p:nvPr/>
          </p:nvSpPr>
          <p:spPr>
            <a:xfrm>
              <a:off x="46764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>
                  <a:solidFill>
                    <a:srgbClr val="FFFFFF"/>
                  </a:solidFill>
                  <a:latin typeface="Avenir Next"/>
                  <a:ea typeface="Avenir Next Regular"/>
                </a:rPr>
                <a:t>Минфин</a:t>
              </a:r>
              <a:endParaRPr lang="ru-RU" sz="1800" b="0" strike="noStrike" spc="-1">
                <a:latin typeface="Arial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672328" y="2391277"/>
            <a:ext cx="806381" cy="461160"/>
            <a:chOff x="6011820" y="4030380"/>
            <a:chExt cx="647280" cy="461160"/>
          </a:xfrm>
        </p:grpSpPr>
        <p:sp>
          <p:nvSpPr>
            <p:cNvPr id="20" name="Стрелка: вниз 30"/>
            <p:cNvSpPr/>
            <p:nvPr/>
          </p:nvSpPr>
          <p:spPr>
            <a:xfrm rot="16200000">
              <a:off x="6104880" y="393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16200000">
              <a:off x="5904720" y="425268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7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7465409" y="2293897"/>
            <a:ext cx="1295280" cy="647280"/>
            <a:chOff x="6732360" y="3933000"/>
            <a:chExt cx="1295280" cy="647280"/>
          </a:xfrm>
        </p:grpSpPr>
        <p:sp>
          <p:nvSpPr>
            <p:cNvPr id="18" name="Прямоугольник"/>
            <p:cNvSpPr/>
            <p:nvPr/>
          </p:nvSpPr>
          <p:spPr>
            <a:xfrm>
              <a:off x="6732360" y="393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ЕПБС"/>
            <p:cNvSpPr/>
            <p:nvPr/>
          </p:nvSpPr>
          <p:spPr>
            <a:xfrm>
              <a:off x="6732360" y="393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0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Отчет </a:t>
              </a:r>
              <a:r>
                <a:rPr lang="ru-RU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№</a:t>
              </a:r>
              <a:r>
                <a:rPr lang="en-US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 PIAO_</a:t>
              </a:r>
              <a:r>
                <a:rPr lang="ru-RU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187_001</a:t>
              </a:r>
              <a:r>
                <a:rPr lang="ru-RU" sz="1200" b="1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 </a:t>
              </a:r>
              <a:endParaRPr lang="ru-RU" sz="1000" b="0" strike="noStrike" spc="-1" dirty="0">
                <a:latin typeface="Arial"/>
              </a:endParaRPr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" y="3312537"/>
            <a:ext cx="8165603" cy="1363698"/>
          </a:xfrm>
          <a:prstGeom prst="rect">
            <a:avLst/>
          </a:prstGeom>
        </p:spPr>
      </p:pic>
      <p:sp>
        <p:nvSpPr>
          <p:cNvPr id="43" name="Правая фигурная скобка 42"/>
          <p:cNvSpPr/>
          <p:nvPr/>
        </p:nvSpPr>
        <p:spPr>
          <a:xfrm rot="5400000">
            <a:off x="3945084" y="928122"/>
            <a:ext cx="867770" cy="5085062"/>
          </a:xfrm>
          <a:prstGeom prst="rightBrace">
            <a:avLst>
              <a:gd name="adj1" fmla="val 8333"/>
              <a:gd name="adj2" fmla="val 7518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43200" y="3904538"/>
            <a:ext cx="692150" cy="771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ая фигурная скобка 44"/>
          <p:cNvSpPr/>
          <p:nvPr/>
        </p:nvSpPr>
        <p:spPr>
          <a:xfrm rot="5400000">
            <a:off x="3945084" y="943009"/>
            <a:ext cx="867770" cy="5085062"/>
          </a:xfrm>
          <a:prstGeom prst="rightBrace">
            <a:avLst>
              <a:gd name="adj1" fmla="val 8333"/>
              <a:gd name="adj2" fmla="val 483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167262" y="3929379"/>
            <a:ext cx="692150" cy="771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трелка вправо 25"/>
          <p:cNvSpPr/>
          <p:nvPr/>
        </p:nvSpPr>
        <p:spPr>
          <a:xfrm>
            <a:off x="3553835" y="966870"/>
            <a:ext cx="1806551" cy="3664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API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49" name="Группа 45"/>
          <p:cNvGrpSpPr/>
          <p:nvPr/>
        </p:nvGrpSpPr>
        <p:grpSpPr>
          <a:xfrm>
            <a:off x="3553835" y="1962399"/>
            <a:ext cx="3914620" cy="461160"/>
            <a:chOff x="3564000" y="2590560"/>
            <a:chExt cx="647280" cy="461160"/>
          </a:xfrm>
        </p:grpSpPr>
        <p:sp>
          <p:nvSpPr>
            <p:cNvPr id="50" name="Стрелка: вниз 30"/>
            <p:cNvSpPr/>
            <p:nvPr/>
          </p:nvSpPr>
          <p:spPr>
            <a:xfrm rot="16200000">
              <a:off x="3656880" y="2497320"/>
              <a:ext cx="461160" cy="64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Прямоугольник 47"/>
            <p:cNvSpPr/>
            <p:nvPr/>
          </p:nvSpPr>
          <p:spPr>
            <a:xfrm rot="16200000">
              <a:off x="3456720" y="281232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728163"/>
            <a:ext cx="6873097" cy="2231145"/>
          </a:xfrm>
          <a:prstGeom prst="rect">
            <a:avLst/>
          </a:prstGeom>
        </p:spPr>
      </p:pic>
      <p:grpSp>
        <p:nvGrpSpPr>
          <p:cNvPr id="57" name="Группа 45"/>
          <p:cNvGrpSpPr/>
          <p:nvPr/>
        </p:nvGrpSpPr>
        <p:grpSpPr>
          <a:xfrm>
            <a:off x="6216460" y="980303"/>
            <a:ext cx="1239151" cy="461160"/>
            <a:chOff x="5713005" y="1221661"/>
            <a:chExt cx="658096" cy="461160"/>
          </a:xfrm>
        </p:grpSpPr>
        <p:sp>
          <p:nvSpPr>
            <p:cNvPr id="58" name="Стрелка: вниз 30"/>
            <p:cNvSpPr/>
            <p:nvPr/>
          </p:nvSpPr>
          <p:spPr>
            <a:xfrm rot="16200000">
              <a:off x="5811473" y="1123193"/>
              <a:ext cx="461160" cy="65809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Прямоугольник 47"/>
            <p:cNvSpPr/>
            <p:nvPr/>
          </p:nvSpPr>
          <p:spPr>
            <a:xfrm rot="16200000">
              <a:off x="5616720" y="144396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65549" y="173865"/>
            <a:ext cx="5872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Получение данных «Кассовое исполнение (Факт)»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654571" y="3327399"/>
            <a:ext cx="504929" cy="1684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068445" y="582296"/>
            <a:ext cx="734060" cy="4464050"/>
          </a:xfrm>
          <a:prstGeom prst="rightBrace">
            <a:avLst>
              <a:gd name="adj1" fmla="val 8333"/>
              <a:gd name="adj2" fmla="val 184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165688" y="874676"/>
            <a:ext cx="1151280" cy="575280"/>
            <a:chOff x="251640" y="1845000"/>
            <a:chExt cx="1151280" cy="575280"/>
          </a:xfrm>
        </p:grpSpPr>
        <p:sp>
          <p:nvSpPr>
            <p:cNvPr id="31" name="Прямоугольник"/>
            <p:cNvSpPr/>
            <p:nvPr/>
          </p:nvSpPr>
          <p:spPr>
            <a:xfrm>
              <a:off x="251640" y="1845000"/>
              <a:ext cx="1151280" cy="575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" name="ЕПБС"/>
            <p:cNvSpPr/>
            <p:nvPr/>
          </p:nvSpPr>
          <p:spPr>
            <a:xfrm>
              <a:off x="251640" y="1845000"/>
              <a:ext cx="1151280" cy="57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АС ФК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39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2276639" y="866700"/>
            <a:ext cx="1584159" cy="654120"/>
            <a:chOff x="2123640" y="1124640"/>
            <a:chExt cx="1295280" cy="654120"/>
          </a:xfrm>
        </p:grpSpPr>
        <p:sp>
          <p:nvSpPr>
            <p:cNvPr id="40" name="Прямоугольник"/>
            <p:cNvSpPr/>
            <p:nvPr/>
          </p:nvSpPr>
          <p:spPr>
            <a:xfrm>
              <a:off x="2123640" y="1124640"/>
              <a:ext cx="1295280" cy="65412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ЕПБС"/>
            <p:cNvSpPr/>
            <p:nvPr/>
          </p:nvSpPr>
          <p:spPr>
            <a:xfrm>
              <a:off x="2123640" y="1124640"/>
              <a:ext cx="1295280" cy="654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ЕПБС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42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2270098" y="1881056"/>
            <a:ext cx="1590701" cy="647280"/>
            <a:chOff x="2123640" y="2493000"/>
            <a:chExt cx="1295280" cy="64728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2123640" y="249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ЕПБС"/>
            <p:cNvSpPr/>
            <p:nvPr/>
          </p:nvSpPr>
          <p:spPr>
            <a:xfrm>
              <a:off x="2123640" y="249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ts val="1800"/>
                </a:spcBef>
              </a:pP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ПИАО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46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5393256" y="803113"/>
            <a:ext cx="1223280" cy="691200"/>
            <a:chOff x="4428000" y="1052640"/>
            <a:chExt cx="1223280" cy="691200"/>
          </a:xfrm>
        </p:grpSpPr>
        <p:sp>
          <p:nvSpPr>
            <p:cNvPr id="47" name="Прямоугольник"/>
            <p:cNvSpPr/>
            <p:nvPr/>
          </p:nvSpPr>
          <p:spPr>
            <a:xfrm>
              <a:off x="4428000" y="1112760"/>
              <a:ext cx="1223280" cy="6310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ПУиО…"/>
            <p:cNvSpPr/>
            <p:nvPr/>
          </p:nvSpPr>
          <p:spPr>
            <a:xfrm>
              <a:off x="4428000" y="1052640"/>
              <a:ext cx="1223280" cy="631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 fontScale="95500"/>
            </a:bodyPr>
            <a:lstStyle/>
            <a:p>
              <a:pPr algn="ctr">
                <a:lnSpc>
                  <a:spcPts val="3600"/>
                </a:lnSpc>
                <a:spcBef>
                  <a:spcPts val="1800"/>
                </a:spcBef>
              </a:pPr>
              <a:r>
                <a:rPr lang="ru-RU" sz="1800" b="1" strike="noStrike" spc="-1" dirty="0" err="1">
                  <a:solidFill>
                    <a:srgbClr val="FFFFFF"/>
                  </a:solidFill>
                  <a:latin typeface="Avenir Next"/>
                  <a:ea typeface="Avenir Next Regular"/>
                </a:rPr>
                <a:t>ПУиО</a:t>
              </a: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 МФ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grpSp>
        <p:nvGrpSpPr>
          <p:cNvPr id="52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7501325" y="1868618"/>
            <a:ext cx="1295280" cy="647280"/>
            <a:chOff x="4428000" y="2493000"/>
            <a:chExt cx="1295280" cy="647280"/>
          </a:xfrm>
        </p:grpSpPr>
        <p:sp>
          <p:nvSpPr>
            <p:cNvPr id="53" name="Прямоугольник"/>
            <p:cNvSpPr/>
            <p:nvPr/>
          </p:nvSpPr>
          <p:spPr>
            <a:xfrm>
              <a:off x="4428000" y="2493000"/>
              <a:ext cx="1295280" cy="6472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ЕПБС"/>
            <p:cNvSpPr/>
            <p:nvPr/>
          </p:nvSpPr>
          <p:spPr>
            <a:xfrm>
              <a:off x="4428000" y="2493000"/>
              <a:ext cx="1295280" cy="647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000" b="1" strike="noStrike" spc="-1" dirty="0" err="1">
                  <a:solidFill>
                    <a:srgbClr val="FFFFFF"/>
                  </a:solidFill>
                  <a:latin typeface="Avenir Next"/>
                  <a:ea typeface="Avenir Next Regular"/>
                </a:rPr>
                <a:t>Отчет</a:t>
              </a:r>
              <a:r>
                <a:rPr lang="ru-RU" sz="10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 </a:t>
              </a:r>
              <a:endParaRPr lang="ru-RU" sz="10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№ </a:t>
              </a:r>
              <a:r>
                <a:rPr lang="en-US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PIAO_187_00</a:t>
              </a:r>
              <a:r>
                <a:rPr lang="ru-RU" sz="10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1 </a:t>
              </a:r>
              <a:endParaRPr lang="ru-RU" sz="1000" b="0" strike="noStrike" spc="-1" dirty="0">
                <a:latin typeface="Arial"/>
              </a:endParaRPr>
            </a:p>
          </p:txBody>
        </p:sp>
      </p:grpSp>
      <p:sp>
        <p:nvSpPr>
          <p:cNvPr id="55" name="TextBox 7"/>
          <p:cNvSpPr/>
          <p:nvPr/>
        </p:nvSpPr>
        <p:spPr>
          <a:xfrm>
            <a:off x="1844240" y="1544431"/>
            <a:ext cx="1353960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Мониторинг </a:t>
            </a:r>
            <a:r>
              <a:rPr lang="ru-RU" sz="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ЕПБС</a:t>
            </a:r>
            <a:endParaRPr lang="ru-RU" sz="800" b="0" strike="noStrike" spc="-1" dirty="0">
              <a:latin typeface="Arial"/>
            </a:endParaRPr>
          </a:p>
        </p:txBody>
      </p:sp>
      <p:sp>
        <p:nvSpPr>
          <p:cNvPr id="56" name="Прямоугольник 17"/>
          <p:cNvSpPr/>
          <p:nvPr/>
        </p:nvSpPr>
        <p:spPr>
          <a:xfrm>
            <a:off x="3144785" y="656325"/>
            <a:ext cx="2762250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Avenir Next"/>
                <a:ea typeface="DejaVu Sans"/>
              </a:rPr>
              <a:t>Сервис Минфина России забирает данные с ЕПБС</a:t>
            </a:r>
            <a:endParaRPr lang="ru-RU" sz="800" b="0" strike="noStrike" spc="-1" dirty="0">
              <a:latin typeface="Arial"/>
            </a:endParaRPr>
          </a:p>
        </p:txBody>
      </p:sp>
      <p:grpSp>
        <p:nvGrpSpPr>
          <p:cNvPr id="60" name="Информацию о федеральных органах исполнительной власти в разрезе подведомственных им федеральных государственных учреждений, использующих в 2020 году указанные в приложении к настоящему письму реестровые записи, содержащиеся в федеральном перечне (клас"/>
          <p:cNvGrpSpPr/>
          <p:nvPr/>
        </p:nvGrpSpPr>
        <p:grpSpPr>
          <a:xfrm>
            <a:off x="7468455" y="825334"/>
            <a:ext cx="1256150" cy="662216"/>
            <a:chOff x="6502680" y="1033624"/>
            <a:chExt cx="1256150" cy="662216"/>
          </a:xfrm>
        </p:grpSpPr>
        <p:sp>
          <p:nvSpPr>
            <p:cNvPr id="61" name="Прямоугольник"/>
            <p:cNvSpPr/>
            <p:nvPr/>
          </p:nvSpPr>
          <p:spPr>
            <a:xfrm>
              <a:off x="6502680" y="1064760"/>
              <a:ext cx="1223280" cy="631080"/>
            </a:xfrm>
            <a:prstGeom prst="rect">
              <a:avLst/>
            </a:prstGeom>
            <a:solidFill>
              <a:srgbClr val="11437F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ПУиО…"/>
            <p:cNvSpPr/>
            <p:nvPr/>
          </p:nvSpPr>
          <p:spPr>
            <a:xfrm>
              <a:off x="6535550" y="1033624"/>
              <a:ext cx="1223280" cy="631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rmAutofit fontScale="95500"/>
            </a:bodyPr>
            <a:lstStyle/>
            <a:p>
              <a:pPr algn="ctr">
                <a:lnSpc>
                  <a:spcPts val="3600"/>
                </a:lnSpc>
                <a:spcBef>
                  <a:spcPts val="1800"/>
                </a:spcBef>
              </a:pPr>
              <a:r>
                <a:rPr lang="ru-RU" sz="1800" b="1" strike="noStrike" spc="-1" dirty="0" smtClean="0">
                  <a:solidFill>
                    <a:srgbClr val="FFFFFF"/>
                  </a:solidFill>
                  <a:latin typeface="Avenir Next"/>
                  <a:ea typeface="Avenir Next Regular"/>
                </a:rPr>
                <a:t>ПУНП </a:t>
              </a:r>
              <a:r>
                <a:rPr lang="ru-RU" sz="1800" b="1" strike="noStrike" spc="-1" dirty="0">
                  <a:solidFill>
                    <a:srgbClr val="FFFFFF"/>
                  </a:solidFill>
                  <a:latin typeface="Avenir Next"/>
                  <a:ea typeface="Avenir Next Regular"/>
                </a:rPr>
                <a:t>МФ</a:t>
              </a:r>
              <a:endParaRPr lang="ru-RU" sz="1800" b="0" strike="noStrike" spc="-1" dirty="0">
                <a:latin typeface="Arial"/>
              </a:endParaRPr>
            </a:p>
          </p:txBody>
        </p:sp>
      </p:grpSp>
      <p:sp>
        <p:nvSpPr>
          <p:cNvPr id="63" name="Прямоугольник 18"/>
          <p:cNvSpPr/>
          <p:nvPr/>
        </p:nvSpPr>
        <p:spPr>
          <a:xfrm>
            <a:off x="6004895" y="1513543"/>
            <a:ext cx="3038402" cy="2139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" b="0" strike="noStrike" spc="-1" dirty="0">
                <a:solidFill>
                  <a:srgbClr val="000000"/>
                </a:solidFill>
                <a:latin typeface="Avenir Next"/>
                <a:ea typeface="DejaVu Sans"/>
              </a:rPr>
              <a:t>Передача данных в ПУНП после получения квитка от ЕПБС</a:t>
            </a:r>
            <a:endParaRPr lang="ru-RU" sz="800" b="0" strike="noStrike" spc="-1" dirty="0">
              <a:latin typeface="Arial"/>
            </a:endParaRPr>
          </a:p>
        </p:txBody>
      </p:sp>
      <p:cxnSp>
        <p:nvCxnSpPr>
          <p:cNvPr id="5" name="Соединительная линия уступом 4"/>
          <p:cNvCxnSpPr>
            <a:stCxn id="47" idx="0"/>
            <a:endCxn id="40" idx="0"/>
          </p:cNvCxnSpPr>
          <p:nvPr/>
        </p:nvCxnSpPr>
        <p:spPr>
          <a:xfrm rot="16200000" flipH="1" flipV="1">
            <a:off x="4535074" y="-603123"/>
            <a:ext cx="3467" cy="2936177"/>
          </a:xfrm>
          <a:prstGeom prst="bentConnector3">
            <a:avLst>
              <a:gd name="adj1" fmla="val -65935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40" idx="2"/>
            <a:endCxn id="47" idx="2"/>
          </p:cNvCxnSpPr>
          <p:nvPr/>
        </p:nvCxnSpPr>
        <p:spPr>
          <a:xfrm rot="5400000" flipH="1" flipV="1">
            <a:off x="4523553" y="39478"/>
            <a:ext cx="26507" cy="2936177"/>
          </a:xfrm>
          <a:prstGeom prst="bentConnector3">
            <a:avLst>
              <a:gd name="adj1" fmla="val -862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45"/>
          <p:cNvGrpSpPr/>
          <p:nvPr/>
        </p:nvGrpSpPr>
        <p:grpSpPr>
          <a:xfrm>
            <a:off x="1263650" y="940354"/>
            <a:ext cx="1020692" cy="461160"/>
            <a:chOff x="5713005" y="1221661"/>
            <a:chExt cx="658096" cy="461160"/>
          </a:xfrm>
        </p:grpSpPr>
        <p:sp>
          <p:nvSpPr>
            <p:cNvPr id="74" name="Стрелка: вниз 30"/>
            <p:cNvSpPr/>
            <p:nvPr/>
          </p:nvSpPr>
          <p:spPr>
            <a:xfrm rot="16200000">
              <a:off x="5811473" y="1123193"/>
              <a:ext cx="461160" cy="65809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18621"/>
                  </a:moveTo>
                  <a:lnTo>
                    <a:pt x="5400" y="1862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8621"/>
                  </a:lnTo>
                  <a:lnTo>
                    <a:pt x="21600" y="1862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EB4E3"/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Прямоугольник 47"/>
            <p:cNvSpPr/>
            <p:nvPr/>
          </p:nvSpPr>
          <p:spPr>
            <a:xfrm rot="16200000">
              <a:off x="5616720" y="1443960"/>
              <a:ext cx="230400" cy="16200"/>
            </a:xfrm>
            <a:prstGeom prst="rect">
              <a:avLst/>
            </a:prstGeom>
            <a:solidFill>
              <a:srgbClr val="00467A">
                <a:alpha val="28000"/>
              </a:srgbClr>
            </a:solidFill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cxnSp>
        <p:nvCxnSpPr>
          <p:cNvPr id="78" name="Соединительная линия уступом 77"/>
          <p:cNvCxnSpPr>
            <a:stCxn id="31" idx="3"/>
            <a:endCxn id="43" idx="1"/>
          </p:cNvCxnSpPr>
          <p:nvPr/>
        </p:nvCxnSpPr>
        <p:spPr>
          <a:xfrm>
            <a:off x="1316968" y="1162316"/>
            <a:ext cx="953130" cy="1042380"/>
          </a:xfrm>
          <a:prstGeom prst="bentConnector3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76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00822" y="35233"/>
            <a:ext cx="4342476" cy="761299"/>
          </a:xfrm>
        </p:spPr>
        <p:txBody>
          <a:bodyPr/>
          <a:lstStyle/>
          <a:p>
            <a:r>
              <a:rPr lang="ru-RU" sz="1600" dirty="0" smtClean="0"/>
              <a:t>Размещение </a:t>
            </a:r>
            <a:br>
              <a:rPr lang="ru-RU" sz="1600" dirty="0" smtClean="0"/>
            </a:br>
            <a:r>
              <a:rPr lang="ru-RU" sz="1600" dirty="0" smtClean="0"/>
              <a:t>методических материалов и инструкций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9654" y="726616"/>
            <a:ext cx="3396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https</a:t>
            </a:r>
            <a:r>
              <a:rPr lang="ru-RU" sz="2000" dirty="0">
                <a:hlinkClick r:id="rId2"/>
              </a:rPr>
              <a:t>://roskazna.gov.ru/gis</a:t>
            </a:r>
            <a:r>
              <a:rPr lang="ru-RU" sz="2000" dirty="0" smtClean="0">
                <a:hlinkClick r:id="rId2"/>
              </a:rPr>
              <a:t>/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1" y="726616"/>
            <a:ext cx="5288303" cy="4088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39093" y="1784350"/>
            <a:ext cx="1159707" cy="203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43" y="4260850"/>
            <a:ext cx="1420057" cy="203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7142" y="3149601"/>
            <a:ext cx="1420057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49" y="3368467"/>
            <a:ext cx="3277719" cy="156181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341906" y="4584701"/>
            <a:ext cx="1420057" cy="146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13207" y="3778250"/>
            <a:ext cx="836394" cy="138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59654" y="2514760"/>
            <a:ext cx="3224904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Вы можете зайти на Портал электронного обучения Подсистемы СУЭ Федерального казначейства (далее - ПЭО)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Для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входа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необходимо зарегистрироваться самостоятельно по ссылке</a:t>
            </a:r>
            <a:endParaRPr lang="ru-RU" sz="14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hlinkClick r:id="rId5"/>
              </a:rPr>
              <a:t>https://peo.roskazna.ru/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3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8" y="194488"/>
            <a:ext cx="7063988" cy="276999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ЕПБС – открытый контур и конфиденциальный контур</a:t>
            </a:r>
            <a:endParaRPr lang="ru-RU" sz="1800" dirty="0">
              <a:solidFill>
                <a:srgbClr val="114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cxnSp>
        <p:nvCxnSpPr>
          <p:cNvPr id="231" name="Прямая соединительная линия 230"/>
          <p:cNvCxnSpPr/>
          <p:nvPr/>
        </p:nvCxnSpPr>
        <p:spPr>
          <a:xfrm>
            <a:off x="432067" y="579760"/>
            <a:ext cx="8532440" cy="1"/>
          </a:xfrm>
          <a:prstGeom prst="line">
            <a:avLst/>
          </a:prstGeom>
          <a:noFill/>
        </p:spPr>
      </p:cxn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xmlns="" id="{E6DEB2EC-82B9-768F-1BC8-9708E767D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47819"/>
              </p:ext>
            </p:extLst>
          </p:nvPr>
        </p:nvGraphicFramePr>
        <p:xfrm>
          <a:off x="446622" y="713740"/>
          <a:ext cx="8250756" cy="418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00">
                  <a:extLst>
                    <a:ext uri="{9D8B030D-6E8A-4147-A177-3AD203B41FA5}">
                      <a16:colId xmlns:a16="http://schemas.microsoft.com/office/drawing/2014/main" xmlns="" val="4003026048"/>
                    </a:ext>
                  </a:extLst>
                </a:gridCol>
                <a:gridCol w="2696840">
                  <a:extLst>
                    <a:ext uri="{9D8B030D-6E8A-4147-A177-3AD203B41FA5}">
                      <a16:colId xmlns:a16="http://schemas.microsoft.com/office/drawing/2014/main" xmlns="" val="1325492787"/>
                    </a:ext>
                  </a:extLst>
                </a:gridCol>
                <a:gridCol w="4053816">
                  <a:extLst>
                    <a:ext uri="{9D8B030D-6E8A-4147-A177-3AD203B41FA5}">
                      <a16:colId xmlns:a16="http://schemas.microsoft.com/office/drawing/2014/main" xmlns="" val="2019600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Открытый контур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Конфиденциальный контур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403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http://budget.gov.ru/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https://eb.cert.roskazna.ru/epbs/</a:t>
                      </a:r>
                      <a:endParaRPr lang="ru-RU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89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Доступ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Всем пользователям сети Интернет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Любым пользователям «Электронного бюджета», прошедшим авторизацию через ПОИБ ЭБ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00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Информация, необходимая участникам и </a:t>
                      </a:r>
                      <a:r>
                        <a:rPr lang="ru-RU" sz="1600" dirty="0" err="1"/>
                        <a:t>неучастникам</a:t>
                      </a:r>
                      <a:r>
                        <a:rPr lang="ru-RU" sz="1600" dirty="0"/>
                        <a:t> бюджетного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50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Состав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Только открытая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Открытая информация и дополнительные расширенные сведения: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Полный реестр соглашений;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Бюджетная отчетность;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Сведения об исполнении бюджетов;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ПФХД</a:t>
                      </a:r>
                      <a:r>
                        <a:rPr lang="ru-RU" sz="1600" baseline="0" dirty="0" smtClean="0"/>
                        <a:t> 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другая конфиденциальная информация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540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30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 smtClean="0">
                <a:solidFill>
                  <a:srgbClr val="11437F"/>
                </a:solidFill>
                <a:cs typeface="Arial" panose="020B0604020202020204" pitchFamily="34" charset="0"/>
              </a:rPr>
              <a:t>Информация в </a:t>
            </a:r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конфиденциальном </a:t>
            </a:r>
            <a:r>
              <a:rPr lang="ru-RU" sz="1800" dirty="0" smtClean="0">
                <a:solidFill>
                  <a:srgbClr val="11437F"/>
                </a:solidFill>
                <a:cs typeface="Arial" panose="020B0604020202020204" pitchFamily="34" charset="0"/>
              </a:rPr>
              <a:t>контуре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412"/>
          <a:stretch/>
        </p:blipFill>
        <p:spPr bwMode="auto">
          <a:xfrm>
            <a:off x="93697" y="801585"/>
            <a:ext cx="8818736" cy="397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 smtClean="0">
                <a:solidFill>
                  <a:srgbClr val="11437F"/>
                </a:solidFill>
                <a:cs typeface="Arial" panose="020B0604020202020204" pitchFamily="34" charset="0"/>
              </a:rPr>
              <a:t>Исполнение бюджетов (в </a:t>
            </a:r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конфиденциальном контуре)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9" y="724396"/>
            <a:ext cx="8010034" cy="426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8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" y="766800"/>
            <a:ext cx="8420400" cy="39168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Реестр соглашений (ПОЛНЫЙ в конфиденциальном контуре)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84690" y="4087302"/>
            <a:ext cx="6759482" cy="954107"/>
            <a:chOff x="1908628" y="3204660"/>
            <a:chExt cx="6759482" cy="95410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238A7C52-85C1-46AC-89A5-9500711DBC49}"/>
                </a:ext>
              </a:extLst>
            </p:cNvPr>
            <p:cNvSpPr/>
            <p:nvPr/>
          </p:nvSpPr>
          <p:spPr>
            <a:xfrm>
              <a:off x="1908628" y="3204660"/>
              <a:ext cx="6759482" cy="95410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rIns="72000">
              <a:spAutoFit/>
            </a:bodyPr>
            <a:lstStyle/>
            <a:p>
              <a:r>
                <a:rPr lang="ru-RU" sz="1400" dirty="0"/>
                <a:t>В конфиденциальном контуре ЕПБС размещен реестр соглашений </a:t>
              </a:r>
              <a:br>
                <a:rPr lang="ru-RU" sz="1400" dirty="0"/>
              </a:br>
              <a:r>
                <a:rPr lang="ru-RU" sz="1400" dirty="0"/>
                <a:t>о предоставлении субсидий, бюджетных инвестиций, межбюджетных трансфертов из федерального бюджета (бюджетов субъектов Российской Федерации, местных бюджетов) с полным реквизитным составом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908628" y="3204660"/>
              <a:ext cx="0" cy="954107"/>
            </a:xfrm>
            <a:prstGeom prst="line">
              <a:avLst/>
            </a:prstGeom>
            <a:ln w="38100">
              <a:solidFill>
                <a:srgbClr val="335A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279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4400"/>
            <a:ext cx="7964076" cy="276999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Размещение бухгалтерской отчетности на </a:t>
            </a:r>
            <a:r>
              <a:rPr lang="ru-RU" sz="1800" dirty="0" smtClean="0">
                <a:solidFill>
                  <a:srgbClr val="11437F"/>
                </a:solidFill>
                <a:cs typeface="Arial" panose="020B0604020202020204" pitchFamily="34" charset="0"/>
              </a:rPr>
              <a:t>ЕПБС</a:t>
            </a:r>
            <a:endParaRPr lang="ru-RU" sz="1800" u="sng" dirty="0">
              <a:solidFill>
                <a:srgbClr val="11437F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5"/>
          <a:stretch/>
        </p:blipFill>
        <p:spPr bwMode="auto">
          <a:xfrm>
            <a:off x="0" y="726518"/>
            <a:ext cx="9660324" cy="368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2722480"/>
            <a:ext cx="7044644" cy="136856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38A7C52-85C1-46AC-89A5-9500711DBC49}"/>
              </a:ext>
            </a:extLst>
          </p:cNvPr>
          <p:cNvSpPr/>
          <p:nvPr/>
        </p:nvSpPr>
        <p:spPr>
          <a:xfrm>
            <a:off x="184067" y="4448518"/>
            <a:ext cx="8625419" cy="307777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72000">
            <a:spAutoFit/>
          </a:bodyPr>
          <a:lstStyle/>
          <a:p>
            <a:r>
              <a:rPr lang="ru-RU" sz="1400" dirty="0" smtClean="0"/>
              <a:t>Размещение осуществляется в автоматическом режиме из подсистемы учета и отчетности </a:t>
            </a:r>
            <a:r>
              <a:rPr lang="ru-RU" sz="1400" dirty="0" err="1" smtClean="0"/>
              <a:t>ПУиО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000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3F4BD687-0976-4A43-A840-8970534F5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25" y="194400"/>
            <a:ext cx="6442351" cy="553998"/>
          </a:xfrm>
        </p:spPr>
        <p:txBody>
          <a:bodyPr/>
          <a:lstStyle/>
          <a:p>
            <a:r>
              <a:rPr lang="ru-RU" sz="1800" dirty="0">
                <a:solidFill>
                  <a:srgbClr val="11437F"/>
                </a:solidFill>
                <a:cs typeface="Arial" panose="020B0604020202020204" pitchFamily="34" charset="0"/>
              </a:rPr>
              <a:t>Мобильное приложение «Бюджет.РФ»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6626AE3-1E6C-45B9-A757-E83E7442A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82" y="478107"/>
            <a:ext cx="4371998" cy="499301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5553996-E7FA-4100-8D6F-AA1F113433B0}"/>
              </a:ext>
            </a:extLst>
          </p:cNvPr>
          <p:cNvSpPr/>
          <p:nvPr/>
        </p:nvSpPr>
        <p:spPr>
          <a:xfrm>
            <a:off x="837784" y="771497"/>
            <a:ext cx="2490060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анализа: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A144729-A4CE-4B87-8034-EDC712072BBE}"/>
              </a:ext>
            </a:extLst>
          </p:cNvPr>
          <p:cNvGrpSpPr/>
          <p:nvPr/>
        </p:nvGrpSpPr>
        <p:grpSpPr>
          <a:xfrm>
            <a:off x="285825" y="1171190"/>
            <a:ext cx="7105355" cy="1419610"/>
            <a:chOff x="219150" y="1363935"/>
            <a:chExt cx="7105355" cy="14196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9EA8B4D-291E-418E-9581-7BD8FF0CE7E6}"/>
                </a:ext>
              </a:extLst>
            </p:cNvPr>
            <p:cNvSpPr/>
            <p:nvPr/>
          </p:nvSpPr>
          <p:spPr>
            <a:xfrm>
              <a:off x="2752505" y="1923330"/>
              <a:ext cx="4572000" cy="430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Реестр государственных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заданий</a:t>
              </a:r>
            </a:p>
          </p:txBody>
        </p:sp>
        <p:grpSp>
          <p:nvGrpSpPr>
            <p:cNvPr id="9" name="Группа 24">
              <a:extLst>
                <a:ext uri="{FF2B5EF4-FFF2-40B4-BE49-F238E27FC236}">
                  <a16:creationId xmlns="" xmlns:a16="http://schemas.microsoft.com/office/drawing/2014/main" id="{878045D3-FC48-4913-9451-AFE69179E0F1}"/>
                </a:ext>
              </a:extLst>
            </p:cNvPr>
            <p:cNvGrpSpPr/>
            <p:nvPr/>
          </p:nvGrpSpPr>
          <p:grpSpPr>
            <a:xfrm>
              <a:off x="219150" y="1363935"/>
              <a:ext cx="6412476" cy="1419610"/>
              <a:chOff x="219150" y="1233978"/>
              <a:chExt cx="6412476" cy="141961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7B0876AF-206D-4712-B10A-01F6035F325B}"/>
                  </a:ext>
                </a:extLst>
              </p:cNvPr>
              <p:cNvSpPr/>
              <p:nvPr/>
            </p:nvSpPr>
            <p:spPr>
              <a:xfrm>
                <a:off x="2752505" y="2222701"/>
                <a:ext cx="292504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участников и не участников бюджетного процесса</a:t>
                </a:r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="" xmlns:a16="http://schemas.microsoft.com/office/drawing/2014/main" id="{8CAE21C9-5D16-4228-B6B4-594514816DB3}"/>
                  </a:ext>
                </a:extLst>
              </p:cNvPr>
              <p:cNvSpPr/>
              <p:nvPr/>
            </p:nvSpPr>
            <p:spPr>
              <a:xfrm>
                <a:off x="391037" y="1519692"/>
                <a:ext cx="69121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Доходы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BFD1B722-C368-4512-B04F-63199EB50F47}"/>
                  </a:ext>
                </a:extLst>
              </p:cNvPr>
              <p:cNvSpPr/>
              <p:nvPr/>
            </p:nvSpPr>
            <p:spPr>
              <a:xfrm>
                <a:off x="391037" y="1805794"/>
                <a:ext cx="76014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Расходы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="" xmlns:a16="http://schemas.microsoft.com/office/drawing/2014/main" id="{A29373DE-FD68-40F3-8D5A-3C69E207CB17}"/>
                  </a:ext>
                </a:extLst>
              </p:cNvPr>
              <p:cNvSpPr/>
              <p:nvPr/>
            </p:nvSpPr>
            <p:spPr>
              <a:xfrm>
                <a:off x="391037" y="2091896"/>
                <a:ext cx="17524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Национальные проекты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="" xmlns:a16="http://schemas.microsoft.com/office/drawing/2014/main" id="{BD1421C2-4248-4D10-9DE0-675E9ADFAA50}"/>
                  </a:ext>
                </a:extLst>
              </p:cNvPr>
              <p:cNvSpPr/>
              <p:nvPr/>
            </p:nvSpPr>
            <p:spPr>
              <a:xfrm>
                <a:off x="391037" y="2377997"/>
                <a:ext cx="58862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ФАИП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53AFD8E4-0B87-4923-B79F-B2D7EE7A68FD}"/>
                  </a:ext>
                </a:extLst>
              </p:cNvPr>
              <p:cNvSpPr/>
              <p:nvPr/>
            </p:nvSpPr>
            <p:spPr>
              <a:xfrm>
                <a:off x="219150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Исполнение бюджета</a:t>
                </a: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="" xmlns:a16="http://schemas.microsoft.com/office/drawing/2014/main" id="{2B10EBD7-630A-4583-8259-1D463E0EAD61}"/>
                  </a:ext>
                </a:extLst>
              </p:cNvPr>
              <p:cNvSpPr/>
              <p:nvPr/>
            </p:nvSpPr>
            <p:spPr>
              <a:xfrm>
                <a:off x="2611909" y="1233978"/>
                <a:ext cx="2490060" cy="261610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Реестры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91A28DCD-FB27-4BD3-88D6-828265E1395A}"/>
                  </a:ext>
                </a:extLst>
              </p:cNvPr>
              <p:cNvSpPr/>
              <p:nvPr/>
            </p:nvSpPr>
            <p:spPr>
              <a:xfrm>
                <a:off x="2752505" y="1521457"/>
                <a:ext cx="105830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Реестр СЗПК</a:t>
                </a:r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6A9EE486-15B9-457B-AFA6-3224FBC13A08}"/>
                  </a:ext>
                </a:extLst>
              </p:cNvPr>
              <p:cNvSpPr/>
              <p:nvPr/>
            </p:nvSpPr>
            <p:spPr>
              <a:xfrm>
                <a:off x="4831577" y="1246484"/>
                <a:ext cx="1800049" cy="60016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Государственный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долг субъектов </a:t>
                </a:r>
                <a:b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100" b="1" dirty="0">
                    <a:solidFill>
                      <a:srgbClr val="11437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Российской Федерации</a:t>
                </a:r>
              </a:p>
            </p:txBody>
          </p:sp>
        </p:grp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12B60C-A32D-4551-A7FC-CBE77AAE4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2" y="691499"/>
            <a:ext cx="468000" cy="4680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5C373ACC-F600-41D8-BB5D-BC7BA4EFA12F}"/>
              </a:ext>
            </a:extLst>
          </p:cNvPr>
          <p:cNvGrpSpPr/>
          <p:nvPr/>
        </p:nvGrpSpPr>
        <p:grpSpPr>
          <a:xfrm>
            <a:off x="243002" y="2680069"/>
            <a:ext cx="3251594" cy="465215"/>
            <a:chOff x="176327" y="3017091"/>
            <a:chExt cx="3251594" cy="46521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4BF83CAF-F594-4A3A-93B7-EA1FF4E62E4A}"/>
                </a:ext>
              </a:extLst>
            </p:cNvPr>
            <p:cNvSpPr/>
            <p:nvPr/>
          </p:nvSpPr>
          <p:spPr>
            <a:xfrm>
              <a:off x="771109" y="3080422"/>
              <a:ext cx="2656812" cy="33855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Объекты наблюдения: </a:t>
              </a: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6F34BA58-935F-471A-A356-BE34DB6E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7" y="3017091"/>
              <a:ext cx="468000" cy="465215"/>
            </a:xfrm>
            <a:prstGeom prst="rect">
              <a:avLst/>
            </a:prstGeom>
          </p:spPr>
        </p:pic>
      </p:grpSp>
      <p:sp>
        <p:nvSpPr>
          <p:cNvPr id="45" name="5-конечная звезда 44"/>
          <p:cNvSpPr/>
          <p:nvPr/>
        </p:nvSpPr>
        <p:spPr>
          <a:xfrm>
            <a:off x="314862" y="323636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306946" y="3546556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306945" y="3844849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301008" y="4156725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306945" y="4464073"/>
            <a:ext cx="130151" cy="130151"/>
          </a:xfrm>
          <a:prstGeom prst="star5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7312356-496D-4DF2-9A4B-D3425C465FBC}"/>
              </a:ext>
            </a:extLst>
          </p:cNvPr>
          <p:cNvSpPr/>
          <p:nvPr/>
        </p:nvSpPr>
        <p:spPr>
          <a:xfrm>
            <a:off x="526406" y="3068468"/>
            <a:ext cx="4393586" cy="193899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Федеральные органы исполнительной власти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государственных внебюджетных фондов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и муниципальные бюджеты</a:t>
            </a:r>
          </a:p>
          <a:p>
            <a:pPr>
              <a:lnSpc>
                <a:spcPct val="200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Бюджеты территориальных фондов</a:t>
            </a:r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1008" y="1604190"/>
            <a:ext cx="180000" cy="855213"/>
            <a:chOff x="301008" y="1604190"/>
            <a:chExt cx="180000" cy="855213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301008" y="160419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301008" y="188039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301008" y="2150794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301008" y="2459403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2672305" y="1588598"/>
            <a:ext cx="180000" cy="702120"/>
            <a:chOff x="301008" y="1585140"/>
            <a:chExt cx="180000" cy="702120"/>
          </a:xfrm>
        </p:grpSpPr>
        <p:cxnSp>
          <p:nvCxnSpPr>
            <p:cNvPr id="44" name="Прямая со стрелкой 43"/>
            <p:cNvCxnSpPr/>
            <p:nvPr/>
          </p:nvCxnSpPr>
          <p:spPr>
            <a:xfrm>
              <a:off x="301008" y="158514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01008" y="1864003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>
              <a:off x="301008" y="2287260"/>
              <a:ext cx="180000" cy="0"/>
            </a:xfrm>
            <a:prstGeom prst="straightConnector1">
              <a:avLst/>
            </a:prstGeom>
            <a:ln w="2540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70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407223" y="800953"/>
            <a:ext cx="2242752" cy="2261130"/>
            <a:chOff x="3407223" y="800953"/>
            <a:chExt cx="2242752" cy="22611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630002" y="800953"/>
              <a:ext cx="1831362" cy="2261130"/>
              <a:chOff x="3630002" y="800953"/>
              <a:chExt cx="1831362" cy="2261130"/>
            </a:xfrm>
          </p:grpSpPr>
          <p:sp>
            <p:nvSpPr>
              <p:cNvPr id="143" name="Скругленный прямоугольник 142"/>
              <p:cNvSpPr/>
              <p:nvPr/>
            </p:nvSpPr>
            <p:spPr>
              <a:xfrm>
                <a:off x="3715523" y="873552"/>
                <a:ext cx="1668343" cy="2188531"/>
              </a:xfrm>
              <a:prstGeom prst="roundRect">
                <a:avLst>
                  <a:gd name="adj" fmla="val 2078"/>
                </a:avLst>
              </a:prstGeom>
              <a:solidFill>
                <a:srgbClr val="F5F5F5"/>
              </a:solidFill>
              <a:ln w="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44" name="Скругленный прямоугольник 143"/>
              <p:cNvSpPr/>
              <p:nvPr/>
            </p:nvSpPr>
            <p:spPr>
              <a:xfrm>
                <a:off x="3630002" y="800953"/>
                <a:ext cx="1831362" cy="2216296"/>
              </a:xfrm>
              <a:prstGeom prst="roundRect">
                <a:avLst>
                  <a:gd name="adj" fmla="val 698"/>
                </a:avLst>
              </a:prstGeom>
              <a:noFill/>
              <a:ln w="12700">
                <a:solidFill>
                  <a:srgbClr val="11437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3794224" y="1028481"/>
                <a:ext cx="1570430" cy="1722098"/>
                <a:chOff x="3794224" y="1028481"/>
                <a:chExt cx="1570430" cy="1722098"/>
              </a:xfrm>
            </p:grpSpPr>
            <p:pic>
              <p:nvPicPr>
                <p:cNvPr id="151" name="Рисунок 15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4224" y="1028481"/>
                  <a:ext cx="1536324" cy="322718"/>
                </a:xfrm>
                <a:prstGeom prst="rect">
                  <a:avLst/>
                </a:prstGeom>
              </p:spPr>
            </p:pic>
            <p:grpSp>
              <p:nvGrpSpPr>
                <p:cNvPr id="6" name="Группа 5"/>
                <p:cNvGrpSpPr/>
                <p:nvPr/>
              </p:nvGrpSpPr>
              <p:grpSpPr>
                <a:xfrm>
                  <a:off x="3820173" y="1488627"/>
                  <a:ext cx="1544481" cy="1261952"/>
                  <a:chOff x="3820173" y="1488627"/>
                  <a:chExt cx="1544481" cy="1261952"/>
                </a:xfrm>
              </p:grpSpPr>
              <p:sp>
                <p:nvSpPr>
                  <p:cNvPr id="152" name="Прямоугольник 151"/>
                  <p:cNvSpPr/>
                  <p:nvPr/>
                </p:nvSpPr>
                <p:spPr>
                  <a:xfrm>
                    <a:off x="3820173" y="1513443"/>
                    <a:ext cx="1133044" cy="1200329"/>
                  </a:xfrm>
                  <a:prstGeom prst="rect">
                    <a:avLst/>
                  </a:prstGeom>
                </p:spPr>
                <p:txBody>
                  <a:bodyPr wrap="square" lIns="0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Аналитических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отчетов </a:t>
                    </a:r>
                  </a:p>
                  <a:p>
                    <a:endParaRPr lang="ru-RU" sz="900" dirty="0">
                      <a:solidFill>
                        <a:srgbClr val="11437F"/>
                      </a:solidFill>
                    </a:endParaRP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Источников данных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  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Витрин</a:t>
                    </a:r>
                  </a:p>
                  <a:p>
                    <a:r>
                      <a:rPr lang="ru-RU" sz="900" dirty="0">
                        <a:solidFill>
                          <a:srgbClr val="11437F"/>
                        </a:solidFill>
                      </a:rPr>
                      <a:t>данных</a:t>
                    </a:r>
                    <a:endParaRPr lang="ru-RU" sz="9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5" name="Прямоугольник 174"/>
                  <p:cNvSpPr/>
                  <p:nvPr/>
                </p:nvSpPr>
                <p:spPr>
                  <a:xfrm>
                    <a:off x="4570047" y="1488627"/>
                    <a:ext cx="788999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2100" b="1" dirty="0">
                        <a:solidFill>
                          <a:srgbClr val="002060"/>
                        </a:solidFill>
                      </a:rPr>
                      <a:t>&gt;300</a:t>
                    </a:r>
                    <a:endParaRPr lang="ru-RU" sz="21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76" name="Прямоугольник 175"/>
                  <p:cNvSpPr/>
                  <p:nvPr/>
                </p:nvSpPr>
                <p:spPr>
                  <a:xfrm>
                    <a:off x="4575655" y="1914554"/>
                    <a:ext cx="788999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en-GB" sz="2100" b="1" dirty="0">
                        <a:solidFill>
                          <a:srgbClr val="002060"/>
                        </a:solidFill>
                      </a:rPr>
                      <a:t>&gt;</a:t>
                    </a:r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150</a:t>
                    </a:r>
                  </a:p>
                </p:txBody>
              </p:sp>
              <p:sp>
                <p:nvSpPr>
                  <p:cNvPr id="177" name="Прямоугольник 176"/>
                  <p:cNvSpPr/>
                  <p:nvPr/>
                </p:nvSpPr>
                <p:spPr>
                  <a:xfrm>
                    <a:off x="4868655" y="2335081"/>
                    <a:ext cx="467950" cy="4154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2466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44932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217398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898648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623310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4347972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5072634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5797296" algn="l" defTabSz="1449324" rtl="0" eaLnBrk="1" latinLnBrk="0" hangingPunct="1">
                      <a:defRPr sz="2853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ru-RU" sz="2100" b="1" dirty="0">
                        <a:solidFill>
                          <a:srgbClr val="002060"/>
                        </a:solidFill>
                      </a:rPr>
                      <a:t>11</a:t>
                    </a:r>
                  </a:p>
                </p:txBody>
              </p:sp>
            </p:grpSp>
          </p:grpSp>
        </p:grpSp>
        <p:sp>
          <p:nvSpPr>
            <p:cNvPr id="5" name="Прямоугольник 4"/>
            <p:cNvSpPr/>
            <p:nvPr/>
          </p:nvSpPr>
          <p:spPr>
            <a:xfrm rot="18900000">
              <a:off x="3407223" y="1765709"/>
              <a:ext cx="335015" cy="340914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180223 w 369138"/>
                <a:gd name="connsiteY0" fmla="*/ 188585 h 395461"/>
                <a:gd name="connsiteX1" fmla="*/ 369138 w 369138"/>
                <a:gd name="connsiteY1" fmla="*/ 0 h 395461"/>
                <a:gd name="connsiteX2" fmla="*/ 369138 w 369138"/>
                <a:gd name="connsiteY2" fmla="*/ 395461 h 395461"/>
                <a:gd name="connsiteX3" fmla="*/ 0 w 369138"/>
                <a:gd name="connsiteY3" fmla="*/ 369139 h 395461"/>
                <a:gd name="connsiteX4" fmla="*/ 180223 w 369138"/>
                <a:gd name="connsiteY4" fmla="*/ 188585 h 395461"/>
                <a:gd name="connsiteX0" fmla="*/ 180223 w 392831"/>
                <a:gd name="connsiteY0" fmla="*/ 188585 h 399406"/>
                <a:gd name="connsiteX1" fmla="*/ 369138 w 392831"/>
                <a:gd name="connsiteY1" fmla="*/ 0 h 399406"/>
                <a:gd name="connsiteX2" fmla="*/ 392831 w 392831"/>
                <a:gd name="connsiteY2" fmla="*/ 399406 h 399406"/>
                <a:gd name="connsiteX3" fmla="*/ 0 w 392831"/>
                <a:gd name="connsiteY3" fmla="*/ 369139 h 399406"/>
                <a:gd name="connsiteX4" fmla="*/ 180223 w 392831"/>
                <a:gd name="connsiteY4" fmla="*/ 188585 h 39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31" h="399406">
                  <a:moveTo>
                    <a:pt x="180223" y="188585"/>
                  </a:moveTo>
                  <a:lnTo>
                    <a:pt x="369138" y="0"/>
                  </a:lnTo>
                  <a:lnTo>
                    <a:pt x="392831" y="399406"/>
                  </a:lnTo>
                  <a:lnTo>
                    <a:pt x="0" y="369139"/>
                  </a:lnTo>
                  <a:lnTo>
                    <a:pt x="180223" y="18858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8" name="Прямоугольник 4"/>
            <p:cNvSpPr/>
            <p:nvPr/>
          </p:nvSpPr>
          <p:spPr>
            <a:xfrm rot="2700000" flipH="1">
              <a:off x="5328207" y="1775282"/>
              <a:ext cx="321767" cy="321769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206546 w 414585"/>
                <a:gd name="connsiteY0" fmla="*/ 188585 h 418837"/>
                <a:gd name="connsiteX1" fmla="*/ 395461 w 414585"/>
                <a:gd name="connsiteY1" fmla="*/ 0 h 418837"/>
                <a:gd name="connsiteX2" fmla="*/ 414585 w 414585"/>
                <a:gd name="connsiteY2" fmla="*/ 418837 h 418837"/>
                <a:gd name="connsiteX3" fmla="*/ 0 w 414585"/>
                <a:gd name="connsiteY3" fmla="*/ 395461 h 418837"/>
                <a:gd name="connsiteX4" fmla="*/ 206546 w 414585"/>
                <a:gd name="connsiteY4" fmla="*/ 188585 h 418837"/>
                <a:gd name="connsiteX0" fmla="*/ 198046 w 406085"/>
                <a:gd name="connsiteY0" fmla="*/ 188585 h 418837"/>
                <a:gd name="connsiteX1" fmla="*/ 386961 w 406085"/>
                <a:gd name="connsiteY1" fmla="*/ 0 h 418837"/>
                <a:gd name="connsiteX2" fmla="*/ 406085 w 406085"/>
                <a:gd name="connsiteY2" fmla="*/ 418837 h 418837"/>
                <a:gd name="connsiteX3" fmla="*/ 0 w 406085"/>
                <a:gd name="connsiteY3" fmla="*/ 386962 h 418837"/>
                <a:gd name="connsiteX4" fmla="*/ 198046 w 406085"/>
                <a:gd name="connsiteY4" fmla="*/ 188585 h 418837"/>
                <a:gd name="connsiteX0" fmla="*/ 198046 w 406085"/>
                <a:gd name="connsiteY0" fmla="*/ 175836 h 406088"/>
                <a:gd name="connsiteX1" fmla="*/ 374211 w 406085"/>
                <a:gd name="connsiteY1" fmla="*/ 0 h 406088"/>
                <a:gd name="connsiteX2" fmla="*/ 406085 w 406085"/>
                <a:gd name="connsiteY2" fmla="*/ 406088 h 406088"/>
                <a:gd name="connsiteX3" fmla="*/ 0 w 406085"/>
                <a:gd name="connsiteY3" fmla="*/ 374213 h 406088"/>
                <a:gd name="connsiteX4" fmla="*/ 198046 w 406085"/>
                <a:gd name="connsiteY4" fmla="*/ 175836 h 4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85" h="406088">
                  <a:moveTo>
                    <a:pt x="198046" y="175836"/>
                  </a:moveTo>
                  <a:lnTo>
                    <a:pt x="374211" y="0"/>
                  </a:lnTo>
                  <a:lnTo>
                    <a:pt x="406085" y="406088"/>
                  </a:lnTo>
                  <a:lnTo>
                    <a:pt x="0" y="374213"/>
                  </a:lnTo>
                  <a:lnTo>
                    <a:pt x="198046" y="1758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1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02" y="47967"/>
            <a:ext cx="7174334" cy="553998"/>
          </a:xfrm>
        </p:spPr>
        <p:txBody>
          <a:bodyPr anchor="ctr"/>
          <a:lstStyle/>
          <a:p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376" name="Заголовок 2">
            <a:extLst>
              <a:ext uri="{FF2B5EF4-FFF2-40B4-BE49-F238E27FC236}">
                <a16:creationId xmlns:a16="http://schemas.microsoft.com/office/drawing/2014/main" xmlns="" id="{91E50705-0BAB-4EF1-B003-B21983F22187}"/>
              </a:ext>
            </a:extLst>
          </p:cNvPr>
          <p:cNvSpPr txBox="1">
            <a:spLocks/>
          </p:cNvSpPr>
          <p:nvPr/>
        </p:nvSpPr>
        <p:spPr>
          <a:xfrm>
            <a:off x="1705202" y="47967"/>
            <a:ext cx="7174334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Подсистема информационно-аналитического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145874" y="3029897"/>
            <a:ext cx="8812404" cy="1863969"/>
          </a:xfrm>
          <a:prstGeom prst="roundRect">
            <a:avLst>
              <a:gd name="adj" fmla="val 1897"/>
            </a:avLst>
          </a:prstGeom>
          <a:solidFill>
            <a:srgbClr val="F5F5F5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19138" y="3301484"/>
            <a:ext cx="2525836" cy="1553105"/>
            <a:chOff x="270343" y="3301484"/>
            <a:chExt cx="2525836" cy="1553105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270343" y="3301484"/>
              <a:ext cx="2220415" cy="1553105"/>
            </a:xfrm>
            <a:prstGeom prst="roundRect">
              <a:avLst>
                <a:gd name="adj" fmla="val 2423"/>
              </a:avLst>
            </a:prstGeom>
            <a:solidFill>
              <a:srgbClr val="3FB3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327158" y="3380136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675" y="3406886"/>
              <a:ext cx="168452" cy="168452"/>
            </a:xfrm>
            <a:prstGeom prst="rect">
              <a:avLst/>
            </a:prstGeom>
            <a:noFill/>
          </p:spPr>
        </p:pic>
        <p:sp>
          <p:nvSpPr>
            <p:cNvPr id="125" name="Прямоугольник 124"/>
            <p:cNvSpPr/>
            <p:nvPr/>
          </p:nvSpPr>
          <p:spPr>
            <a:xfrm>
              <a:off x="608635" y="3338146"/>
              <a:ext cx="2187544" cy="307777"/>
            </a:xfrm>
            <a:prstGeom prst="rect">
              <a:avLst/>
            </a:prstGeom>
          </p:spPr>
          <p:txBody>
            <a:bodyPr wrap="square" lIns="0" rIns="3600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</a:t>
              </a:r>
            </a:p>
            <a:p>
              <a:r>
                <a:rPr lang="ru-RU" sz="700" b="1" dirty="0">
                  <a:solidFill>
                    <a:schemeClr val="bg1"/>
                  </a:solidFill>
                </a:rPr>
                <a:t>которых является Минфин России</a:t>
              </a:r>
            </a:p>
          </p:txBody>
        </p:sp>
        <p:grpSp>
          <p:nvGrpSpPr>
            <p:cNvPr id="126" name="Группа 3"/>
            <p:cNvGrpSpPr/>
            <p:nvPr/>
          </p:nvGrpSpPr>
          <p:grpSpPr>
            <a:xfrm>
              <a:off x="321547" y="3683914"/>
              <a:ext cx="2117867" cy="1117670"/>
              <a:chOff x="321547" y="3974470"/>
              <a:chExt cx="2117867" cy="1053173"/>
            </a:xfrm>
          </p:grpSpPr>
          <p:sp>
            <p:nvSpPr>
              <p:cNvPr id="127" name="Скругленный прямоугольник 126"/>
              <p:cNvSpPr/>
              <p:nvPr/>
            </p:nvSpPr>
            <p:spPr>
              <a:xfrm>
                <a:off x="321547" y="3974705"/>
                <a:ext cx="753627" cy="1051600"/>
              </a:xfrm>
              <a:prstGeom prst="roundRect">
                <a:avLst>
                  <a:gd name="adj" fmla="val 2106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Соглашения</a:t>
                </a:r>
              </a:p>
            </p:txBody>
          </p:sp>
          <p:sp>
            <p:nvSpPr>
              <p:cNvPr id="128" name="Скругленный прямоугольник 127"/>
              <p:cNvSpPr/>
              <p:nvPr/>
            </p:nvSpPr>
            <p:spPr>
              <a:xfrm>
                <a:off x="1125401" y="4707986"/>
                <a:ext cx="1314000" cy="319657"/>
              </a:xfrm>
              <a:prstGeom prst="roundRect">
                <a:avLst>
                  <a:gd name="adj" fmla="val 3744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  <a:cs typeface="Arial" pitchFamily="34" charset="0"/>
                  </a:rPr>
                  <a:t>ПУиО регионов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БА, ЛБО и БО субъектов РФ и МО</a:t>
                </a:r>
              </a:p>
              <a:p>
                <a:endParaRPr lang="ru-RU" sz="650" b="1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endParaRPr lang="ru-RU" sz="8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Скругленный прямоугольник 128"/>
              <p:cNvSpPr/>
              <p:nvPr/>
            </p:nvSpPr>
            <p:spPr>
              <a:xfrm>
                <a:off x="1125414" y="3974470"/>
                <a:ext cx="1314000" cy="685652"/>
              </a:xfrm>
              <a:prstGeom prst="roundRect">
                <a:avLst>
                  <a:gd name="adj" fmla="val 2182"/>
                </a:avLst>
              </a:prstGeom>
              <a:solidFill>
                <a:srgbClr val="E8F8F2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72000" rtlCol="0" anchor="t" anchorCtr="0"/>
              <a:lstStyle/>
              <a:p>
                <a:pPr>
                  <a:lnSpc>
                    <a:spcPts val="900"/>
                  </a:lnSpc>
                </a:pPr>
                <a:r>
                  <a:rPr lang="ru-RU" sz="700" b="1" dirty="0">
                    <a:solidFill>
                      <a:srgbClr val="006C43"/>
                    </a:solidFill>
                    <a:latin typeface="Arial" pitchFamily="34" charset="0"/>
                  </a:rPr>
                  <a:t>Подсистема бюджетного планирования</a:t>
                </a:r>
                <a:r>
                  <a:rPr lang="ru-RU" sz="700" dirty="0">
                    <a:solidFill>
                      <a:srgbClr val="006C43"/>
                    </a:solidFill>
                    <a:latin typeface="Arial Narrow" pitchFamily="34" charset="0"/>
                  </a:rPr>
                  <a:t> 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Кассовый план</a:t>
                </a:r>
              </a:p>
              <a:p>
                <a:pPr marL="72000" indent="-72000"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ПОФР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Мониторинг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исполнения ФБ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в части БА</a:t>
                </a: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2495650" y="3301485"/>
            <a:ext cx="6395171" cy="1551006"/>
            <a:chOff x="2546855" y="3301485"/>
            <a:chExt cx="6395171" cy="1551006"/>
          </a:xfrm>
        </p:grpSpPr>
        <p:sp>
          <p:nvSpPr>
            <p:cNvPr id="131" name="Скругленный прямоугольник 78"/>
            <p:cNvSpPr/>
            <p:nvPr/>
          </p:nvSpPr>
          <p:spPr>
            <a:xfrm>
              <a:off x="2546855" y="3301485"/>
              <a:ext cx="6395171" cy="1551006"/>
            </a:xfrm>
            <a:prstGeom prst="roundRect">
              <a:avLst>
                <a:gd name="adj" fmla="val 2087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79"/>
            <p:cNvSpPr/>
            <p:nvPr/>
          </p:nvSpPr>
          <p:spPr>
            <a:xfrm>
              <a:off x="2906756" y="3398777"/>
              <a:ext cx="3817728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ru-RU" sz="700" b="1" dirty="0">
                  <a:solidFill>
                    <a:schemeClr val="bg1"/>
                  </a:solidFill>
                </a:rPr>
                <a:t>Подсистемы и модули, оператором которых является Федеральное казначейство</a:t>
              </a:r>
            </a:p>
          </p:txBody>
        </p:sp>
        <p:grpSp>
          <p:nvGrpSpPr>
            <p:cNvPr id="133" name="Группа 59"/>
            <p:cNvGrpSpPr/>
            <p:nvPr/>
          </p:nvGrpSpPr>
          <p:grpSpPr>
            <a:xfrm>
              <a:off x="2600592" y="3683914"/>
              <a:ext cx="6281451" cy="1109413"/>
              <a:chOff x="2600592" y="3683914"/>
              <a:chExt cx="6281451" cy="1109413"/>
            </a:xfrm>
          </p:grpSpPr>
          <p:sp>
            <p:nvSpPr>
              <p:cNvPr id="137" name="Скругленный прямоугольник 136"/>
              <p:cNvSpPr/>
              <p:nvPr/>
            </p:nvSpPr>
            <p:spPr>
              <a:xfrm>
                <a:off x="7840916" y="3683914"/>
                <a:ext cx="1040005" cy="529200"/>
              </a:xfrm>
              <a:prstGeom prst="roundRect">
                <a:avLst>
                  <a:gd name="adj" fmla="val 27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</a:t>
                </a:r>
                <a:br>
                  <a:rPr lang="ru-RU" sz="700" b="1" dirty="0">
                    <a:solidFill>
                      <a:schemeClr val="tx2"/>
                    </a:solidFill>
                  </a:rPr>
                </a:br>
                <a:r>
                  <a:rPr lang="ru-RU" sz="700" b="1" dirty="0">
                    <a:solidFill>
                      <a:schemeClr val="tx2"/>
                    </a:solidFill>
                  </a:rPr>
                  <a:t>ведения НСИ</a:t>
                </a:r>
                <a:endParaRPr lang="ru-RU" sz="700" b="1" dirty="0">
                  <a:solidFill>
                    <a:schemeClr val="tx1"/>
                  </a:solidFill>
                  <a:latin typeface="+mj-lt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Сводный реестр</a:t>
                </a:r>
              </a:p>
              <a:p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8" name="Скругленный прямоугольник 137"/>
              <p:cNvSpPr/>
              <p:nvPr/>
            </p:nvSpPr>
            <p:spPr>
              <a:xfrm>
                <a:off x="7839794" y="4258436"/>
                <a:ext cx="1042249" cy="529200"/>
              </a:xfrm>
              <a:prstGeom prst="roundRect">
                <a:avLst>
                  <a:gd name="adj" fmla="val 27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ПУР КС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Казначейское сопровождение (71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c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чета)</a:t>
                </a:r>
              </a:p>
              <a:p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6506307" y="3683914"/>
                <a:ext cx="1286190" cy="1104768"/>
              </a:xfrm>
              <a:prstGeom prst="roundRect">
                <a:avLst>
                  <a:gd name="adj" fmla="val 115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36000" rtlCol="0" anchor="t" anchorCtr="0">
                <a:noAutofit/>
              </a:bodyPr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Подсистема учета</a:t>
                </a:r>
              </a:p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и отчетности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Бухгалтерская отчетность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Отчетность по операциям системы  казначейских платежей</a:t>
                </a:r>
              </a:p>
            </p:txBody>
          </p:sp>
          <p:sp>
            <p:nvSpPr>
              <p:cNvPr id="140" name="Скругленный прямоугольник 139"/>
              <p:cNvSpPr/>
              <p:nvPr/>
            </p:nvSpPr>
            <p:spPr>
              <a:xfrm>
                <a:off x="5134841" y="3683914"/>
                <a:ext cx="1321157" cy="529058"/>
              </a:xfrm>
              <a:prstGeom prst="roundRect">
                <a:avLst>
                  <a:gd name="adj" fmla="val 2400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bIns="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</a:rPr>
                  <a:t>Подсистема управления расходами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  <a:endParaRPr lang="ru-RU" sz="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5135576" y="4258436"/>
                <a:ext cx="1319687" cy="530246"/>
              </a:xfrm>
              <a:prstGeom prst="roundRect">
                <a:avLst>
                  <a:gd name="adj" fmla="val 2994"/>
                </a:avLst>
              </a:prstGeom>
              <a:solidFill>
                <a:srgbClr val="D0E2F8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/>
              <a:p>
                <a:r>
                  <a:rPr lang="ru-RU" sz="700" b="1" dirty="0">
                    <a:solidFill>
                      <a:schemeClr val="tx2"/>
                    </a:solidFill>
                    <a:latin typeface="Arial" pitchFamily="34" charset="0"/>
                  </a:rPr>
                  <a:t>ПУДС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Бюджетные обязательства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Денежные обязательства</a:t>
                </a: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  <a:p>
                <a:endParaRPr lang="ru-RU" sz="800" b="1" dirty="0">
                  <a:solidFill>
                    <a:schemeClr val="tx2"/>
                  </a:solidFill>
                  <a:latin typeface="Arial" pitchFamily="34" charset="0"/>
                </a:endParaRPr>
              </a:p>
            </p:txBody>
          </p:sp>
          <p:sp>
            <p:nvSpPr>
              <p:cNvPr id="142" name="Скругленный прямоугольник 141"/>
              <p:cNvSpPr/>
              <p:nvPr/>
            </p:nvSpPr>
            <p:spPr>
              <a:xfrm>
                <a:off x="2600592" y="3683914"/>
                <a:ext cx="1369998" cy="1109413"/>
              </a:xfrm>
              <a:prstGeom prst="roundRect">
                <a:avLst>
                  <a:gd name="adj" fmla="val 1145"/>
                </a:avLst>
              </a:prstGeom>
              <a:solidFill>
                <a:srgbClr val="D0E2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/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Единый портал бюджетной </a:t>
                </a:r>
              </a:p>
              <a:p>
                <a:r>
                  <a:rPr lang="ru-RU" sz="700" b="1" dirty="0">
                    <a:solidFill>
                      <a:srgbClr val="1F497D"/>
                    </a:solidFill>
                    <a:latin typeface="Arial" pitchFamily="34" charset="0"/>
                  </a:rPr>
                  <a:t>системы РФ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соглашений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государственных заданий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Общероссийские перечни услуг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Федеральные перечни услуг и работ</a:t>
                </a:r>
              </a:p>
            </p:txBody>
          </p:sp>
        </p:grpSp>
        <p:grpSp>
          <p:nvGrpSpPr>
            <p:cNvPr id="134" name="Группа 1"/>
            <p:cNvGrpSpPr/>
            <p:nvPr/>
          </p:nvGrpSpPr>
          <p:grpSpPr>
            <a:xfrm>
              <a:off x="2607861" y="3386212"/>
              <a:ext cx="223428" cy="223428"/>
              <a:chOff x="2559503" y="3759912"/>
              <a:chExt cx="223428" cy="223428"/>
            </a:xfrm>
          </p:grpSpPr>
          <p:sp>
            <p:nvSpPr>
              <p:cNvPr id="135" name="Овал 134"/>
              <p:cNvSpPr/>
              <p:nvPr/>
            </p:nvSpPr>
            <p:spPr>
              <a:xfrm>
                <a:off x="2559503" y="3759912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aseline="-25000"/>
              </a:p>
            </p:txBody>
          </p:sp>
          <p:pic>
            <p:nvPicPr>
              <p:cNvPr id="136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96796" y="3795037"/>
                <a:ext cx="144094" cy="16045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7" name="Скругленный прямоугольник 166"/>
          <p:cNvSpPr/>
          <p:nvPr/>
        </p:nvSpPr>
        <p:spPr>
          <a:xfrm>
            <a:off x="3978814" y="3681384"/>
            <a:ext cx="1055191" cy="1108800"/>
          </a:xfrm>
          <a:prstGeom prst="roundRect">
            <a:avLst>
              <a:gd name="adj" fmla="val 1204"/>
            </a:avLst>
          </a:prstGeom>
          <a:solidFill>
            <a:srgbClr val="D0E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rtlCol="0" anchor="t" anchorCtr="0"/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solidFill>
                  <a:schemeClr val="tx2"/>
                </a:solidFill>
              </a:rPr>
              <a:t>МВУ ПУиО 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Регистр «Главная книга» (ф. 0504072)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Сведения о дебиторах  </a:t>
            </a:r>
            <a:br>
              <a:rPr lang="ru-RU" sz="65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и кредиторах в разрезе контрактов</a:t>
            </a:r>
          </a:p>
          <a:p>
            <a:pPr marL="72000" indent="-72000">
              <a:buFont typeface="Wingdings" pitchFamily="2" charset="2"/>
              <a:buChar char="§"/>
            </a:pPr>
            <a:r>
              <a:rPr lang="ru-RU" sz="650" dirty="0">
                <a:solidFill>
                  <a:schemeClr val="tx1"/>
                </a:solidFill>
                <a:latin typeface="Arial Narrow" pitchFamily="34" charset="0"/>
              </a:rPr>
              <a:t>Нефинансовые активы</a:t>
            </a:r>
          </a:p>
          <a:p>
            <a:endParaRPr lang="ru-RU" sz="65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800" b="1" dirty="0">
              <a:solidFill>
                <a:schemeClr val="tx2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8322" y="725156"/>
            <a:ext cx="8984975" cy="4339538"/>
            <a:chOff x="58322" y="725156"/>
            <a:chExt cx="8984975" cy="4339538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58322" y="725156"/>
              <a:ext cx="8984975" cy="4259146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009900">
                  <a:alpha val="50196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602402" y="4913969"/>
              <a:ext cx="3638176" cy="150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8755"/>
                  </a:solidFill>
                  <a:latin typeface="Arial" pitchFamily="34" charset="0"/>
                </a:rPr>
                <a:t>Многоуровневый контроль качества данных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45032" y="800953"/>
            <a:ext cx="3265300" cy="2210233"/>
            <a:chOff x="145032" y="773791"/>
            <a:chExt cx="3265300" cy="2210233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145032" y="773791"/>
              <a:ext cx="3265300" cy="2210233"/>
            </a:xfrm>
            <a:prstGeom prst="roundRect">
              <a:avLst>
                <a:gd name="adj" fmla="val 2209"/>
              </a:avLst>
            </a:prstGeom>
            <a:solidFill>
              <a:srgbClr val="134C9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1511192" y="1146431"/>
              <a:ext cx="1846800" cy="792000"/>
            </a:xfrm>
            <a:prstGeom prst="roundRect">
              <a:avLst>
                <a:gd name="adj" fmla="val 1905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ФК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Оперативная  информация об исполнении               федерального бюджета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Показатели исполнения  бюджетов бюджетной  системы РФ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Платежные поручения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Казначейское сопровождение (41 счета)</a:t>
              </a:r>
            </a:p>
            <a:p>
              <a:endParaRPr lang="ru-RU" sz="700" dirty="0">
                <a:solidFill>
                  <a:schemeClr val="tx1"/>
                </a:solidFill>
              </a:endParaRPr>
            </a:p>
            <a:p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197836" y="1146431"/>
              <a:ext cx="1264130" cy="1782000"/>
            </a:xfrm>
            <a:prstGeom prst="roundRect">
              <a:avLst>
                <a:gd name="adj" fmla="val 1507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0" bIns="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Планы-графики закупок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Закупки (извещения)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Контракты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Каталог ТРУ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жалоб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плановых и внеплановых проверок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результатов проверок </a:t>
              </a:r>
              <a:b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</a:b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и выданных предписаний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недобросовестных      поставщиков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Реестр гарантий</a:t>
              </a:r>
            </a:p>
            <a:p>
              <a:pPr>
                <a:lnSpc>
                  <a:spcPts val="900"/>
                </a:lnSpc>
              </a:pPr>
              <a:endParaRPr lang="ru-RU" sz="800" dirty="0">
                <a:latin typeface="Arial Narrow" panose="020B0606020202030204" pitchFamily="34" charset="0"/>
              </a:endParaRPr>
            </a:p>
            <a:p>
              <a:endParaRPr lang="ru-RU" sz="800" dirty="0"/>
            </a:p>
            <a:p>
              <a:endParaRPr lang="ru-RU" sz="800" dirty="0"/>
            </a:p>
            <a:p>
              <a:endParaRPr lang="ru-RU" sz="3200" b="1" dirty="0"/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529744" y="805403"/>
              <a:ext cx="2667601" cy="307777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Информационные системы, оператором которых является Федеральное казначейство</a:t>
              </a: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1511193" y="2424256"/>
              <a:ext cx="1846800" cy="504000"/>
            </a:xfrm>
            <a:prstGeom prst="roundRect">
              <a:avLst>
                <a:gd name="adj" fmla="val 252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tx2"/>
                  </a:solidFill>
                </a:rPr>
                <a:t>ЕИС Мониторинг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Данные по контрактам с рисками и признаками нарушений</a:t>
              </a: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Рейтинг по закупкам</a:t>
              </a:r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1511193" y="1993906"/>
              <a:ext cx="1846800" cy="378000"/>
            </a:xfrm>
            <a:prstGeom prst="roundRect">
              <a:avLst>
                <a:gd name="adj" fmla="val 3990"/>
              </a:avLst>
            </a:prstGeom>
            <a:solidFill>
              <a:srgbClr val="D0E2F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rtlCol="0" anchor="t" anchorCtr="0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rgbClr val="1F497D"/>
                  </a:solidFill>
                </a:rPr>
                <a:t>АС «Планирование»</a:t>
              </a:r>
              <a:endParaRPr lang="ru-RU" sz="700" b="1" dirty="0">
                <a:solidFill>
                  <a:schemeClr val="tx2"/>
                </a:solidFill>
              </a:endParaRPr>
            </a:p>
            <a:p>
              <a:pPr marL="72000" indent="-72000">
                <a:buFont typeface="Wingdings" pitchFamily="2" charset="2"/>
                <a:buChar char="§"/>
              </a:pPr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Нарушения, административное производство</a:t>
              </a:r>
            </a:p>
            <a:p>
              <a:pPr marL="72000" indent="-72000"/>
              <a:r>
                <a:rPr lang="ru-RU" sz="650" dirty="0">
                  <a:solidFill>
                    <a:schemeClr val="tx1"/>
                  </a:solidFill>
                  <a:latin typeface="Arial Narrow" pitchFamily="34" charset="0"/>
                </a:rPr>
                <a:t>     и предписания</a:t>
              </a: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  <a:p>
              <a:endParaRPr lang="ru-RU" sz="65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172" name="Группа 171"/>
            <p:cNvGrpSpPr/>
            <p:nvPr/>
          </p:nvGrpSpPr>
          <p:grpSpPr>
            <a:xfrm>
              <a:off x="239865" y="852581"/>
              <a:ext cx="223428" cy="223428"/>
              <a:chOff x="2567378" y="3785553"/>
              <a:chExt cx="223428" cy="223428"/>
            </a:xfrm>
          </p:grpSpPr>
          <p:sp>
            <p:nvSpPr>
              <p:cNvPr id="173" name="Овал 172"/>
              <p:cNvSpPr/>
              <p:nvPr/>
            </p:nvSpPr>
            <p:spPr>
              <a:xfrm>
                <a:off x="2567378" y="3785553"/>
                <a:ext cx="223428" cy="2234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pic>
            <p:nvPicPr>
              <p:cNvPr id="174" name="Picture 4" descr="C:\Users\maksimovakv\Desktop\5a62fa6a42d37fe6ad17bb3acfdac3ff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05256" y="3820316"/>
                <a:ext cx="147600" cy="16435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5674351" y="800952"/>
            <a:ext cx="3278300" cy="2210400"/>
            <a:chOff x="5674351" y="773790"/>
            <a:chExt cx="3278300" cy="221040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5674351" y="773790"/>
              <a:ext cx="3278300" cy="2210400"/>
            </a:xfrm>
            <a:prstGeom prst="roundRect">
              <a:avLst>
                <a:gd name="adj" fmla="val 1988"/>
              </a:avLst>
            </a:prstGeom>
            <a:solidFill>
              <a:srgbClr val="F7964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065194" y="852107"/>
              <a:ext cx="2257199" cy="200055"/>
            </a:xfrm>
            <a:prstGeom prst="rect">
              <a:avLst/>
            </a:prstGeom>
          </p:spPr>
          <p:txBody>
            <a:bodyPr wrap="square" lIns="0">
              <a:spAutoFit/>
            </a:bodyPr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700" b="1" dirty="0">
                  <a:solidFill>
                    <a:schemeClr val="bg1"/>
                  </a:solidFill>
                </a:rPr>
                <a:t>Внешние источники данных</a:t>
              </a:r>
            </a:p>
          </p:txBody>
        </p:sp>
        <p:grpSp>
          <p:nvGrpSpPr>
            <p:cNvPr id="154" name="Группа 153"/>
            <p:cNvGrpSpPr/>
            <p:nvPr/>
          </p:nvGrpSpPr>
          <p:grpSpPr>
            <a:xfrm>
              <a:off x="5722708" y="1152750"/>
              <a:ext cx="3176235" cy="1783773"/>
              <a:chOff x="5529161" y="1219065"/>
              <a:chExt cx="3418883" cy="1877315"/>
            </a:xfrm>
          </p:grpSpPr>
          <p:sp>
            <p:nvSpPr>
              <p:cNvPr id="155" name="Скругленный прямоугольник 154"/>
              <p:cNvSpPr/>
              <p:nvPr/>
            </p:nvSpPr>
            <p:spPr>
              <a:xfrm>
                <a:off x="6836430" y="1895485"/>
                <a:ext cx="1228380" cy="625150"/>
              </a:xfrm>
              <a:prstGeom prst="roundRect">
                <a:avLst>
                  <a:gd name="adj" fmla="val 2406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ФАС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Реестр гарантирующих  поставщиков и зон их деятельности</a:t>
                </a:r>
              </a:p>
              <a:p>
                <a:endParaRPr lang="en-US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8114912" y="1219065"/>
                <a:ext cx="833129" cy="492542"/>
              </a:xfrm>
              <a:prstGeom prst="roundRect">
                <a:avLst>
                  <a:gd name="adj" fmla="val 2544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ФНС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дисквалифицированных лиц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endParaRPr lang="ru-RU" sz="650" b="1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6836433" y="2564862"/>
                <a:ext cx="1228382" cy="528793"/>
              </a:xfrm>
              <a:prstGeom prst="roundRect">
                <a:avLst>
                  <a:gd name="adj" fmla="val 237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Портал </a:t>
                </a:r>
                <a:r>
                  <a:rPr lang="en-US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Finam</a:t>
                </a:r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US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ru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Цена за баррель нефти марки </a:t>
                </a: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Brent</a:t>
                </a:r>
                <a:endParaRPr lang="ru-RU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endParaRPr lang="en-US" sz="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8" name="Скругленный прямоугольник 157"/>
              <p:cNvSpPr/>
              <p:nvPr/>
            </p:nvSpPr>
            <p:spPr>
              <a:xfrm>
                <a:off x="6836430" y="1219065"/>
                <a:ext cx="1228382" cy="625150"/>
              </a:xfrm>
              <a:prstGeom prst="roundRect">
                <a:avLst>
                  <a:gd name="adj" fmla="val 2807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ФССП России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Исполнение судебных актов,    актов других органов</a:t>
                </a:r>
              </a:p>
              <a:p>
                <a:pPr marL="72000" indent="-72000"/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   и должностных лиц</a:t>
                </a:r>
              </a:p>
            </p:txBody>
          </p:sp>
          <p:sp>
            <p:nvSpPr>
              <p:cNvPr id="159" name="Скругленный прямоугольник 158"/>
              <p:cNvSpPr/>
              <p:nvPr/>
            </p:nvSpPr>
            <p:spPr>
              <a:xfrm>
                <a:off x="5529161" y="2702346"/>
                <a:ext cx="1259382" cy="394034"/>
              </a:xfrm>
              <a:prstGeom prst="roundRect">
                <a:avLst>
                  <a:gd name="adj" fmla="val 3180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Сайты ФОИВ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Реестры лицензий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0" name="Скругленный прямоугольник 159"/>
              <p:cNvSpPr/>
              <p:nvPr/>
            </p:nvSpPr>
            <p:spPr>
              <a:xfrm>
                <a:off x="5529161" y="2276414"/>
                <a:ext cx="1259382" cy="382746"/>
              </a:xfrm>
              <a:prstGeom prst="roundRect">
                <a:avLst>
                  <a:gd name="adj" fmla="val 3274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Центробанк России</a:t>
                </a:r>
              </a:p>
              <a:p>
                <a:pPr>
                  <a:lnSpc>
                    <a:spcPts val="900"/>
                  </a:lnSpc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Курс доллара США </a:t>
                </a:r>
              </a:p>
            </p:txBody>
          </p:sp>
          <p:sp>
            <p:nvSpPr>
              <p:cNvPr id="161" name="Скругленный прямоугольник 160"/>
              <p:cNvSpPr/>
              <p:nvPr/>
            </p:nvSpPr>
            <p:spPr>
              <a:xfrm>
                <a:off x="5530090" y="1219065"/>
                <a:ext cx="1259384" cy="1009731"/>
              </a:xfrm>
              <a:prstGeom prst="roundRect">
                <a:avLst>
                  <a:gd name="adj" fmla="val 1489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Интерфакс</a:t>
                </a:r>
                <a:endParaRPr lang="ru-RU" sz="7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сведений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 банкротстве</a:t>
                </a: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Реестр юридически значимых сведений о фактах   деятельности юр.лиц, </a:t>
                </a:r>
                <a:b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</a:b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ИП и иных субъектов экономической деятельности </a:t>
                </a:r>
              </a:p>
            </p:txBody>
          </p:sp>
          <p:sp>
            <p:nvSpPr>
              <p:cNvPr id="162" name="Скругленный прямоугольник 161"/>
              <p:cNvSpPr/>
              <p:nvPr/>
            </p:nvSpPr>
            <p:spPr>
              <a:xfrm>
                <a:off x="8114914" y="1767650"/>
                <a:ext cx="833130" cy="496331"/>
              </a:xfrm>
              <a:prstGeom prst="roundRect">
                <a:avLst>
                  <a:gd name="adj" fmla="val 3535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0" bIns="0" rtlCol="0" anchor="t" anchorCtr="0">
                <a:noAutofit/>
              </a:bodyPr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700" b="1" dirty="0">
                    <a:solidFill>
                      <a:schemeClr val="accent6">
                        <a:lumMod val="50000"/>
                      </a:schemeClr>
                    </a:solidFill>
                  </a:rPr>
                  <a:t>ГИР БО</a:t>
                </a:r>
                <a:endParaRPr lang="en-US" sz="7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 Бухгалтерская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(финансовая) </a:t>
                </a:r>
                <a:endParaRPr lang="en-US" sz="650" dirty="0">
                  <a:solidFill>
                    <a:schemeClr val="tx1"/>
                  </a:solidFill>
                  <a:latin typeface="Arial Narrow" pitchFamily="34" charset="0"/>
                </a:endParaRPr>
              </a:p>
              <a:p>
                <a:r>
                  <a:rPr lang="en-US" sz="650" dirty="0">
                    <a:solidFill>
                      <a:schemeClr val="tx1"/>
                    </a:solidFill>
                    <a:latin typeface="Arial Narrow" pitchFamily="34" charset="0"/>
                  </a:rPr>
                  <a:t>   </a:t>
                </a: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отчетности юр.лиц</a:t>
                </a:r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8114914" y="2316954"/>
                <a:ext cx="833130" cy="776701"/>
              </a:xfrm>
              <a:prstGeom prst="roundRect">
                <a:avLst>
                  <a:gd name="adj" fmla="val 1613"/>
                </a:avLst>
              </a:prstGeom>
              <a:solidFill>
                <a:srgbClr val="FEEADA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0" bIns="0" rtlCol="0" anchor="t" anchorCtr="0"/>
              <a:lstStyle>
                <a:defPPr>
                  <a:defRPr lang="ru-RU"/>
                </a:defPPr>
                <a:lvl1pPr marL="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2466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44932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17398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898648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623310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4347972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5072634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5797296" algn="l" defTabSz="1449324" rtl="0" eaLnBrk="1" latinLnBrk="0" hangingPunct="1">
                  <a:defRPr sz="2853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650" b="1" dirty="0">
                    <a:solidFill>
                      <a:schemeClr val="accent6">
                        <a:lumMod val="50000"/>
                      </a:schemeClr>
                    </a:solidFill>
                  </a:rPr>
                  <a:t>Минфин России</a:t>
                </a:r>
                <a:endParaRPr lang="en-US" sz="65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72000" indent="-72000">
                  <a:buFont typeface="Wingdings" pitchFamily="2" charset="2"/>
                  <a:buChar char="§"/>
                </a:pPr>
                <a:r>
                  <a:rPr lang="ru-RU" sz="650" dirty="0">
                    <a:solidFill>
                      <a:schemeClr val="tx1"/>
                    </a:solidFill>
                    <a:latin typeface="Arial Narrow" pitchFamily="34" charset="0"/>
                  </a:rPr>
                  <a:t>Отчет о результатах мониторинга качества финменеджмента</a:t>
                </a:r>
              </a:p>
              <a:p>
                <a:endParaRPr lang="ru-RU" sz="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8" name="Овал 177"/>
            <p:cNvSpPr/>
            <p:nvPr/>
          </p:nvSpPr>
          <p:spPr>
            <a:xfrm>
              <a:off x="5765162" y="849945"/>
              <a:ext cx="223428" cy="223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2466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44932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7398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898648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623310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347972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072634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797296" algn="l" defTabSz="1449324" rtl="0" eaLnBrk="1" latinLnBrk="0" hangingPunct="1">
                <a:defRPr sz="285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179" name="Picture 2" descr="C:\Users\zemlyakova\Desktop\Минфин-РФ-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4206" y="876695"/>
              <a:ext cx="168452" cy="168452"/>
            </a:xfrm>
            <a:prstGeom prst="rect">
              <a:avLst/>
            </a:prstGeom>
            <a:noFill/>
          </p:spPr>
        </p:pic>
      </p:grpSp>
      <p:sp>
        <p:nvSpPr>
          <p:cNvPr id="180" name="Номер слайда 1"/>
          <p:cNvSpPr txBox="1">
            <a:spLocks/>
          </p:cNvSpPr>
          <p:nvPr/>
        </p:nvSpPr>
        <p:spPr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1449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747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449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747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3455935" y="1934310"/>
            <a:ext cx="288000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5330548" y="1934310"/>
            <a:ext cx="288000" cy="0"/>
          </a:xfrm>
          <a:prstGeom prst="straightConnector1">
            <a:avLst/>
          </a:prstGeom>
          <a:ln w="57150">
            <a:solidFill>
              <a:srgbClr val="45B6E9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372782" y="2823511"/>
            <a:ext cx="360000" cy="363711"/>
            <a:chOff x="4372782" y="2785638"/>
            <a:chExt cx="360000" cy="363711"/>
          </a:xfrm>
        </p:grpSpPr>
        <p:sp>
          <p:nvSpPr>
            <p:cNvPr id="80" name="Прямоугольник 4"/>
            <p:cNvSpPr>
              <a:spLocks noChangeAspect="1"/>
            </p:cNvSpPr>
            <p:nvPr/>
          </p:nvSpPr>
          <p:spPr>
            <a:xfrm rot="13500000">
              <a:off x="4373624" y="2790191"/>
              <a:ext cx="358316" cy="360000"/>
            </a:xfrm>
            <a:custGeom>
              <a:avLst/>
              <a:gdLst>
                <a:gd name="connsiteX0" fmla="*/ 0 w 395461"/>
                <a:gd name="connsiteY0" fmla="*/ 0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0 w 395461"/>
                <a:gd name="connsiteY4" fmla="*/ 0 h 395461"/>
                <a:gd name="connsiteX0" fmla="*/ 206546 w 395461"/>
                <a:gd name="connsiteY0" fmla="*/ 188585 h 395461"/>
                <a:gd name="connsiteX1" fmla="*/ 395461 w 395461"/>
                <a:gd name="connsiteY1" fmla="*/ 0 h 395461"/>
                <a:gd name="connsiteX2" fmla="*/ 395461 w 395461"/>
                <a:gd name="connsiteY2" fmla="*/ 395461 h 395461"/>
                <a:gd name="connsiteX3" fmla="*/ 0 w 395461"/>
                <a:gd name="connsiteY3" fmla="*/ 395461 h 395461"/>
                <a:gd name="connsiteX4" fmla="*/ 206546 w 395461"/>
                <a:gd name="connsiteY4" fmla="*/ 188585 h 395461"/>
                <a:gd name="connsiteX0" fmla="*/ 206546 w 395461"/>
                <a:gd name="connsiteY0" fmla="*/ 164527 h 371403"/>
                <a:gd name="connsiteX1" fmla="*/ 367392 w 395461"/>
                <a:gd name="connsiteY1" fmla="*/ 0 h 371403"/>
                <a:gd name="connsiteX2" fmla="*/ 395461 w 395461"/>
                <a:gd name="connsiteY2" fmla="*/ 371403 h 371403"/>
                <a:gd name="connsiteX3" fmla="*/ 0 w 395461"/>
                <a:gd name="connsiteY3" fmla="*/ 371403 h 371403"/>
                <a:gd name="connsiteX4" fmla="*/ 206546 w 395461"/>
                <a:gd name="connsiteY4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82487 w 371402"/>
                <a:gd name="connsiteY4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20273 w 371402"/>
                <a:gd name="connsiteY4" fmla="*/ 223813 h 371403"/>
                <a:gd name="connsiteX5" fmla="*/ 182487 w 371402"/>
                <a:gd name="connsiteY5" fmla="*/ 164527 h 371403"/>
                <a:gd name="connsiteX0" fmla="*/ 182487 w 371402"/>
                <a:gd name="connsiteY0" fmla="*/ 164527 h 371403"/>
                <a:gd name="connsiteX1" fmla="*/ 343333 w 371402"/>
                <a:gd name="connsiteY1" fmla="*/ 0 h 371403"/>
                <a:gd name="connsiteX2" fmla="*/ 371402 w 371402"/>
                <a:gd name="connsiteY2" fmla="*/ 371403 h 371403"/>
                <a:gd name="connsiteX3" fmla="*/ 0 w 371402"/>
                <a:gd name="connsiteY3" fmla="*/ 343334 h 371403"/>
                <a:gd name="connsiteX4" fmla="*/ 120273 w 371402"/>
                <a:gd name="connsiteY4" fmla="*/ 223813 h 371403"/>
                <a:gd name="connsiteX5" fmla="*/ 142327 w 371402"/>
                <a:gd name="connsiteY5" fmla="*/ 205768 h 371403"/>
                <a:gd name="connsiteX6" fmla="*/ 182487 w 371402"/>
                <a:gd name="connsiteY6" fmla="*/ 164527 h 371403"/>
                <a:gd name="connsiteX0" fmla="*/ 196547 w 385462"/>
                <a:gd name="connsiteY0" fmla="*/ 164527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196547 w 385462"/>
                <a:gd name="connsiteY6" fmla="*/ 164527 h 371403"/>
                <a:gd name="connsiteX0" fmla="*/ 254692 w 385462"/>
                <a:gd name="connsiteY0" fmla="*/ 106384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254692 w 385462"/>
                <a:gd name="connsiteY6" fmla="*/ 106384 h 371403"/>
                <a:gd name="connsiteX0" fmla="*/ 254692 w 385462"/>
                <a:gd name="connsiteY0" fmla="*/ 106384 h 371403"/>
                <a:gd name="connsiteX1" fmla="*/ 357393 w 385462"/>
                <a:gd name="connsiteY1" fmla="*/ 0 h 371403"/>
                <a:gd name="connsiteX2" fmla="*/ 385462 w 385462"/>
                <a:gd name="connsiteY2" fmla="*/ 371403 h 371403"/>
                <a:gd name="connsiteX3" fmla="*/ 14060 w 385462"/>
                <a:gd name="connsiteY3" fmla="*/ 343334 h 371403"/>
                <a:gd name="connsiteX4" fmla="*/ 134333 w 385462"/>
                <a:gd name="connsiteY4" fmla="*/ 223813 h 371403"/>
                <a:gd name="connsiteX5" fmla="*/ 0 w 385462"/>
                <a:gd name="connsiteY5" fmla="*/ 97501 h 371403"/>
                <a:gd name="connsiteX6" fmla="*/ 74185 w 385462"/>
                <a:gd name="connsiteY6" fmla="*/ 103515 h 371403"/>
                <a:gd name="connsiteX7" fmla="*/ 254692 w 385462"/>
                <a:gd name="connsiteY7" fmla="*/ 106384 h 371403"/>
                <a:gd name="connsiteX0" fmla="*/ 254692 w 385462"/>
                <a:gd name="connsiteY0" fmla="*/ 129179 h 394198"/>
                <a:gd name="connsiteX1" fmla="*/ 357393 w 385462"/>
                <a:gd name="connsiteY1" fmla="*/ 22795 h 394198"/>
                <a:gd name="connsiteX2" fmla="*/ 385462 w 385462"/>
                <a:gd name="connsiteY2" fmla="*/ 394198 h 394198"/>
                <a:gd name="connsiteX3" fmla="*/ 14060 w 385462"/>
                <a:gd name="connsiteY3" fmla="*/ 366129 h 394198"/>
                <a:gd name="connsiteX4" fmla="*/ 134333 w 385462"/>
                <a:gd name="connsiteY4" fmla="*/ 246608 h 394198"/>
                <a:gd name="connsiteX5" fmla="*/ 0 w 385462"/>
                <a:gd name="connsiteY5" fmla="*/ 120296 h 394198"/>
                <a:gd name="connsiteX6" fmla="*/ 104259 w 385462"/>
                <a:gd name="connsiteY6" fmla="*/ -1 h 394198"/>
                <a:gd name="connsiteX7" fmla="*/ 254692 w 385462"/>
                <a:gd name="connsiteY7" fmla="*/ 129179 h 394198"/>
                <a:gd name="connsiteX0" fmla="*/ 270730 w 401500"/>
                <a:gd name="connsiteY0" fmla="*/ 129180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50371 w 401500"/>
                <a:gd name="connsiteY4" fmla="*/ 24660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70730 w 401500"/>
                <a:gd name="connsiteY7" fmla="*/ 129180 h 394199"/>
                <a:gd name="connsiteX0" fmla="*/ 260705 w 401500"/>
                <a:gd name="connsiteY0" fmla="*/ 139204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50371 w 401500"/>
                <a:gd name="connsiteY4" fmla="*/ 24660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60705 w 401500"/>
                <a:gd name="connsiteY7" fmla="*/ 139204 h 394199"/>
                <a:gd name="connsiteX0" fmla="*/ 260705 w 401500"/>
                <a:gd name="connsiteY0" fmla="*/ 139204 h 394199"/>
                <a:gd name="connsiteX1" fmla="*/ 373431 w 401500"/>
                <a:gd name="connsiteY1" fmla="*/ 22796 h 394199"/>
                <a:gd name="connsiteX2" fmla="*/ 401500 w 401500"/>
                <a:gd name="connsiteY2" fmla="*/ 394199 h 394199"/>
                <a:gd name="connsiteX3" fmla="*/ 30098 w 401500"/>
                <a:gd name="connsiteY3" fmla="*/ 366130 h 394199"/>
                <a:gd name="connsiteX4" fmla="*/ 138341 w 401500"/>
                <a:gd name="connsiteY4" fmla="*/ 254629 h 394199"/>
                <a:gd name="connsiteX5" fmla="*/ 0 w 401500"/>
                <a:gd name="connsiteY5" fmla="*/ 112276 h 394199"/>
                <a:gd name="connsiteX6" fmla="*/ 120297 w 401500"/>
                <a:gd name="connsiteY6" fmla="*/ 0 h 394199"/>
                <a:gd name="connsiteX7" fmla="*/ 260705 w 401500"/>
                <a:gd name="connsiteY7" fmla="*/ 139204 h 394199"/>
                <a:gd name="connsiteX0" fmla="*/ 260705 w 401500"/>
                <a:gd name="connsiteY0" fmla="*/ 143216 h 398211"/>
                <a:gd name="connsiteX1" fmla="*/ 373431 w 401500"/>
                <a:gd name="connsiteY1" fmla="*/ 26808 h 398211"/>
                <a:gd name="connsiteX2" fmla="*/ 401500 w 401500"/>
                <a:gd name="connsiteY2" fmla="*/ 398211 h 398211"/>
                <a:gd name="connsiteX3" fmla="*/ 30098 w 401500"/>
                <a:gd name="connsiteY3" fmla="*/ 370142 h 398211"/>
                <a:gd name="connsiteX4" fmla="*/ 138341 w 401500"/>
                <a:gd name="connsiteY4" fmla="*/ 258641 h 398211"/>
                <a:gd name="connsiteX5" fmla="*/ 0 w 401500"/>
                <a:gd name="connsiteY5" fmla="*/ 116288 h 398211"/>
                <a:gd name="connsiteX6" fmla="*/ 124307 w 401500"/>
                <a:gd name="connsiteY6" fmla="*/ 1 h 398211"/>
                <a:gd name="connsiteX7" fmla="*/ 260705 w 401500"/>
                <a:gd name="connsiteY7" fmla="*/ 143216 h 398211"/>
                <a:gd name="connsiteX0" fmla="*/ 258700 w 399495"/>
                <a:gd name="connsiteY0" fmla="*/ 143215 h 398210"/>
                <a:gd name="connsiteX1" fmla="*/ 371426 w 399495"/>
                <a:gd name="connsiteY1" fmla="*/ 26807 h 398210"/>
                <a:gd name="connsiteX2" fmla="*/ 399495 w 399495"/>
                <a:gd name="connsiteY2" fmla="*/ 398210 h 398210"/>
                <a:gd name="connsiteX3" fmla="*/ 28093 w 399495"/>
                <a:gd name="connsiteY3" fmla="*/ 370141 h 398210"/>
                <a:gd name="connsiteX4" fmla="*/ 136336 w 399495"/>
                <a:gd name="connsiteY4" fmla="*/ 258640 h 398210"/>
                <a:gd name="connsiteX5" fmla="*/ 0 w 399495"/>
                <a:gd name="connsiteY5" fmla="*/ 122302 h 398210"/>
                <a:gd name="connsiteX6" fmla="*/ 122302 w 399495"/>
                <a:gd name="connsiteY6" fmla="*/ 0 h 398210"/>
                <a:gd name="connsiteX7" fmla="*/ 258700 w 399495"/>
                <a:gd name="connsiteY7" fmla="*/ 143215 h 398210"/>
                <a:gd name="connsiteX0" fmla="*/ 258700 w 399495"/>
                <a:gd name="connsiteY0" fmla="*/ 192598 h 447593"/>
                <a:gd name="connsiteX1" fmla="*/ 351376 w 399495"/>
                <a:gd name="connsiteY1" fmla="*/ 0 h 447593"/>
                <a:gd name="connsiteX2" fmla="*/ 399495 w 399495"/>
                <a:gd name="connsiteY2" fmla="*/ 447593 h 447593"/>
                <a:gd name="connsiteX3" fmla="*/ 28093 w 399495"/>
                <a:gd name="connsiteY3" fmla="*/ 419524 h 447593"/>
                <a:gd name="connsiteX4" fmla="*/ 136336 w 399495"/>
                <a:gd name="connsiteY4" fmla="*/ 308023 h 447593"/>
                <a:gd name="connsiteX5" fmla="*/ 0 w 399495"/>
                <a:gd name="connsiteY5" fmla="*/ 171685 h 447593"/>
                <a:gd name="connsiteX6" fmla="*/ 122302 w 399495"/>
                <a:gd name="connsiteY6" fmla="*/ 49383 h 447593"/>
                <a:gd name="connsiteX7" fmla="*/ 258700 w 399495"/>
                <a:gd name="connsiteY7" fmla="*/ 192598 h 447593"/>
                <a:gd name="connsiteX0" fmla="*/ 220606 w 399495"/>
                <a:gd name="connsiteY0" fmla="*/ 158513 h 447593"/>
                <a:gd name="connsiteX1" fmla="*/ 351376 w 399495"/>
                <a:gd name="connsiteY1" fmla="*/ 0 h 447593"/>
                <a:gd name="connsiteX2" fmla="*/ 399495 w 399495"/>
                <a:gd name="connsiteY2" fmla="*/ 447593 h 447593"/>
                <a:gd name="connsiteX3" fmla="*/ 28093 w 399495"/>
                <a:gd name="connsiteY3" fmla="*/ 419524 h 447593"/>
                <a:gd name="connsiteX4" fmla="*/ 136336 w 399495"/>
                <a:gd name="connsiteY4" fmla="*/ 308023 h 447593"/>
                <a:gd name="connsiteX5" fmla="*/ 0 w 399495"/>
                <a:gd name="connsiteY5" fmla="*/ 171685 h 447593"/>
                <a:gd name="connsiteX6" fmla="*/ 122302 w 399495"/>
                <a:gd name="connsiteY6" fmla="*/ 49383 h 447593"/>
                <a:gd name="connsiteX7" fmla="*/ 220606 w 399495"/>
                <a:gd name="connsiteY7" fmla="*/ 158513 h 447593"/>
                <a:gd name="connsiteX0" fmla="*/ 220606 w 399495"/>
                <a:gd name="connsiteY0" fmla="*/ 140467 h 429547"/>
                <a:gd name="connsiteX1" fmla="*/ 357393 w 399495"/>
                <a:gd name="connsiteY1" fmla="*/ -1 h 429547"/>
                <a:gd name="connsiteX2" fmla="*/ 399495 w 399495"/>
                <a:gd name="connsiteY2" fmla="*/ 429547 h 429547"/>
                <a:gd name="connsiteX3" fmla="*/ 28093 w 399495"/>
                <a:gd name="connsiteY3" fmla="*/ 401478 h 429547"/>
                <a:gd name="connsiteX4" fmla="*/ 136336 w 399495"/>
                <a:gd name="connsiteY4" fmla="*/ 289977 h 429547"/>
                <a:gd name="connsiteX5" fmla="*/ 0 w 399495"/>
                <a:gd name="connsiteY5" fmla="*/ 153639 h 429547"/>
                <a:gd name="connsiteX6" fmla="*/ 122302 w 399495"/>
                <a:gd name="connsiteY6" fmla="*/ 31337 h 429547"/>
                <a:gd name="connsiteX7" fmla="*/ 220606 w 399495"/>
                <a:gd name="connsiteY7" fmla="*/ 140467 h 429547"/>
                <a:gd name="connsiteX0" fmla="*/ 220606 w 399495"/>
                <a:gd name="connsiteY0" fmla="*/ 140468 h 429548"/>
                <a:gd name="connsiteX1" fmla="*/ 357393 w 399495"/>
                <a:gd name="connsiteY1" fmla="*/ 0 h 429548"/>
                <a:gd name="connsiteX2" fmla="*/ 399495 w 399495"/>
                <a:gd name="connsiteY2" fmla="*/ 429548 h 429548"/>
                <a:gd name="connsiteX3" fmla="*/ 28093 w 399495"/>
                <a:gd name="connsiteY3" fmla="*/ 401479 h 429548"/>
                <a:gd name="connsiteX4" fmla="*/ 106261 w 399495"/>
                <a:gd name="connsiteY4" fmla="*/ 259903 h 429548"/>
                <a:gd name="connsiteX5" fmla="*/ 0 w 399495"/>
                <a:gd name="connsiteY5" fmla="*/ 153640 h 429548"/>
                <a:gd name="connsiteX6" fmla="*/ 122302 w 399495"/>
                <a:gd name="connsiteY6" fmla="*/ 31338 h 429548"/>
                <a:gd name="connsiteX7" fmla="*/ 220606 w 399495"/>
                <a:gd name="connsiteY7" fmla="*/ 140468 h 429548"/>
                <a:gd name="connsiteX0" fmla="*/ 238627 w 417516"/>
                <a:gd name="connsiteY0" fmla="*/ 140468 h 429548"/>
                <a:gd name="connsiteX1" fmla="*/ 375414 w 417516"/>
                <a:gd name="connsiteY1" fmla="*/ 0 h 429548"/>
                <a:gd name="connsiteX2" fmla="*/ 417516 w 417516"/>
                <a:gd name="connsiteY2" fmla="*/ 429548 h 429548"/>
                <a:gd name="connsiteX3" fmla="*/ 1 w 417516"/>
                <a:gd name="connsiteY3" fmla="*/ 395464 h 429548"/>
                <a:gd name="connsiteX4" fmla="*/ 124282 w 417516"/>
                <a:gd name="connsiteY4" fmla="*/ 259903 h 429548"/>
                <a:gd name="connsiteX5" fmla="*/ 18021 w 417516"/>
                <a:gd name="connsiteY5" fmla="*/ 153640 h 429548"/>
                <a:gd name="connsiteX6" fmla="*/ 140323 w 417516"/>
                <a:gd name="connsiteY6" fmla="*/ 31338 h 429548"/>
                <a:gd name="connsiteX7" fmla="*/ 238627 w 417516"/>
                <a:gd name="connsiteY7" fmla="*/ 140468 h 429548"/>
                <a:gd name="connsiteX0" fmla="*/ 246646 w 417515"/>
                <a:gd name="connsiteY0" fmla="*/ 132448 h 429548"/>
                <a:gd name="connsiteX1" fmla="*/ 375413 w 417515"/>
                <a:gd name="connsiteY1" fmla="*/ 0 h 429548"/>
                <a:gd name="connsiteX2" fmla="*/ 417515 w 417515"/>
                <a:gd name="connsiteY2" fmla="*/ 429548 h 429548"/>
                <a:gd name="connsiteX3" fmla="*/ 0 w 417515"/>
                <a:gd name="connsiteY3" fmla="*/ 395464 h 429548"/>
                <a:gd name="connsiteX4" fmla="*/ 124281 w 417515"/>
                <a:gd name="connsiteY4" fmla="*/ 259903 h 429548"/>
                <a:gd name="connsiteX5" fmla="*/ 18020 w 417515"/>
                <a:gd name="connsiteY5" fmla="*/ 153640 h 429548"/>
                <a:gd name="connsiteX6" fmla="*/ 140322 w 417515"/>
                <a:gd name="connsiteY6" fmla="*/ 31338 h 429548"/>
                <a:gd name="connsiteX7" fmla="*/ 246646 w 417515"/>
                <a:gd name="connsiteY7" fmla="*/ 132448 h 429548"/>
                <a:gd name="connsiteX0" fmla="*/ 240632 w 417515"/>
                <a:gd name="connsiteY0" fmla="*/ 130442 h 429548"/>
                <a:gd name="connsiteX1" fmla="*/ 375413 w 417515"/>
                <a:gd name="connsiteY1" fmla="*/ 0 h 429548"/>
                <a:gd name="connsiteX2" fmla="*/ 417515 w 417515"/>
                <a:gd name="connsiteY2" fmla="*/ 429548 h 429548"/>
                <a:gd name="connsiteX3" fmla="*/ 0 w 417515"/>
                <a:gd name="connsiteY3" fmla="*/ 395464 h 429548"/>
                <a:gd name="connsiteX4" fmla="*/ 124281 w 417515"/>
                <a:gd name="connsiteY4" fmla="*/ 259903 h 429548"/>
                <a:gd name="connsiteX5" fmla="*/ 18020 w 417515"/>
                <a:gd name="connsiteY5" fmla="*/ 153640 h 429548"/>
                <a:gd name="connsiteX6" fmla="*/ 140322 w 417515"/>
                <a:gd name="connsiteY6" fmla="*/ 31338 h 429548"/>
                <a:gd name="connsiteX7" fmla="*/ 240632 w 417515"/>
                <a:gd name="connsiteY7" fmla="*/ 130442 h 429548"/>
                <a:gd name="connsiteX0" fmla="*/ 250658 w 427541"/>
                <a:gd name="connsiteY0" fmla="*/ 130442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50658 w 427541"/>
                <a:gd name="connsiteY7" fmla="*/ 130442 h 429548"/>
                <a:gd name="connsiteX0" fmla="*/ 252663 w 427541"/>
                <a:gd name="connsiteY0" fmla="*/ 136458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52663 w 427541"/>
                <a:gd name="connsiteY7" fmla="*/ 136458 h 429548"/>
                <a:gd name="connsiteX0" fmla="*/ 248653 w 427541"/>
                <a:gd name="connsiteY0" fmla="*/ 132449 h 429548"/>
                <a:gd name="connsiteX1" fmla="*/ 385439 w 427541"/>
                <a:gd name="connsiteY1" fmla="*/ 0 h 429548"/>
                <a:gd name="connsiteX2" fmla="*/ 427541 w 427541"/>
                <a:gd name="connsiteY2" fmla="*/ 429548 h 429548"/>
                <a:gd name="connsiteX3" fmla="*/ 0 w 427541"/>
                <a:gd name="connsiteY3" fmla="*/ 393461 h 429548"/>
                <a:gd name="connsiteX4" fmla="*/ 134307 w 427541"/>
                <a:gd name="connsiteY4" fmla="*/ 259903 h 429548"/>
                <a:gd name="connsiteX5" fmla="*/ 28046 w 427541"/>
                <a:gd name="connsiteY5" fmla="*/ 153640 h 429548"/>
                <a:gd name="connsiteX6" fmla="*/ 150348 w 427541"/>
                <a:gd name="connsiteY6" fmla="*/ 31338 h 429548"/>
                <a:gd name="connsiteX7" fmla="*/ 248653 w 427541"/>
                <a:gd name="connsiteY7" fmla="*/ 132449 h 42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541" h="429548">
                  <a:moveTo>
                    <a:pt x="248653" y="132449"/>
                  </a:moveTo>
                  <a:lnTo>
                    <a:pt x="385439" y="0"/>
                  </a:lnTo>
                  <a:lnTo>
                    <a:pt x="427541" y="429548"/>
                  </a:lnTo>
                  <a:lnTo>
                    <a:pt x="0" y="393461"/>
                  </a:lnTo>
                  <a:lnTo>
                    <a:pt x="134307" y="259903"/>
                  </a:lnTo>
                  <a:lnTo>
                    <a:pt x="28046" y="153640"/>
                  </a:lnTo>
                  <a:lnTo>
                    <a:pt x="150348" y="31338"/>
                  </a:lnTo>
                  <a:lnTo>
                    <a:pt x="248653" y="13244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 rot="5400000" flipH="1" flipV="1">
              <a:off x="4409798" y="2930185"/>
              <a:ext cx="289094" cy="0"/>
            </a:xfrm>
            <a:prstGeom prst="straightConnector1">
              <a:avLst/>
            </a:prstGeom>
            <a:ln w="57150">
              <a:solidFill>
                <a:srgbClr val="45B6E9"/>
              </a:solidFill>
              <a:headEnd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Прямоугольник 165"/>
          <p:cNvSpPr/>
          <p:nvPr/>
        </p:nvSpPr>
        <p:spPr>
          <a:xfrm>
            <a:off x="228025" y="3053230"/>
            <a:ext cx="7946525" cy="230832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ru-RU"/>
            </a:defPPr>
            <a:lvl1pPr marL="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66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932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398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8648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3310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7972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2634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97296" algn="l" defTabSz="1449324" rtl="0" eaLnBrk="1" latinLnBrk="0" hangingPunct="1">
              <a:defRPr sz="28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tx2"/>
                </a:solidFill>
              </a:rPr>
              <a:t>Государственная интегрированная информационная система управления общественными финансами «Электронный бюджет»</a:t>
            </a:r>
          </a:p>
        </p:txBody>
      </p:sp>
    </p:spTree>
    <p:extLst>
      <p:ext uri="{BB962C8B-B14F-4D97-AF65-F5344CB8AC3E}">
        <p14:creationId xmlns:p14="http://schemas.microsoft.com/office/powerpoint/2010/main" val="118123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подключения к ПИАО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989" y="787276"/>
            <a:ext cx="2363273" cy="53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Сотрудник организации зарегистрирован в СОБИ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988" y="1961882"/>
            <a:ext cx="2363273" cy="53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Выбрать полномочия в СОБИ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3634" y="787275"/>
            <a:ext cx="2281706" cy="534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Выполнить регистрацию сотрудника в  ПОИБ СОБИ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987" y="3024389"/>
            <a:ext cx="2363273" cy="847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Руководитель организации или уполномоченное лицо утверждает заявку на добавление полномочий в ЭБ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55454" y="2299877"/>
            <a:ext cx="5037785" cy="2236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Доступ к ПИАО ГИИС ЭБ осуществляется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в личный кабинет ГИИСЭБ по ссылке </a:t>
            </a:r>
            <a:r>
              <a:rPr lang="en-US" sz="1200" dirty="0">
                <a:hlinkClick r:id="rId2"/>
              </a:rPr>
              <a:t>https://eb.cert.roskazna.ru</a:t>
            </a:r>
            <a:r>
              <a:rPr lang="en-US" sz="1200" dirty="0" smtClean="0">
                <a:hlinkClick r:id="rId2"/>
              </a:rPr>
              <a:t>/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1200" dirty="0"/>
          </a:p>
          <a:p>
            <a:pPr marL="171450" indent="-171450">
              <a:buFontTx/>
              <a:buChar char="-"/>
            </a:pPr>
            <a:r>
              <a:rPr lang="ru-RU" sz="1200" dirty="0"/>
              <a:t>п</a:t>
            </a:r>
            <a:r>
              <a:rPr lang="ru-RU" sz="1200" dirty="0" smtClean="0"/>
              <a:t>о прямой ссылке </a:t>
            </a:r>
            <a:endParaRPr lang="en-US" sz="1200" dirty="0" smtClean="0"/>
          </a:p>
          <a:p>
            <a:r>
              <a:rPr lang="ru-RU" sz="1200" dirty="0">
                <a:solidFill>
                  <a:srgbClr val="0070C0"/>
                </a:solidFill>
                <a:hlinkClick r:id="rId3"/>
              </a:rPr>
              <a:t>https://eb.cert.roskazna.ru/piao/</a:t>
            </a:r>
            <a:r>
              <a:rPr lang="ru-RU" sz="1200" dirty="0">
                <a:solidFill>
                  <a:srgbClr val="0070C0"/>
                </a:solidFill>
              </a:rPr>
              <a:t>  </a:t>
            </a:r>
          </a:p>
          <a:p>
            <a:r>
              <a:rPr lang="ru-RU" sz="1200" dirty="0">
                <a:solidFill>
                  <a:srgbClr val="0070C0"/>
                </a:solidFill>
                <a:hlinkClick r:id="rId4"/>
              </a:rPr>
              <a:t>https://eb.cert.roskazna.ru/</a:t>
            </a:r>
            <a:r>
              <a:rPr lang="en-US" sz="1200" dirty="0">
                <a:solidFill>
                  <a:srgbClr val="0070C0"/>
                </a:solidFill>
                <a:hlinkClick r:id="rId4"/>
              </a:rPr>
              <a:t>epbs</a:t>
            </a:r>
            <a:r>
              <a:rPr lang="ru-RU" sz="1200" dirty="0">
                <a:solidFill>
                  <a:srgbClr val="0070C0"/>
                </a:solidFill>
                <a:hlinkClick r:id="rId4"/>
              </a:rPr>
              <a:t>/</a:t>
            </a:r>
            <a:r>
              <a:rPr lang="ru-RU" sz="1200" dirty="0">
                <a:solidFill>
                  <a:srgbClr val="0070C0"/>
                </a:solidFill>
              </a:rPr>
              <a:t>   </a:t>
            </a:r>
          </a:p>
          <a:p>
            <a:endParaRPr lang="ru-RU" sz="1200" dirty="0"/>
          </a:p>
          <a:p>
            <a:r>
              <a:rPr lang="ru-RU" sz="1200" dirty="0" smtClean="0"/>
              <a:t>Необходимо предварительно настроить АРМ пользователя по инструкции «Настройка Континент ТЛС-2.0 для работы с точкой доступа ПОИБ СОБИ», размещенной на официальном сайте Федерального казначейства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911403" y="1030310"/>
            <a:ext cx="2144332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2" name="Соединительная линия уступом 11"/>
          <p:cNvCxnSpPr>
            <a:stCxn id="4" idx="3"/>
            <a:endCxn id="6" idx="1"/>
          </p:cNvCxnSpPr>
          <p:nvPr/>
        </p:nvCxnSpPr>
        <p:spPr>
          <a:xfrm flipV="1">
            <a:off x="2949262" y="1054512"/>
            <a:ext cx="474372" cy="1"/>
          </a:xfrm>
          <a:prstGeom prst="bentConnector3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6" idx="2"/>
            <a:endCxn id="5" idx="0"/>
          </p:cNvCxnSpPr>
          <p:nvPr/>
        </p:nvCxnSpPr>
        <p:spPr>
          <a:xfrm rot="5400000">
            <a:off x="2845989" y="243384"/>
            <a:ext cx="640134" cy="2796862"/>
          </a:xfrm>
          <a:prstGeom prst="bentConnector3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4" idx="2"/>
            <a:endCxn id="5" idx="0"/>
          </p:cNvCxnSpPr>
          <p:nvPr/>
        </p:nvCxnSpPr>
        <p:spPr>
          <a:xfrm rot="5400000">
            <a:off x="1447560" y="1641815"/>
            <a:ext cx="640133" cy="1"/>
          </a:xfrm>
          <a:prstGeom prst="bentConnector3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5" idx="2"/>
            <a:endCxn id="7" idx="0"/>
          </p:cNvCxnSpPr>
          <p:nvPr/>
        </p:nvCxnSpPr>
        <p:spPr>
          <a:xfrm rot="5400000">
            <a:off x="1503608" y="2760372"/>
            <a:ext cx="528034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63" y="4036346"/>
            <a:ext cx="861504" cy="8615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013656" y="787274"/>
            <a:ext cx="3606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нет</a:t>
            </a:r>
            <a:endParaRPr lang="ru-RU" sz="600" dirty="0"/>
          </a:p>
        </p:txBody>
      </p:sp>
      <p:sp>
        <p:nvSpPr>
          <p:cNvPr id="42" name="TextBox 41"/>
          <p:cNvSpPr txBox="1"/>
          <p:nvPr/>
        </p:nvSpPr>
        <p:spPr>
          <a:xfrm>
            <a:off x="1390919" y="1434800"/>
            <a:ext cx="3606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/>
              <a:t>да</a:t>
            </a:r>
            <a:endParaRPr lang="ru-RU" sz="6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B0876AF-206D-4712-B10A-01F6035F325B}"/>
              </a:ext>
            </a:extLst>
          </p:cNvPr>
          <p:cNvSpPr/>
          <p:nvPr/>
        </p:nvSpPr>
        <p:spPr>
          <a:xfrm>
            <a:off x="5997039" y="818051"/>
            <a:ext cx="2838204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https://sobi.login.roskazna.ru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B0876AF-206D-4712-B10A-01F6035F325B}"/>
              </a:ext>
            </a:extLst>
          </p:cNvPr>
          <p:cNvSpPr/>
          <p:nvPr/>
        </p:nvSpPr>
        <p:spPr>
          <a:xfrm>
            <a:off x="5997039" y="1434800"/>
            <a:ext cx="2838204" cy="6001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в конфиденциальный контур ЕПБС обеспечивается при назначении ролей ПИАО автоматически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9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12359</TotalTime>
  <Words>936</Words>
  <Application>Microsoft Office PowerPoint</Application>
  <PresentationFormat>Экран (16:9)</PresentationFormat>
  <Paragraphs>267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Avenir Next</vt:lpstr>
      <vt:lpstr>Avenir Next Demi Bold</vt:lpstr>
      <vt:lpstr>Avenir Next Regular</vt:lpstr>
      <vt:lpstr>Calibri</vt:lpstr>
      <vt:lpstr>DejaVu Sans</vt:lpstr>
      <vt:lpstr>Open Sans Condensed</vt:lpstr>
      <vt:lpstr>Wingdings</vt:lpstr>
      <vt:lpstr>Office Theme</vt:lpstr>
      <vt:lpstr>Презентация PowerPoint</vt:lpstr>
      <vt:lpstr>ЕПБС – открытый контур и конфиденциальный контур</vt:lpstr>
      <vt:lpstr>Информация в конфиденциальном контуре</vt:lpstr>
      <vt:lpstr>Исполнение бюджетов (в конфиденциальном контуре)</vt:lpstr>
      <vt:lpstr>Реестр соглашений (ПОЛНЫЙ в конфиденциальном контуре)</vt:lpstr>
      <vt:lpstr>Размещение бухгалтерской отчетности на ЕПБС</vt:lpstr>
      <vt:lpstr>Мобильное приложение «Бюджет.РФ»</vt:lpstr>
      <vt:lpstr>Подсистема информационно-аналитического обеспечения</vt:lpstr>
      <vt:lpstr>Порядок подключения к ПИАО</vt:lpstr>
      <vt:lpstr>Выбор полномочий в СОБИ ФК</vt:lpstr>
      <vt:lpstr>Движение информации по расходам о национальных (федеральных) проектах</vt:lpstr>
      <vt:lpstr>Анализ данных по исполнению бюджета Региональный бюджет</vt:lpstr>
      <vt:lpstr>Мониторинг данных. Региональный бюджет</vt:lpstr>
      <vt:lpstr>Проблемы , выявленные в ходе мониторинга исполнения бюджетов  субъектов РФ и местных бюджетов</vt:lpstr>
      <vt:lpstr>Презентация PowerPoint</vt:lpstr>
      <vt:lpstr>Получение данных по  «Лимитам БО» и «Принятым БО»</vt:lpstr>
      <vt:lpstr>Презентация PowerPoint</vt:lpstr>
      <vt:lpstr>Размещение  методических материалов и инструкций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Тарасов Евгений Анатольевич</cp:lastModifiedBy>
  <cp:revision>678</cp:revision>
  <dcterms:created xsi:type="dcterms:W3CDTF">2019-07-31T16:47:50Z</dcterms:created>
  <dcterms:modified xsi:type="dcterms:W3CDTF">2023-02-17T11:18:32Z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