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2" r:id="rId17"/>
  </p:sldIdLst>
  <p:sldSz cx="24387175" cy="13716000"/>
  <p:notesSz cx="6858000" cy="99472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203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594"/>
          </a:xfrm>
          <a:prstGeom prst="rect">
            <a:avLst/>
          </a:prstGeom>
        </p:spPr>
        <p:txBody>
          <a:bodyPr vert="horz" lIns="40325" tIns="20163" rIns="40325" bIns="20163" rtlCol="0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594"/>
          </a:xfrm>
          <a:prstGeom prst="rect">
            <a:avLst/>
          </a:prstGeom>
        </p:spPr>
        <p:txBody>
          <a:bodyPr vert="horz" lIns="40325" tIns="20163" rIns="40325" bIns="20163" rtlCol="0"/>
          <a:lstStyle>
            <a:lvl1pPr algn="r">
              <a:defRPr sz="500"/>
            </a:lvl1pPr>
          </a:lstStyle>
          <a:p>
            <a:fld id="{8BF8F47B-AD57-4E32-A1C3-0FEDAA967E9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681"/>
            <a:ext cx="2971800" cy="498594"/>
          </a:xfrm>
          <a:prstGeom prst="rect">
            <a:avLst/>
          </a:prstGeom>
        </p:spPr>
        <p:txBody>
          <a:bodyPr vert="horz" lIns="40325" tIns="20163" rIns="40325" bIns="20163" rtlCol="0" anchor="b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681"/>
            <a:ext cx="2971800" cy="498594"/>
          </a:xfrm>
          <a:prstGeom prst="rect">
            <a:avLst/>
          </a:prstGeom>
        </p:spPr>
        <p:txBody>
          <a:bodyPr vert="horz" lIns="40325" tIns="20163" rIns="40325" bIns="20163" rtlCol="0" anchor="b"/>
          <a:lstStyle>
            <a:lvl1pPr algn="r">
              <a:defRPr sz="500"/>
            </a:lvl1pPr>
          </a:lstStyle>
          <a:p>
            <a:fld id="{B02FA16D-5D7C-4BE5-ABBE-A416F9181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65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74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25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27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58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34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2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-1-16.svg"/><Relationship Id="rId26" Type="http://schemas.openxmlformats.org/officeDocument/2006/relationships/image" Target="../media/image-1-24.svg"/><Relationship Id="rId39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34" Type="http://schemas.openxmlformats.org/officeDocument/2006/relationships/image" Target="../media/image-1-32.svg"/><Relationship Id="rId42" Type="http://schemas.openxmlformats.org/officeDocument/2006/relationships/image" Target="../media/image-1-40.svg"/><Relationship Id="rId47" Type="http://schemas.openxmlformats.org/officeDocument/2006/relationships/image" Target="../media/image23.png"/><Relationship Id="rId50" Type="http://schemas.openxmlformats.org/officeDocument/2006/relationships/image" Target="../media/image-1-48.svg"/><Relationship Id="rId7" Type="http://schemas.openxmlformats.org/officeDocument/2006/relationships/image" Target="../media/image3.png"/><Relationship Id="rId12" Type="http://schemas.openxmlformats.org/officeDocument/2006/relationships/image" Target="../media/image-1-10.sv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image" Target="../media/image-1-36.svg"/><Relationship Id="rId46" Type="http://schemas.openxmlformats.org/officeDocument/2006/relationships/image" Target="../media/image-1-4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-1-14.svg"/><Relationship Id="rId20" Type="http://schemas.openxmlformats.org/officeDocument/2006/relationships/image" Target="../media/image-1-18.svg"/><Relationship Id="rId29" Type="http://schemas.openxmlformats.org/officeDocument/2006/relationships/image" Target="../media/image14.png"/><Relationship Id="rId41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-4.svg"/><Relationship Id="rId11" Type="http://schemas.openxmlformats.org/officeDocument/2006/relationships/image" Target="../media/image5.png"/><Relationship Id="rId24" Type="http://schemas.openxmlformats.org/officeDocument/2006/relationships/image" Target="../media/image-1-22.svg"/><Relationship Id="rId32" Type="http://schemas.openxmlformats.org/officeDocument/2006/relationships/image" Target="../media/image-1-30.svg"/><Relationship Id="rId37" Type="http://schemas.openxmlformats.org/officeDocument/2006/relationships/image" Target="../media/image18.png"/><Relationship Id="rId40" Type="http://schemas.openxmlformats.org/officeDocument/2006/relationships/image" Target="../media/image-1-38.svg"/><Relationship Id="rId45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-1-26.svg"/><Relationship Id="rId36" Type="http://schemas.openxmlformats.org/officeDocument/2006/relationships/image" Target="../media/image-1-34.svg"/><Relationship Id="rId49" Type="http://schemas.openxmlformats.org/officeDocument/2006/relationships/image" Target="../media/image24.png"/><Relationship Id="rId10" Type="http://schemas.openxmlformats.org/officeDocument/2006/relationships/image" Target="../media/image-1-8.svg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4" Type="http://schemas.openxmlformats.org/officeDocument/2006/relationships/image" Target="../media/image-1-42.svg"/><Relationship Id="rId4" Type="http://schemas.openxmlformats.org/officeDocument/2006/relationships/image" Target="../media/image-1-2.svg"/><Relationship Id="rId9" Type="http://schemas.openxmlformats.org/officeDocument/2006/relationships/image" Target="../media/image4.png"/><Relationship Id="rId14" Type="http://schemas.openxmlformats.org/officeDocument/2006/relationships/image" Target="../media/image-1-12.svg"/><Relationship Id="rId22" Type="http://schemas.openxmlformats.org/officeDocument/2006/relationships/image" Target="../media/image-1-20.svg"/><Relationship Id="rId27" Type="http://schemas.openxmlformats.org/officeDocument/2006/relationships/image" Target="../media/image13.png"/><Relationship Id="rId30" Type="http://schemas.openxmlformats.org/officeDocument/2006/relationships/image" Target="../media/image-1-28.svg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image" Target="../media/image-1-46.svg"/><Relationship Id="rId8" Type="http://schemas.openxmlformats.org/officeDocument/2006/relationships/image" Target="../media/image-1-6.svg"/><Relationship Id="rId51" Type="http://schemas.openxmlformats.org/officeDocument/2006/relationships/image" Target="../media/image-1-5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-10-6.svg"/><Relationship Id="rId13" Type="http://schemas.openxmlformats.org/officeDocument/2006/relationships/image" Target="../media/image79.png"/><Relationship Id="rId18" Type="http://schemas.openxmlformats.org/officeDocument/2006/relationships/image" Target="../media/image-10-16.svg"/><Relationship Id="rId26" Type="http://schemas.openxmlformats.org/officeDocument/2006/relationships/image" Target="../media/image-10-24.svg"/><Relationship Id="rId3" Type="http://schemas.openxmlformats.org/officeDocument/2006/relationships/image" Target="../media/image63.png"/><Relationship Id="rId21" Type="http://schemas.openxmlformats.org/officeDocument/2006/relationships/image" Target="../media/image68.png"/><Relationship Id="rId7" Type="http://schemas.openxmlformats.org/officeDocument/2006/relationships/image" Target="../media/image65.png"/><Relationship Id="rId12" Type="http://schemas.openxmlformats.org/officeDocument/2006/relationships/image" Target="../media/image-10-10.sv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-10-14.svg"/><Relationship Id="rId20" Type="http://schemas.openxmlformats.org/officeDocument/2006/relationships/image" Target="../media/image-10-18.sv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0-4.svg"/><Relationship Id="rId11" Type="http://schemas.openxmlformats.org/officeDocument/2006/relationships/image" Target="../media/image78.png"/><Relationship Id="rId24" Type="http://schemas.openxmlformats.org/officeDocument/2006/relationships/image" Target="../media/image-10-22.svg"/><Relationship Id="rId32" Type="http://schemas.openxmlformats.org/officeDocument/2006/relationships/image" Target="../media/image-10-32.svg"/><Relationship Id="rId5" Type="http://schemas.openxmlformats.org/officeDocument/2006/relationships/image" Target="../media/image76.png"/><Relationship Id="rId15" Type="http://schemas.openxmlformats.org/officeDocument/2006/relationships/image" Target="../media/image80.png"/><Relationship Id="rId23" Type="http://schemas.openxmlformats.org/officeDocument/2006/relationships/image" Target="../media/image81.png"/><Relationship Id="rId28" Type="http://schemas.openxmlformats.org/officeDocument/2006/relationships/image" Target="../media/image-10-28.svg"/><Relationship Id="rId10" Type="http://schemas.openxmlformats.org/officeDocument/2006/relationships/image" Target="../media/image-10-8.svg"/><Relationship Id="rId19" Type="http://schemas.openxmlformats.org/officeDocument/2006/relationships/image" Target="../media/image75.png"/><Relationship Id="rId31" Type="http://schemas.openxmlformats.org/officeDocument/2006/relationships/image" Target="../media/image83.png"/><Relationship Id="rId4" Type="http://schemas.openxmlformats.org/officeDocument/2006/relationships/image" Target="../media/image-10-2.svg"/><Relationship Id="rId9" Type="http://schemas.openxmlformats.org/officeDocument/2006/relationships/image" Target="../media/image77.png"/><Relationship Id="rId14" Type="http://schemas.openxmlformats.org/officeDocument/2006/relationships/image" Target="../media/image-10-12.svg"/><Relationship Id="rId22" Type="http://schemas.openxmlformats.org/officeDocument/2006/relationships/image" Target="../media/image-10-20.svg"/><Relationship Id="rId27" Type="http://schemas.openxmlformats.org/officeDocument/2006/relationships/image" Target="../media/image-10-26.svg"/><Relationship Id="rId30" Type="http://schemas.openxmlformats.org/officeDocument/2006/relationships/image" Target="../media/image-10-30.sv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-8-20.svg"/><Relationship Id="rId8" Type="http://schemas.openxmlformats.org/officeDocument/2006/relationships/image" Target="../media/image-8-80.svg"/><Relationship Id="rId3" Type="http://schemas.openxmlformats.org/officeDocument/2006/relationships/image" Target="../media/image84.png"/><Relationship Id="rId21" Type="http://schemas.openxmlformats.org/officeDocument/2006/relationships/image" Target="../media/image87.pn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86.png"/><Relationship Id="rId16" Type="http://schemas.openxmlformats.org/officeDocument/2006/relationships/image" Target="../media/image-8-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8-60.svg"/><Relationship Id="rId23" Type="http://schemas.openxmlformats.org/officeDocument/2006/relationships/image" Target="../media/image89.png"/><Relationship Id="rId19" Type="http://schemas.openxmlformats.org/officeDocument/2006/relationships/image" Target="../media/image85.png"/><Relationship Id="rId14" Type="http://schemas.openxmlformats.org/officeDocument/2006/relationships/image" Target="../media/image-8-14.svg"/><Relationship Id="rId4" Type="http://schemas.openxmlformats.org/officeDocument/2006/relationships/image" Target="../media/image-8-40.svg"/><Relationship Id="rId22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-6-100.svg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6-60.svg"/><Relationship Id="rId11" Type="http://schemas.openxmlformats.org/officeDocument/2006/relationships/image" Target="../media/image-6-80.svg"/><Relationship Id="rId5" Type="http://schemas.openxmlformats.org/officeDocument/2006/relationships/image" Target="../media/image91.png"/><Relationship Id="rId4" Type="http://schemas.openxmlformats.org/officeDocument/2006/relationships/image" Target="../media/image-6-21.svg"/><Relationship Id="rId9" Type="http://schemas.openxmlformats.org/officeDocument/2006/relationships/image" Target="../media/image94.png"/><Relationship Id="rId1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-7-60.svg"/><Relationship Id="rId13" Type="http://schemas.openxmlformats.org/officeDocument/2006/relationships/image" Target="../media/image102.png"/><Relationship Id="rId18" Type="http://schemas.openxmlformats.org/officeDocument/2006/relationships/image" Target="../media/image-7-16.svg"/><Relationship Id="rId26" Type="http://schemas.openxmlformats.org/officeDocument/2006/relationships/image" Target="../media/image-7-24.svg"/><Relationship Id="rId39" Type="http://schemas.openxmlformats.org/officeDocument/2006/relationships/image" Target="../media/image96.png"/><Relationship Id="rId3" Type="http://schemas.openxmlformats.org/officeDocument/2006/relationships/image" Target="../media/image97.png"/><Relationship Id="rId34" Type="http://schemas.openxmlformats.org/officeDocument/2006/relationships/image" Target="../media/image-7-32.svg"/><Relationship Id="rId7" Type="http://schemas.openxmlformats.org/officeDocument/2006/relationships/image" Target="../media/image99.png"/><Relationship Id="rId12" Type="http://schemas.openxmlformats.org/officeDocument/2006/relationships/image" Target="../media/image-7-100.svg"/><Relationship Id="rId17" Type="http://schemas.openxmlformats.org/officeDocument/2006/relationships/image" Target="../media/image103.png"/><Relationship Id="rId33" Type="http://schemas.openxmlformats.org/officeDocument/2006/relationships/image" Target="../media/image108.png"/><Relationship Id="rId38" Type="http://schemas.openxmlformats.org/officeDocument/2006/relationships/image" Target="../media/image-7-36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-7-140.sv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7-40.svg"/><Relationship Id="rId11" Type="http://schemas.openxmlformats.org/officeDocument/2006/relationships/image" Target="../media/image101.png"/><Relationship Id="rId32" Type="http://schemas.openxmlformats.org/officeDocument/2006/relationships/image" Target="../media/image-7-30.svg"/><Relationship Id="rId37" Type="http://schemas.openxmlformats.org/officeDocument/2006/relationships/image" Target="../media/image110.png"/><Relationship Id="rId5" Type="http://schemas.openxmlformats.org/officeDocument/2006/relationships/image" Target="../media/image98.png"/><Relationship Id="rId28" Type="http://schemas.openxmlformats.org/officeDocument/2006/relationships/image" Target="../media/image-7-26.svg"/><Relationship Id="rId36" Type="http://schemas.openxmlformats.org/officeDocument/2006/relationships/image" Target="../media/image-7-34.svg"/><Relationship Id="rId10" Type="http://schemas.openxmlformats.org/officeDocument/2006/relationships/image" Target="../media/image-7-80.svg"/><Relationship Id="rId19" Type="http://schemas.openxmlformats.org/officeDocument/2006/relationships/image" Target="../media/image104.png"/><Relationship Id="rId31" Type="http://schemas.openxmlformats.org/officeDocument/2006/relationships/image" Target="../media/image107.png"/><Relationship Id="rId4" Type="http://schemas.openxmlformats.org/officeDocument/2006/relationships/image" Target="../media/image-7-20.svg"/><Relationship Id="rId9" Type="http://schemas.openxmlformats.org/officeDocument/2006/relationships/image" Target="../media/image100.png"/><Relationship Id="rId27" Type="http://schemas.openxmlformats.org/officeDocument/2006/relationships/image" Target="../media/image105.png"/><Relationship Id="rId30" Type="http://schemas.openxmlformats.org/officeDocument/2006/relationships/image" Target="../media/image-7-28.svg"/><Relationship Id="rId35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-8-20.svg"/><Relationship Id="rId8" Type="http://schemas.openxmlformats.org/officeDocument/2006/relationships/image" Target="../media/image-8-80.svg"/><Relationship Id="rId3" Type="http://schemas.openxmlformats.org/officeDocument/2006/relationships/image" Target="../media/image84.png"/><Relationship Id="rId21" Type="http://schemas.openxmlformats.org/officeDocument/2006/relationships/image" Target="../media/image87.png"/><Relationship Id="rId12" Type="http://schemas.openxmlformats.org/officeDocument/2006/relationships/image" Target="../media/image-8-12.svg"/><Relationship Id="rId2" Type="http://schemas.openxmlformats.org/officeDocument/2006/relationships/notesSlide" Target="../notesSlides/notesSlide14.xml"/><Relationship Id="rId20" Type="http://schemas.openxmlformats.org/officeDocument/2006/relationships/image" Target="../media/image86.png"/><Relationship Id="rId16" Type="http://schemas.openxmlformats.org/officeDocument/2006/relationships/image" Target="../media/image-8-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8-60.svg"/><Relationship Id="rId23" Type="http://schemas.openxmlformats.org/officeDocument/2006/relationships/image" Target="../media/image89.png"/><Relationship Id="rId19" Type="http://schemas.openxmlformats.org/officeDocument/2006/relationships/image" Target="../media/image85.png"/><Relationship Id="rId10" Type="http://schemas.openxmlformats.org/officeDocument/2006/relationships/image" Target="../media/image-8-100.svg"/><Relationship Id="rId14" Type="http://schemas.openxmlformats.org/officeDocument/2006/relationships/image" Target="../media/image-8-14.svg"/><Relationship Id="rId4" Type="http://schemas.openxmlformats.org/officeDocument/2006/relationships/image" Target="../media/image-8-40.svg"/><Relationship Id="rId22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-3-60.svg"/><Relationship Id="rId13" Type="http://schemas.openxmlformats.org/officeDocument/2006/relationships/image" Target="../media/image116.png"/><Relationship Id="rId18" Type="http://schemas.openxmlformats.org/officeDocument/2006/relationships/image" Target="../media/image-3-16.svg"/><Relationship Id="rId3" Type="http://schemas.openxmlformats.org/officeDocument/2006/relationships/image" Target="../media/image111.png"/><Relationship Id="rId7" Type="http://schemas.openxmlformats.org/officeDocument/2006/relationships/image" Target="../media/image113.png"/><Relationship Id="rId12" Type="http://schemas.openxmlformats.org/officeDocument/2006/relationships/image" Target="../media/image-3-100.svg"/><Relationship Id="rId17" Type="http://schemas.openxmlformats.org/officeDocument/2006/relationships/image" Target="../media/image11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-3-14.svg"/><Relationship Id="rId20" Type="http://schemas.openxmlformats.org/officeDocument/2006/relationships/image" Target="../media/image-3-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3-40.svg"/><Relationship Id="rId11" Type="http://schemas.openxmlformats.org/officeDocument/2006/relationships/image" Target="../media/image115.png"/><Relationship Id="rId5" Type="http://schemas.openxmlformats.org/officeDocument/2006/relationships/image" Target="../media/image112.png"/><Relationship Id="rId15" Type="http://schemas.openxmlformats.org/officeDocument/2006/relationships/image" Target="../media/image117.png"/><Relationship Id="rId10" Type="http://schemas.openxmlformats.org/officeDocument/2006/relationships/image" Target="../media/image-3-80.svg"/><Relationship Id="rId19" Type="http://schemas.openxmlformats.org/officeDocument/2006/relationships/image" Target="../media/image119.png"/><Relationship Id="rId4" Type="http://schemas.openxmlformats.org/officeDocument/2006/relationships/image" Target="../media/image-3-20.svg"/><Relationship Id="rId9" Type="http://schemas.openxmlformats.org/officeDocument/2006/relationships/image" Target="../media/image114.png"/><Relationship Id="rId14" Type="http://schemas.openxmlformats.org/officeDocument/2006/relationships/image" Target="../media/image-3-1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-3-60.svg"/><Relationship Id="rId18" Type="http://schemas.openxmlformats.org/officeDocument/2006/relationships/image" Target="../media/image114.png"/><Relationship Id="rId3" Type="http://schemas.openxmlformats.org/officeDocument/2006/relationships/image" Target="../media/image116.png"/><Relationship Id="rId21" Type="http://schemas.openxmlformats.org/officeDocument/2006/relationships/image" Target="../media/image-3-14.svg"/><Relationship Id="rId17" Type="http://schemas.openxmlformats.org/officeDocument/2006/relationships/image" Target="../media/image113.png"/><Relationship Id="rId12" Type="http://schemas.openxmlformats.org/officeDocument/2006/relationships/image" Target="../media/image-3-100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2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3-40.svg"/><Relationship Id="rId15" Type="http://schemas.openxmlformats.org/officeDocument/2006/relationships/image" Target="../media/image111.png"/><Relationship Id="rId10" Type="http://schemas.openxmlformats.org/officeDocument/2006/relationships/image" Target="../media/image-3-80.svg"/><Relationship Id="rId19" Type="http://schemas.openxmlformats.org/officeDocument/2006/relationships/image" Target="../media/image115.png"/><Relationship Id="rId14" Type="http://schemas.openxmlformats.org/officeDocument/2006/relationships/image" Target="../media/image-3-12.svg"/><Relationship Id="rId4" Type="http://schemas.openxmlformats.org/officeDocument/2006/relationships/image" Target="../media/image-3-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-2-6.svg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-2-1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-2-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2-4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image" Target="../media/image-2-8.svg"/><Relationship Id="rId4" Type="http://schemas.openxmlformats.org/officeDocument/2006/relationships/image" Target="../media/image-2-2.svg"/><Relationship Id="rId9" Type="http://schemas.openxmlformats.org/officeDocument/2006/relationships/image" Target="../media/image28.png"/><Relationship Id="rId14" Type="http://schemas.openxmlformats.org/officeDocument/2006/relationships/image" Target="../media/image-2-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-3-6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-3-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3-4.sv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-3-8.svg"/><Relationship Id="rId4" Type="http://schemas.openxmlformats.org/officeDocument/2006/relationships/image" Target="../media/image-3-2.sv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-4-6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4-4.svg"/><Relationship Id="rId5" Type="http://schemas.openxmlformats.org/officeDocument/2006/relationships/image" Target="../media/image38.png"/><Relationship Id="rId4" Type="http://schemas.openxmlformats.org/officeDocument/2006/relationships/image" Target="../media/image-4-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-5-8.sv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5-4.sv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image" Target="../media/image-5-6.svg"/><Relationship Id="rId4" Type="http://schemas.openxmlformats.org/officeDocument/2006/relationships/image" Target="../media/image-5-2.sv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-6-18.svg"/><Relationship Id="rId8" Type="http://schemas.openxmlformats.org/officeDocument/2006/relationships/image" Target="../media/image-6-8.svg"/><Relationship Id="rId3" Type="http://schemas.openxmlformats.org/officeDocument/2006/relationships/image" Target="../media/image45.png"/><Relationship Id="rId21" Type="http://schemas.openxmlformats.org/officeDocument/2006/relationships/image" Target="../media/image49.png"/><Relationship Id="rId7" Type="http://schemas.openxmlformats.org/officeDocument/2006/relationships/image" Target="../media/image47.png"/><Relationship Id="rId17" Type="http://schemas.openxmlformats.org/officeDocument/2006/relationships/image" Target="../media/image48.png"/><Relationship Id="rId12" Type="http://schemas.openxmlformats.org/officeDocument/2006/relationships/image" Target="../media/image-6-12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-6-16.svg"/><Relationship Id="rId20" Type="http://schemas.openxmlformats.org/officeDocument/2006/relationships/image" Target="../media/image-6-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6-4.svg"/><Relationship Id="rId5" Type="http://schemas.openxmlformats.org/officeDocument/2006/relationships/image" Target="../media/image46.png"/><Relationship Id="rId23" Type="http://schemas.openxmlformats.org/officeDocument/2006/relationships/image" Target="../media/image50.png"/><Relationship Id="rId10" Type="http://schemas.openxmlformats.org/officeDocument/2006/relationships/image" Target="../media/image-6-10.svg"/><Relationship Id="rId4" Type="http://schemas.openxmlformats.org/officeDocument/2006/relationships/image" Target="../media/image-6-2.svg"/><Relationship Id="rId14" Type="http://schemas.openxmlformats.org/officeDocument/2006/relationships/image" Target="../media/image-6-14.svg"/><Relationship Id="rId22" Type="http://schemas.openxmlformats.org/officeDocument/2006/relationships/image" Target="../media/image-6-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-7-6.svg"/><Relationship Id="rId13" Type="http://schemas.openxmlformats.org/officeDocument/2006/relationships/image" Target="../media/image2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-7-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7-4.sv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5" Type="http://schemas.openxmlformats.org/officeDocument/2006/relationships/image" Target="../media/image-7-14.svg"/><Relationship Id="rId10" Type="http://schemas.openxmlformats.org/officeDocument/2006/relationships/image" Target="../media/image-7-8.svg"/><Relationship Id="rId4" Type="http://schemas.openxmlformats.org/officeDocument/2006/relationships/image" Target="../media/image-7-2.svg"/><Relationship Id="rId9" Type="http://schemas.openxmlformats.org/officeDocument/2006/relationships/image" Target="../media/image54.png"/><Relationship Id="rId14" Type="http://schemas.openxmlformats.org/officeDocument/2006/relationships/image" Target="../media/image-7-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-8-8.svg"/><Relationship Id="rId13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-8-6.sv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8-2.svg"/><Relationship Id="rId11" Type="http://schemas.openxmlformats.org/officeDocument/2006/relationships/image" Target="../media/image58.png"/><Relationship Id="rId5" Type="http://schemas.openxmlformats.org/officeDocument/2006/relationships/image" Target="../media/image57.png"/><Relationship Id="rId15" Type="http://schemas.openxmlformats.org/officeDocument/2006/relationships/image" Target="../media/image62.png"/><Relationship Id="rId10" Type="http://schemas.openxmlformats.org/officeDocument/2006/relationships/image" Target="../media/image-8-10.svg"/><Relationship Id="rId4" Type="http://schemas.openxmlformats.org/officeDocument/2006/relationships/image" Target="../media/image-8-4.svg"/><Relationship Id="rId1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-9-6.svg"/><Relationship Id="rId13" Type="http://schemas.openxmlformats.org/officeDocument/2006/relationships/image" Target="../media/image68.png"/><Relationship Id="rId18" Type="http://schemas.openxmlformats.org/officeDocument/2006/relationships/image" Target="../media/image-9-16.svg"/><Relationship Id="rId26" Type="http://schemas.openxmlformats.org/officeDocument/2006/relationships/image" Target="../media/image-9-26.svg"/><Relationship Id="rId3" Type="http://schemas.openxmlformats.org/officeDocument/2006/relationships/image" Target="../media/image63.png"/><Relationship Id="rId21" Type="http://schemas.openxmlformats.org/officeDocument/2006/relationships/image" Target="../media/image72.png"/><Relationship Id="rId34" Type="http://schemas.openxmlformats.org/officeDocument/2006/relationships/image" Target="../media/image-9-34.svg"/><Relationship Id="rId7" Type="http://schemas.openxmlformats.org/officeDocument/2006/relationships/image" Target="../media/image65.png"/><Relationship Id="rId12" Type="http://schemas.openxmlformats.org/officeDocument/2006/relationships/image" Target="../media/image-9-10.svg"/><Relationship Id="rId17" Type="http://schemas.openxmlformats.org/officeDocument/2006/relationships/image" Target="../media/image70.png"/><Relationship Id="rId3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-9-14.svg"/><Relationship Id="rId20" Type="http://schemas.openxmlformats.org/officeDocument/2006/relationships/image" Target="../media/image-9-18.sv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9-4.svg"/><Relationship Id="rId11" Type="http://schemas.openxmlformats.org/officeDocument/2006/relationships/image" Target="../media/image67.png"/><Relationship Id="rId24" Type="http://schemas.openxmlformats.org/officeDocument/2006/relationships/image" Target="../media/image-9-24.svg"/><Relationship Id="rId32" Type="http://schemas.openxmlformats.org/officeDocument/2006/relationships/image" Target="../media/image-9-32.sv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23" Type="http://schemas.openxmlformats.org/officeDocument/2006/relationships/image" Target="../media/image-9-22.svg"/><Relationship Id="rId28" Type="http://schemas.openxmlformats.org/officeDocument/2006/relationships/image" Target="../media/image-9-28.svg"/><Relationship Id="rId10" Type="http://schemas.openxmlformats.org/officeDocument/2006/relationships/image" Target="../media/image-9-8.svg"/><Relationship Id="rId19" Type="http://schemas.openxmlformats.org/officeDocument/2006/relationships/image" Target="../media/image71.png"/><Relationship Id="rId31" Type="http://schemas.openxmlformats.org/officeDocument/2006/relationships/image" Target="../media/image74.png"/><Relationship Id="rId4" Type="http://schemas.openxmlformats.org/officeDocument/2006/relationships/image" Target="../media/image-9-2.svg"/><Relationship Id="rId9" Type="http://schemas.openxmlformats.org/officeDocument/2006/relationships/image" Target="../media/image66.png"/><Relationship Id="rId14" Type="http://schemas.openxmlformats.org/officeDocument/2006/relationships/image" Target="../media/image-9-12.svg"/><Relationship Id="rId22" Type="http://schemas.openxmlformats.org/officeDocument/2006/relationships/image" Target="../media/image-9-20.svg"/><Relationship Id="rId30" Type="http://schemas.openxmlformats.org/officeDocument/2006/relationships/image" Target="../media/image-9-30.svg"/><Relationship Id="rId35" Type="http://schemas.openxmlformats.org/officeDocument/2006/relationships/image" Target="../media/image-10-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97749" y="6883400"/>
            <a:ext cx="7989299" cy="68326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7960323" cy="6536903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756069" y="1524000"/>
            <a:ext cx="8868883" cy="1104900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9394" y="1536700"/>
            <a:ext cx="22888261" cy="106680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2133867" y="5161492"/>
            <a:ext cx="20362762" cy="33930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000" b="1" dirty="0" smtClean="0">
                <a:solidFill>
                  <a:srgbClr val="20306C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ТЕХНОЛОГИЧЕСК</a:t>
            </a:r>
            <a:r>
              <a:rPr lang="ru-RU" sz="6000" b="1" dirty="0" smtClean="0">
                <a:solidFill>
                  <a:srgbClr val="20306C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АЯ</a:t>
            </a:r>
            <a:endParaRPr lang="en-US" sz="6000" b="1" dirty="0"/>
          </a:p>
          <a:p>
            <a:pPr marL="0" indent="0" algn="l">
              <a:buNone/>
            </a:pPr>
            <a:r>
              <a:rPr lang="en-US" sz="6000" b="1" dirty="0">
                <a:solidFill>
                  <a:srgbClr val="20306C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ИНТЕГРАЦИИ ДАННЫХ </a:t>
            </a:r>
            <a:endParaRPr lang="en-US" sz="6000" b="1" dirty="0"/>
          </a:p>
          <a:p>
            <a:pPr marL="0" indent="0" algn="l">
              <a:buNone/>
            </a:pPr>
            <a:r>
              <a:rPr lang="en-US" sz="6000" b="1" dirty="0">
                <a:solidFill>
                  <a:srgbClr val="20306C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БУХГАЛТЕРСКОГО УЧЕТА ОРГАНИЗАЦИЙ </a:t>
            </a:r>
          </a:p>
          <a:p>
            <a:pPr marL="0" indent="0" algn="l">
              <a:buNone/>
            </a:pPr>
            <a:r>
              <a:rPr lang="en-US" sz="6000" b="1" dirty="0">
                <a:solidFill>
                  <a:srgbClr val="20306C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БЮДЖЕТНОЙ СФЕРЫ ФЕДЕРАЛЬНОГО УРОВНЯ</a:t>
            </a:r>
          </a:p>
        </p:txBody>
      </p:sp>
      <p:pic>
        <p:nvPicPr>
          <p:cNvPr id="7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372999" y="1726853"/>
            <a:ext cx="623072" cy="699207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21148143" y="1748367"/>
            <a:ext cx="2523382" cy="6561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FFFFFF">
                    <a:alpha val="100000"/>
                  </a:srgbClr>
                </a:solidFill>
                <a:ea typeface="Roboto Condensed Light" pitchFamily="34" charset="-122"/>
                <a:cs typeface="Roboto Condensed Light" pitchFamily="34" charset="-120"/>
              </a:rPr>
              <a:t>ФЕДЕРАЛЬНОЕ</a:t>
            </a:r>
            <a:endParaRPr lang="en-US" sz="2000" dirty="0"/>
          </a:p>
          <a:p>
            <a:pPr marL="0" indent="0" algn="l">
              <a:buNone/>
            </a:pPr>
            <a:r>
              <a:rPr lang="en-US" sz="2000" dirty="0">
                <a:solidFill>
                  <a:srgbClr val="FFFFFF">
                    <a:alpha val="100000"/>
                  </a:srgbClr>
                </a:solidFill>
                <a:ea typeface="Roboto Condensed Light" pitchFamily="34" charset="-122"/>
                <a:cs typeface="Roboto Condensed Light" pitchFamily="34" charset="-120"/>
              </a:rPr>
              <a:t>КАЗНАЧЕЙСТВО </a:t>
            </a:r>
            <a:endParaRPr lang="en-US" sz="2000" dirty="0"/>
          </a:p>
        </p:txBody>
      </p:sp>
      <p:pic>
        <p:nvPicPr>
          <p:cNvPr id="9" name="Image 5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2095" y="11023600"/>
            <a:ext cx="11274098" cy="1168400"/>
          </a:xfrm>
          <a:prstGeom prst="rect">
            <a:avLst/>
          </a:prstGeom>
        </p:spPr>
      </p:pic>
      <p:pic>
        <p:nvPicPr>
          <p:cNvPr id="10" name="Image 6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004000" y="1727200"/>
            <a:ext cx="637560" cy="696627"/>
          </a:xfrm>
          <a:prstGeom prst="rect">
            <a:avLst/>
          </a:prstGeom>
        </p:spPr>
      </p:pic>
      <p:pic>
        <p:nvPicPr>
          <p:cNvPr id="11" name="Image 7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244487" y="2030090"/>
            <a:ext cx="156636" cy="217686"/>
          </a:xfrm>
          <a:prstGeom prst="rect">
            <a:avLst/>
          </a:prstGeom>
        </p:spPr>
      </p:pic>
      <p:pic>
        <p:nvPicPr>
          <p:cNvPr id="12" name="Image 8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255502" y="2064283"/>
            <a:ext cx="134657" cy="141362"/>
          </a:xfrm>
          <a:prstGeom prst="rect">
            <a:avLst/>
          </a:prstGeom>
        </p:spPr>
      </p:pic>
      <p:pic>
        <p:nvPicPr>
          <p:cNvPr id="13" name="Image 9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6349424" y="2066491"/>
            <a:ext cx="30514" cy="27198"/>
          </a:xfrm>
          <a:prstGeom prst="rect">
            <a:avLst/>
          </a:prstGeom>
        </p:spPr>
      </p:pic>
      <p:pic>
        <p:nvPicPr>
          <p:cNvPr id="14" name="Image 10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266119" y="2066503"/>
            <a:ext cx="30266" cy="28488"/>
          </a:xfrm>
          <a:prstGeom prst="rect">
            <a:avLst/>
          </a:prstGeom>
        </p:spPr>
      </p:pic>
      <p:pic>
        <p:nvPicPr>
          <p:cNvPr id="15" name="Image 11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6260860" y="2079005"/>
            <a:ext cx="123840" cy="99107"/>
          </a:xfrm>
          <a:prstGeom prst="rect">
            <a:avLst/>
          </a:prstGeom>
        </p:spPr>
      </p:pic>
      <p:pic>
        <p:nvPicPr>
          <p:cNvPr id="16" name="Image 12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6270138" y="2091122"/>
            <a:ext cx="50658" cy="56195"/>
          </a:xfrm>
          <a:prstGeom prst="rect">
            <a:avLst/>
          </a:prstGeom>
        </p:spPr>
      </p:pic>
      <p:pic>
        <p:nvPicPr>
          <p:cNvPr id="17" name="Image 13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6324666" y="2091097"/>
            <a:ext cx="50608" cy="56170"/>
          </a:xfrm>
          <a:prstGeom prst="rect">
            <a:avLst/>
          </a:prstGeom>
        </p:spPr>
      </p:pic>
      <p:pic>
        <p:nvPicPr>
          <p:cNvPr id="18" name="Image 14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6334043" y="2093602"/>
            <a:ext cx="24262" cy="51135"/>
          </a:xfrm>
          <a:prstGeom prst="rect">
            <a:avLst/>
          </a:prstGeom>
        </p:spPr>
      </p:pic>
      <p:pic>
        <p:nvPicPr>
          <p:cNvPr id="19" name="Image 15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6287256" y="2093826"/>
            <a:ext cx="24262" cy="50837"/>
          </a:xfrm>
          <a:prstGeom prst="rect">
            <a:avLst/>
          </a:prstGeom>
        </p:spPr>
      </p:pic>
      <p:pic>
        <p:nvPicPr>
          <p:cNvPr id="20" name="Image 16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6352004" y="2096145"/>
            <a:ext cx="16969" cy="47017"/>
          </a:xfrm>
          <a:prstGeom prst="rect">
            <a:avLst/>
          </a:prstGeom>
        </p:spPr>
      </p:pic>
      <p:pic>
        <p:nvPicPr>
          <p:cNvPr id="21" name="Image 17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6276737" y="2096145"/>
            <a:ext cx="16770" cy="46893"/>
          </a:xfrm>
          <a:prstGeom prst="rect">
            <a:avLst/>
          </a:prstGeom>
        </p:spPr>
      </p:pic>
      <p:pic>
        <p:nvPicPr>
          <p:cNvPr id="22" name="Image 18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6257685" y="2144725"/>
            <a:ext cx="34136" cy="40804"/>
          </a:xfrm>
          <a:prstGeom prst="rect">
            <a:avLst/>
          </a:prstGeom>
        </p:spPr>
      </p:pic>
      <p:pic>
        <p:nvPicPr>
          <p:cNvPr id="23" name="Image 19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6353939" y="2144675"/>
            <a:ext cx="33887" cy="40903"/>
          </a:xfrm>
          <a:prstGeom prst="rect">
            <a:avLst/>
          </a:prstGeom>
        </p:spPr>
      </p:pic>
      <p:pic>
        <p:nvPicPr>
          <p:cNvPr id="24" name="Image 20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6300056" y="2147193"/>
            <a:ext cx="17663" cy="29679"/>
          </a:xfrm>
          <a:prstGeom prst="rect">
            <a:avLst/>
          </a:prstGeom>
        </p:spPr>
      </p:pic>
      <p:pic>
        <p:nvPicPr>
          <p:cNvPr id="25" name="Image 21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6327692" y="2147367"/>
            <a:ext cx="17614" cy="29369"/>
          </a:xfrm>
          <a:prstGeom prst="rect">
            <a:avLst/>
          </a:prstGeom>
        </p:spPr>
      </p:pic>
      <p:pic>
        <p:nvPicPr>
          <p:cNvPr id="26" name="Image 22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6306258" y="2171539"/>
            <a:ext cx="31853" cy="31142"/>
          </a:xfrm>
          <a:prstGeom prst="rect">
            <a:avLst/>
          </a:prstGeom>
        </p:spPr>
      </p:pic>
      <p:sp>
        <p:nvSpPr>
          <p:cNvPr id="27" name="Text 2"/>
          <p:cNvSpPr/>
          <p:nvPr/>
        </p:nvSpPr>
        <p:spPr>
          <a:xfrm>
            <a:off x="16740692" y="1748367"/>
            <a:ext cx="3806242" cy="643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FFFFFF">
                    <a:alpha val="100000"/>
                  </a:srgbClr>
                </a:solidFill>
                <a:ea typeface="Roboto Condensed Light" pitchFamily="34" charset="-122"/>
                <a:cs typeface="Roboto Condensed Light" pitchFamily="34" charset="-120"/>
              </a:rPr>
              <a:t>МИНИСТЕРСТВО ФИНАНСОВ РОССИЙСКОЙ ФЕДЕРАЦИИ</a:t>
            </a:r>
            <a:endParaRPr lang="en-US" sz="2000" dirty="0"/>
          </a:p>
        </p:txBody>
      </p:sp>
      <p:pic>
        <p:nvPicPr>
          <p:cNvPr id="28" name="Image 23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762095" y="12941300"/>
            <a:ext cx="22862858" cy="25400"/>
          </a:xfrm>
          <a:prstGeom prst="rect">
            <a:avLst/>
          </a:prstGeom>
        </p:spPr>
      </p:pic>
      <p:pic>
        <p:nvPicPr>
          <p:cNvPr id="29" name="Image 24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62095" y="762000"/>
            <a:ext cx="22862858" cy="2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19927" y="6299200"/>
            <a:ext cx="8167121" cy="74168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05013" y="3048000"/>
            <a:ext cx="8408451" cy="2311400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1489" y="4597400"/>
            <a:ext cx="8408451" cy="2311400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11489" y="9118600"/>
            <a:ext cx="7646356" cy="3086100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2095" y="3822700"/>
            <a:ext cx="9907238" cy="3797300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2095" y="8382000"/>
            <a:ext cx="9907238" cy="4572000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955619" y="2298700"/>
            <a:ext cx="9907238" cy="1065530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2133867" y="4396317"/>
            <a:ext cx="8188290" cy="27135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НОРМАТИВНОЕ ПРАВОВОЕ РЕГУЛИРОВАНИЕ</a:t>
            </a:r>
            <a:endParaRPr lang="en-US" sz="3500" b="1" dirty="0"/>
          </a:p>
        </p:txBody>
      </p:sp>
      <p:sp>
        <p:nvSpPr>
          <p:cNvPr id="10" name="Text 1"/>
          <p:cNvSpPr/>
          <p:nvPr/>
        </p:nvSpPr>
        <p:spPr>
          <a:xfrm>
            <a:off x="13556828" y="2973917"/>
            <a:ext cx="8188290" cy="24595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5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ПРОГРАММНОЕ ОБЕСПЕЧЕНИЕ </a:t>
            </a:r>
            <a:endParaRPr lang="en-US" sz="3500" b="1" dirty="0"/>
          </a:p>
          <a:p>
            <a:pPr marL="0" indent="0" algn="r">
              <a:buNone/>
            </a:pPr>
            <a:r>
              <a:rPr lang="en-US" sz="35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ДЛЯ ВЕДЕНИЯ </a:t>
            </a:r>
            <a:endParaRPr lang="en-US" sz="3500" b="1" dirty="0"/>
          </a:p>
          <a:p>
            <a:pPr marL="0" indent="0" algn="r">
              <a:buNone/>
            </a:pPr>
            <a:r>
              <a:rPr lang="en-US" sz="35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БУХГАЛТЕРСКОГО УЧЕТА</a:t>
            </a:r>
            <a:endParaRPr lang="en-US" sz="3500" b="1" dirty="0"/>
          </a:p>
        </p:txBody>
      </p:sp>
      <p:sp>
        <p:nvSpPr>
          <p:cNvPr id="11" name="Text 2"/>
          <p:cNvSpPr/>
          <p:nvPr/>
        </p:nvSpPr>
        <p:spPr>
          <a:xfrm>
            <a:off x="762095" y="656167"/>
            <a:ext cx="20788265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dirty="0" smtClean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МЕХАНИЗМЫ </a:t>
            </a: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СБОРА И ПЕРЕДАЧИ ДАННЫХ</a:t>
            </a:r>
            <a:endParaRPr lang="en-US" sz="5000" dirty="0"/>
          </a:p>
        </p:txBody>
      </p:sp>
      <p:sp>
        <p:nvSpPr>
          <p:cNvPr id="12" name="Text 3"/>
          <p:cNvSpPr/>
          <p:nvPr/>
        </p:nvSpPr>
        <p:spPr>
          <a:xfrm>
            <a:off x="21889069" y="11510433"/>
            <a:ext cx="1773988" cy="160866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9</a:t>
            </a:r>
            <a:endParaRPr lang="en-US" sz="5000" dirty="0"/>
          </a:p>
        </p:txBody>
      </p:sp>
      <p:sp>
        <p:nvSpPr>
          <p:cNvPr id="13" name="Text 4"/>
          <p:cNvSpPr/>
          <p:nvPr/>
        </p:nvSpPr>
        <p:spPr>
          <a:xfrm>
            <a:off x="15792307" y="10828867"/>
            <a:ext cx="6321157" cy="1811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4000"/>
              </a:lnSpc>
              <a:buNone/>
            </a:pPr>
            <a:r>
              <a:rPr lang="en-US" sz="38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Представление данных</a:t>
            </a:r>
            <a:endParaRPr lang="en-US" sz="3800" dirty="0"/>
          </a:p>
          <a:p>
            <a:pPr marL="0" indent="0" algn="r">
              <a:lnSpc>
                <a:spcPts val="4000"/>
              </a:lnSpc>
              <a:buNone/>
            </a:pPr>
            <a:r>
              <a:rPr lang="en-US" sz="38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в формате ОСТИ</a:t>
            </a:r>
            <a:endParaRPr lang="en-US" sz="3800" dirty="0"/>
          </a:p>
        </p:txBody>
      </p:sp>
      <p:sp>
        <p:nvSpPr>
          <p:cNvPr id="14" name="Text 5"/>
          <p:cNvSpPr/>
          <p:nvPr/>
        </p:nvSpPr>
        <p:spPr>
          <a:xfrm>
            <a:off x="15792307" y="9063567"/>
            <a:ext cx="6321157" cy="19261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4000"/>
              </a:lnSpc>
              <a:buNone/>
            </a:pPr>
            <a:r>
              <a:rPr lang="en-US" sz="38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Формирование данных</a:t>
            </a:r>
            <a:endParaRPr lang="en-US" sz="3800" dirty="0"/>
          </a:p>
          <a:p>
            <a:pPr marL="0" indent="0" algn="r">
              <a:lnSpc>
                <a:spcPts val="4000"/>
              </a:lnSpc>
              <a:buNone/>
            </a:pPr>
            <a:r>
              <a:rPr lang="en-US" sz="38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в формате ОСТИ</a:t>
            </a:r>
            <a:endParaRPr lang="en-US" sz="3800" dirty="0"/>
          </a:p>
        </p:txBody>
      </p:sp>
      <p:sp>
        <p:nvSpPr>
          <p:cNvPr id="15" name="Text 6"/>
          <p:cNvSpPr/>
          <p:nvPr/>
        </p:nvSpPr>
        <p:spPr>
          <a:xfrm>
            <a:off x="15538275" y="7539567"/>
            <a:ext cx="6575188" cy="1684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5000"/>
              </a:lnSpc>
              <a:buNone/>
            </a:pPr>
            <a:r>
              <a:rPr lang="en-US" sz="38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Формирование бухгалтерской</a:t>
            </a:r>
            <a:endParaRPr lang="en-US" sz="3800" dirty="0"/>
          </a:p>
          <a:p>
            <a:pPr marL="0" indent="0" algn="r">
              <a:lnSpc>
                <a:spcPts val="5000"/>
              </a:lnSpc>
              <a:buNone/>
            </a:pPr>
            <a:r>
              <a:rPr lang="en-US" sz="38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и аналитической отчетности</a:t>
            </a:r>
            <a:endParaRPr lang="en-US" sz="3800" dirty="0"/>
          </a:p>
        </p:txBody>
      </p:sp>
      <p:sp>
        <p:nvSpPr>
          <p:cNvPr id="16" name="Text 7"/>
          <p:cNvSpPr/>
          <p:nvPr/>
        </p:nvSpPr>
        <p:spPr>
          <a:xfrm>
            <a:off x="15792307" y="6053667"/>
            <a:ext cx="6321157" cy="16467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5000"/>
              </a:lnSpc>
              <a:buNone/>
            </a:pPr>
            <a:r>
              <a:rPr lang="en-US" sz="38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Ведение бухгалтерского учета</a:t>
            </a:r>
            <a:endParaRPr lang="en-US" sz="3800" dirty="0"/>
          </a:p>
        </p:txBody>
      </p:sp>
      <p:pic>
        <p:nvPicPr>
          <p:cNvPr id="17" name="Image 7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00987" y="7620000"/>
            <a:ext cx="3823178" cy="2286000"/>
          </a:xfrm>
          <a:prstGeom prst="rect">
            <a:avLst/>
          </a:prstGeom>
        </p:spPr>
      </p:pic>
      <p:pic>
        <p:nvPicPr>
          <p:cNvPr id="18" name="Image 8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504213" y="7620000"/>
            <a:ext cx="3823178" cy="2286000"/>
          </a:xfrm>
          <a:prstGeom prst="rect">
            <a:avLst/>
          </a:prstGeom>
        </p:spPr>
      </p:pic>
      <p:pic>
        <p:nvPicPr>
          <p:cNvPr id="19" name="Image 9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82035" y="7620000"/>
            <a:ext cx="3823178" cy="2286000"/>
          </a:xfrm>
          <a:prstGeom prst="rect">
            <a:avLst/>
          </a:prstGeom>
        </p:spPr>
      </p:pic>
      <p:pic>
        <p:nvPicPr>
          <p:cNvPr id="20" name="Image 10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5953194" y="6121400"/>
            <a:ext cx="6160270" cy="25400"/>
          </a:xfrm>
          <a:prstGeom prst="rect">
            <a:avLst/>
          </a:prstGeom>
        </p:spPr>
      </p:pic>
      <p:pic>
        <p:nvPicPr>
          <p:cNvPr id="21" name="Image 11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5953194" y="7607300"/>
            <a:ext cx="6147568" cy="25400"/>
          </a:xfrm>
          <a:prstGeom prst="rect">
            <a:avLst/>
          </a:prstGeom>
        </p:spPr>
      </p:pic>
      <p:pic>
        <p:nvPicPr>
          <p:cNvPr id="22" name="Image 12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953194" y="9131300"/>
            <a:ext cx="6147568" cy="25400"/>
          </a:xfrm>
          <a:prstGeom prst="rect">
            <a:avLst/>
          </a:prstGeom>
        </p:spPr>
      </p:pic>
      <p:pic>
        <p:nvPicPr>
          <p:cNvPr id="23" name="Image 13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5953194" y="10896600"/>
            <a:ext cx="6147568" cy="25400"/>
          </a:xfrm>
          <a:prstGeom prst="rect">
            <a:avLst/>
          </a:prstGeom>
        </p:spPr>
      </p:pic>
      <p:pic>
        <p:nvPicPr>
          <p:cNvPr id="24" name="Image 14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406026" y="8287841"/>
            <a:ext cx="2464108" cy="1026517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2133867" y="9044517"/>
            <a:ext cx="6397366" cy="33485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ОТКРЫТЫЙ СТАНДАРТ</a:t>
            </a:r>
            <a:endParaRPr lang="en-US" sz="3500" b="1" dirty="0"/>
          </a:p>
          <a:p>
            <a:pPr marL="0" indent="0" algn="l">
              <a:buNone/>
            </a:pPr>
            <a:r>
              <a:rPr lang="en-US" sz="35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ТЕХНОЛОГИЧЕСКОЙ ИНТЕГРАЦИИ ДАННЫХ (ТАКСОНОМИЯ ДАННЫХ)</a:t>
            </a:r>
            <a:endParaRPr lang="en-US" sz="3500" b="1" dirty="0"/>
          </a:p>
        </p:txBody>
      </p:sp>
      <p:pic>
        <p:nvPicPr>
          <p:cNvPr id="26" name="Image 15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87498" y="2292350"/>
            <a:ext cx="9881835" cy="1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6461307" y="5321300"/>
            <a:ext cx="7925741" cy="8394700"/>
          </a:xfrm>
          <a:prstGeom prst="rect">
            <a:avLst/>
          </a:prstGeom>
        </p:spPr>
      </p:pic>
      <p:pic>
        <p:nvPicPr>
          <p:cNvPr id="21" name="Image 6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87498" y="3048000"/>
            <a:ext cx="10669334" cy="9144000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2193524" y="3048000"/>
            <a:ext cx="10669334" cy="91440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2095" y="3048000"/>
            <a:ext cx="8087240" cy="1524000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801021" y="3048000"/>
            <a:ext cx="8087240" cy="1524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62095" y="656167"/>
            <a:ext cx="20788265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МЕХАНИЗМЫ СБОРА И ПЕРЕДАЧИ ДАННЫХ</a:t>
            </a:r>
            <a:endParaRPr lang="en-US" sz="5000" dirty="0"/>
          </a:p>
        </p:txBody>
      </p:sp>
      <p:sp>
        <p:nvSpPr>
          <p:cNvPr id="10" name="Text 5"/>
          <p:cNvSpPr/>
          <p:nvPr/>
        </p:nvSpPr>
        <p:spPr>
          <a:xfrm>
            <a:off x="2565721" y="5909733"/>
            <a:ext cx="8103613" cy="56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11601100010001140120541562</a:t>
            </a:r>
          </a:p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11601100010001140140140140</a:t>
            </a:r>
          </a:p>
          <a:p>
            <a:r>
              <a:rPr lang="ru-RU" sz="40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23 453,18</a:t>
            </a:r>
            <a:endParaRPr lang="ru-RU" sz="4000" dirty="0">
              <a:solidFill>
                <a:srgbClr val="000000">
                  <a:alpha val="100000"/>
                </a:srgbClr>
              </a:solidFill>
              <a:ea typeface="Inter Regular" pitchFamily="34" charset="-122"/>
              <a:cs typeface="Inter Regular" pitchFamily="34" charset="-120"/>
            </a:endParaRPr>
          </a:p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18.11.2024</a:t>
            </a:r>
          </a:p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Претензия от 17.11.2024 № 65</a:t>
            </a:r>
          </a:p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2225189937</a:t>
            </a:r>
          </a:p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01.12.2024</a:t>
            </a:r>
          </a:p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………..</a:t>
            </a:r>
          </a:p>
        </p:txBody>
      </p:sp>
      <p:sp>
        <p:nvSpPr>
          <p:cNvPr id="11" name="Text 6"/>
          <p:cNvSpPr/>
          <p:nvPr/>
        </p:nvSpPr>
        <p:spPr>
          <a:xfrm>
            <a:off x="14098762" y="5922433"/>
            <a:ext cx="8539701" cy="58994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определяет согласно единой государственной</a:t>
            </a:r>
          </a:p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учетной политике бизнес-процессы сбора и обобщения учетных</a:t>
            </a:r>
          </a:p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данных в установленной структуре, детализированное описание процессов</a:t>
            </a:r>
          </a:p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их интеграции, в том числе </a:t>
            </a:r>
            <a:r>
              <a:rPr lang="ru-RU" sz="40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периодичность</a:t>
            </a:r>
            <a:endParaRPr lang="ru-RU" sz="4000" dirty="0">
              <a:solidFill>
                <a:srgbClr val="000000">
                  <a:alpha val="100000"/>
                </a:srgbClr>
              </a:solidFill>
              <a:ea typeface="Inter Regular" pitchFamily="34" charset="-122"/>
              <a:cs typeface="Inter Regular" pitchFamily="34" charset="-12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21889069" y="11510433"/>
            <a:ext cx="1773988" cy="144356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/>
            <a:r>
              <a:rPr lang="en-US" sz="5000" dirty="0" smtClean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1</a:t>
            </a:r>
            <a:r>
              <a:rPr lang="ru-RU" sz="5000" dirty="0" smtClean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0</a:t>
            </a:r>
            <a:endParaRPr lang="en-US" sz="5000" dirty="0">
              <a:solidFill>
                <a:prstClr val="black"/>
              </a:solidFill>
            </a:endParaRPr>
          </a:p>
        </p:txBody>
      </p:sp>
      <p:sp>
        <p:nvSpPr>
          <p:cNvPr id="13" name="Text 8"/>
          <p:cNvSpPr/>
          <p:nvPr/>
        </p:nvSpPr>
        <p:spPr>
          <a:xfrm>
            <a:off x="666833" y="2952750"/>
            <a:ext cx="763365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4800" b="1" dirty="0" smtClean="0">
                <a:solidFill>
                  <a:srgbClr val="FFFFFF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Учетные данные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14" name="Text 9"/>
          <p:cNvSpPr/>
          <p:nvPr/>
        </p:nvSpPr>
        <p:spPr>
          <a:xfrm>
            <a:off x="15400675" y="2952750"/>
            <a:ext cx="7557445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4800" b="1" dirty="0" smtClean="0">
                <a:solidFill>
                  <a:srgbClr val="FFFFFF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ОСТИ</a:t>
            </a:r>
            <a:endParaRPr lang="en-US" sz="4800" b="1" dirty="0">
              <a:solidFill>
                <a:prstClr val="black"/>
              </a:solidFill>
            </a:endParaRPr>
          </a:p>
        </p:txBody>
      </p:sp>
      <p:pic>
        <p:nvPicPr>
          <p:cNvPr id="15" name="Image 3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951600" y="6638404"/>
            <a:ext cx="733021" cy="566192"/>
          </a:xfrm>
          <a:prstGeom prst="rect">
            <a:avLst/>
          </a:prstGeom>
        </p:spPr>
      </p:pic>
      <p:sp>
        <p:nvSpPr>
          <p:cNvPr id="18" name="Shape 10"/>
          <p:cNvSpPr/>
          <p:nvPr/>
        </p:nvSpPr>
        <p:spPr>
          <a:xfrm>
            <a:off x="1638505" y="6502400"/>
            <a:ext cx="279435" cy="279400"/>
          </a:xfrm>
          <a:prstGeom prst="roundRect">
            <a:avLst>
              <a:gd name="adj" fmla="val 22909"/>
            </a:avLst>
          </a:prstGeom>
          <a:solidFill>
            <a:srgbClr val="20306C">
              <a:alpha val="100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5804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4358382"/>
            <a:ext cx="8992178" cy="9357618"/>
          </a:xfrm>
          <a:prstGeom prst="rect">
            <a:avLst/>
          </a:prstGeom>
        </p:spPr>
      </p:pic>
      <p:pic>
        <p:nvPicPr>
          <p:cNvPr id="6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5744" y="2317750"/>
            <a:ext cx="22875559" cy="106553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7734204" y="2768599"/>
            <a:ext cx="15404439" cy="9670691"/>
            <a:chOff x="2316816" y="875020"/>
            <a:chExt cx="6217584" cy="390331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6713904" y="2766195"/>
              <a:ext cx="1652320" cy="59628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3000" b="1" dirty="0" smtClean="0">
                  <a:ea typeface="Cambria" panose="02040503050406030204" pitchFamily="18" charset="0"/>
                </a:rPr>
                <a:t>Единое хранилище данных бухгалтерского учета</a:t>
              </a:r>
              <a:endParaRPr lang="ru-RU" sz="3000" b="1" dirty="0">
                <a:ea typeface="Cambria" panose="02040503050406030204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410200" y="2571750"/>
              <a:ext cx="3124200" cy="990600"/>
            </a:xfrm>
            <a:prstGeom prst="rect">
              <a:avLst/>
            </a:prstGeom>
            <a:noFill/>
            <a:ln w="28575">
              <a:solidFill>
                <a:srgbClr val="203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816" y="875020"/>
              <a:ext cx="503604" cy="54000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816" y="1649255"/>
              <a:ext cx="503604" cy="54000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816" y="2423490"/>
              <a:ext cx="503604" cy="54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0502" y="1650084"/>
              <a:ext cx="503604" cy="54000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816" y="3330911"/>
              <a:ext cx="503604" cy="540000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816" y="4238332"/>
              <a:ext cx="503604" cy="540000"/>
            </a:xfrm>
            <a:prstGeom prst="rect">
              <a:avLst/>
            </a:prstGeom>
          </p:spPr>
        </p:pic>
        <p:cxnSp>
          <p:nvCxnSpPr>
            <p:cNvPr id="40" name="Соединительная линия уступом 39"/>
            <p:cNvCxnSpPr>
              <a:stCxn id="34" idx="3"/>
              <a:endCxn id="37" idx="1"/>
            </p:cNvCxnSpPr>
            <p:nvPr/>
          </p:nvCxnSpPr>
          <p:spPr>
            <a:xfrm>
              <a:off x="2820420" y="1145020"/>
              <a:ext cx="1170082" cy="775064"/>
            </a:xfrm>
            <a:prstGeom prst="bentConnector3">
              <a:avLst/>
            </a:prstGeom>
            <a:ln w="28575">
              <a:solidFill>
                <a:srgbClr val="2030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Соединительная линия уступом 40"/>
            <p:cNvCxnSpPr>
              <a:stCxn id="35" idx="3"/>
              <a:endCxn id="37" idx="1"/>
            </p:cNvCxnSpPr>
            <p:nvPr/>
          </p:nvCxnSpPr>
          <p:spPr>
            <a:xfrm>
              <a:off x="2820420" y="1919255"/>
              <a:ext cx="1170082" cy="829"/>
            </a:xfrm>
            <a:prstGeom prst="bentConnector3">
              <a:avLst/>
            </a:prstGeom>
            <a:ln w="28575">
              <a:solidFill>
                <a:srgbClr val="2030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Соединительная линия уступом 41"/>
            <p:cNvCxnSpPr>
              <a:stCxn id="36" idx="3"/>
              <a:endCxn id="37" idx="1"/>
            </p:cNvCxnSpPr>
            <p:nvPr/>
          </p:nvCxnSpPr>
          <p:spPr>
            <a:xfrm flipV="1">
              <a:off x="2820420" y="1920084"/>
              <a:ext cx="1170082" cy="773406"/>
            </a:xfrm>
            <a:prstGeom prst="bentConnector3">
              <a:avLst/>
            </a:prstGeom>
            <a:ln w="28575">
              <a:solidFill>
                <a:srgbClr val="2030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Соединительная линия уступом 43"/>
            <p:cNvCxnSpPr>
              <a:stCxn id="38" idx="3"/>
              <a:endCxn id="48" idx="1"/>
            </p:cNvCxnSpPr>
            <p:nvPr/>
          </p:nvCxnSpPr>
          <p:spPr>
            <a:xfrm flipV="1">
              <a:off x="2820420" y="3073446"/>
              <a:ext cx="1751483" cy="527465"/>
            </a:xfrm>
            <a:prstGeom prst="bentConnector3">
              <a:avLst/>
            </a:prstGeom>
            <a:ln w="28575">
              <a:solidFill>
                <a:srgbClr val="2030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Соединительная линия уступом 44"/>
            <p:cNvCxnSpPr>
              <a:stCxn id="39" idx="3"/>
              <a:endCxn id="49" idx="1"/>
            </p:cNvCxnSpPr>
            <p:nvPr/>
          </p:nvCxnSpPr>
          <p:spPr>
            <a:xfrm>
              <a:off x="2820420" y="4508332"/>
              <a:ext cx="1751483" cy="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030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Соединительная линия уступом 45"/>
            <p:cNvCxnSpPr>
              <a:stCxn id="37" idx="3"/>
              <a:endCxn id="47" idx="1"/>
            </p:cNvCxnSpPr>
            <p:nvPr/>
          </p:nvCxnSpPr>
          <p:spPr>
            <a:xfrm flipV="1">
              <a:off x="4494106" y="1880445"/>
              <a:ext cx="763694" cy="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030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646445"/>
              <a:ext cx="468000" cy="468000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03" y="2839446"/>
              <a:ext cx="468000" cy="46800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03" y="4274332"/>
              <a:ext cx="468000" cy="468000"/>
            </a:xfrm>
            <a:prstGeom prst="rect">
              <a:avLst/>
            </a:prstGeom>
          </p:spPr>
        </p:pic>
        <p:cxnSp>
          <p:nvCxnSpPr>
            <p:cNvPr id="50" name="Соединительная линия уступом 49"/>
            <p:cNvCxnSpPr>
              <a:stCxn id="47" idx="3"/>
              <a:endCxn id="33" idx="0"/>
            </p:cNvCxnSpPr>
            <p:nvPr/>
          </p:nvCxnSpPr>
          <p:spPr>
            <a:xfrm>
              <a:off x="5725800" y="1880445"/>
              <a:ext cx="1246500" cy="691305"/>
            </a:xfrm>
            <a:prstGeom prst="bentConnector2">
              <a:avLst/>
            </a:prstGeom>
            <a:ln w="28575">
              <a:solidFill>
                <a:srgbClr val="2030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Соединительная линия уступом 50"/>
            <p:cNvCxnSpPr>
              <a:stCxn id="48" idx="3"/>
              <a:endCxn id="33" idx="1"/>
            </p:cNvCxnSpPr>
            <p:nvPr/>
          </p:nvCxnSpPr>
          <p:spPr>
            <a:xfrm flipV="1">
              <a:off x="5039903" y="3067050"/>
              <a:ext cx="370297" cy="0"/>
            </a:xfrm>
            <a:prstGeom prst="bentConnector3">
              <a:avLst/>
            </a:prstGeom>
            <a:ln w="28575">
              <a:solidFill>
                <a:srgbClr val="2030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Соединительная линия уступом 51"/>
            <p:cNvCxnSpPr>
              <a:stCxn id="49" idx="3"/>
              <a:endCxn id="33" idx="2"/>
            </p:cNvCxnSpPr>
            <p:nvPr/>
          </p:nvCxnSpPr>
          <p:spPr>
            <a:xfrm flipV="1">
              <a:off x="5039903" y="3562350"/>
              <a:ext cx="1932397" cy="945982"/>
            </a:xfrm>
            <a:prstGeom prst="bentConnector2">
              <a:avLst/>
            </a:prstGeom>
            <a:ln w="28575">
              <a:solidFill>
                <a:srgbClr val="2030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0"/>
          <p:cNvSpPr/>
          <p:nvPr/>
        </p:nvSpPr>
        <p:spPr>
          <a:xfrm>
            <a:off x="762095" y="656167"/>
            <a:ext cx="20788265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dirty="0" smtClean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ЕДИНОЕ </a:t>
            </a: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ХРАНИЛИЩЕ ДАННЫХ</a:t>
            </a:r>
            <a:endParaRPr lang="en-US" sz="5000" dirty="0"/>
          </a:p>
        </p:txBody>
      </p:sp>
      <p:sp>
        <p:nvSpPr>
          <p:cNvPr id="4" name="Text 1"/>
          <p:cNvSpPr/>
          <p:nvPr/>
        </p:nvSpPr>
        <p:spPr>
          <a:xfrm>
            <a:off x="21889069" y="11510433"/>
            <a:ext cx="1773988" cy="160866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buNone/>
            </a:pPr>
            <a:r>
              <a:rPr lang="en-US" sz="5000" dirty="0" smtClean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1</a:t>
            </a:r>
            <a:r>
              <a:rPr lang="ru-RU" sz="5000" dirty="0" smtClean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1</a:t>
            </a:r>
            <a:endParaRPr lang="en-US" sz="5000" dirty="0"/>
          </a:p>
        </p:txBody>
      </p:sp>
      <p:pic>
        <p:nvPicPr>
          <p:cNvPr id="7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59070" y="4572000"/>
            <a:ext cx="5334667" cy="2286000"/>
          </a:xfrm>
          <a:prstGeom prst="rect">
            <a:avLst/>
          </a:prstGeom>
        </p:spPr>
      </p:pic>
      <p:pic>
        <p:nvPicPr>
          <p:cNvPr id="8" name="Image 4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359070" y="9144000"/>
            <a:ext cx="5334667" cy="2286000"/>
          </a:xfrm>
          <a:prstGeom prst="rect">
            <a:avLst/>
          </a:prstGeom>
        </p:spPr>
      </p:pic>
      <p:sp>
        <p:nvSpPr>
          <p:cNvPr id="9" name="Text 2"/>
          <p:cNvSpPr/>
          <p:nvPr/>
        </p:nvSpPr>
        <p:spPr>
          <a:xfrm>
            <a:off x="2121165" y="4497917"/>
            <a:ext cx="4720757" cy="24341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5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СУБЪЕКТЫ</a:t>
            </a:r>
            <a:endParaRPr lang="en-US" sz="3500" b="1" dirty="0"/>
          </a:p>
          <a:p>
            <a:pPr marL="0" indent="0" algn="l">
              <a:lnSpc>
                <a:spcPts val="4000"/>
              </a:lnSpc>
              <a:buNone/>
            </a:pPr>
            <a:r>
              <a:rPr lang="en-US" sz="35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ЦЕНТРАЛИЗОВАННЫХ</a:t>
            </a:r>
            <a:endParaRPr lang="en-US" sz="3500" b="1" dirty="0"/>
          </a:p>
          <a:p>
            <a:pPr marL="0" indent="0" algn="l">
              <a:lnSpc>
                <a:spcPts val="4000"/>
              </a:lnSpc>
              <a:buNone/>
            </a:pPr>
            <a:r>
              <a:rPr lang="en-US" sz="35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ДАННЫХ</a:t>
            </a:r>
            <a:endParaRPr lang="en-US" sz="3500" b="1" dirty="0"/>
          </a:p>
        </p:txBody>
      </p:sp>
      <p:sp>
        <p:nvSpPr>
          <p:cNvPr id="10" name="Text 3"/>
          <p:cNvSpPr/>
          <p:nvPr/>
        </p:nvSpPr>
        <p:spPr>
          <a:xfrm>
            <a:off x="2121165" y="9069917"/>
            <a:ext cx="4720757" cy="24341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5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СУБЪЕКТЫ</a:t>
            </a:r>
            <a:endParaRPr lang="en-US" sz="3500" b="1" dirty="0"/>
          </a:p>
          <a:p>
            <a:pPr marL="0" indent="0" algn="l">
              <a:lnSpc>
                <a:spcPts val="4000"/>
              </a:lnSpc>
              <a:buNone/>
            </a:pPr>
            <a:r>
              <a:rPr lang="en-US" sz="35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ИНДИВИДУАЛЬНЫХ</a:t>
            </a:r>
            <a:endParaRPr lang="en-US" sz="3500" b="1" dirty="0"/>
          </a:p>
          <a:p>
            <a:pPr marL="0" indent="0" algn="l">
              <a:lnSpc>
                <a:spcPts val="4000"/>
              </a:lnSpc>
              <a:buNone/>
            </a:pPr>
            <a:r>
              <a:rPr lang="en-US" sz="35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ДАННЫХ</a:t>
            </a:r>
            <a:endParaRPr lang="en-US" sz="3500" b="1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84695" y="7419032"/>
            <a:ext cx="2457113" cy="143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813476" y="3530600"/>
            <a:ext cx="8573572" cy="101854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171546" y="5486400"/>
            <a:ext cx="11215502" cy="82296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62095" y="656167"/>
            <a:ext cx="20788265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dirty="0" smtClean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ПОЛЬЗОВАТЕЛИ </a:t>
            </a: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ДАННЫХ</a:t>
            </a:r>
            <a:endParaRPr lang="en-US" sz="5000" dirty="0"/>
          </a:p>
        </p:txBody>
      </p:sp>
      <p:sp>
        <p:nvSpPr>
          <p:cNvPr id="5" name="Text 1"/>
          <p:cNvSpPr/>
          <p:nvPr/>
        </p:nvSpPr>
        <p:spPr>
          <a:xfrm>
            <a:off x="21889069" y="11510433"/>
            <a:ext cx="1773988" cy="160866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buNone/>
            </a:pPr>
            <a:r>
              <a:rPr lang="en-US" sz="5000" dirty="0" smtClean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1</a:t>
            </a:r>
            <a:r>
              <a:rPr lang="ru-RU" sz="5000" dirty="0" smtClean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2</a:t>
            </a:r>
            <a:endParaRPr lang="en-US" sz="5000" dirty="0"/>
          </a:p>
        </p:txBody>
      </p:sp>
      <p:pic>
        <p:nvPicPr>
          <p:cNvPr id="6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5744" y="2317750"/>
            <a:ext cx="22875559" cy="106553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6002859" y="4416593"/>
            <a:ext cx="6730749" cy="1214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77" b="1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Регламентированная</a:t>
            </a:r>
            <a:endParaRPr lang="en-US" sz="3477" b="1" dirty="0"/>
          </a:p>
          <a:p>
            <a:pPr marL="0" indent="0" algn="l">
              <a:buNone/>
            </a:pPr>
            <a:r>
              <a:rPr lang="en-US" sz="3477" b="1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отчетность</a:t>
            </a:r>
            <a:endParaRPr lang="en-US" sz="3477" b="1" dirty="0"/>
          </a:p>
        </p:txBody>
      </p:sp>
      <p:sp>
        <p:nvSpPr>
          <p:cNvPr id="8" name="Text 3"/>
          <p:cNvSpPr/>
          <p:nvPr/>
        </p:nvSpPr>
        <p:spPr>
          <a:xfrm>
            <a:off x="16099461" y="7218034"/>
            <a:ext cx="6730749" cy="1214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77" b="1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Аналитическая</a:t>
            </a:r>
            <a:endParaRPr lang="en-US" sz="3477" b="1" dirty="0"/>
          </a:p>
          <a:p>
            <a:pPr marL="0" indent="0" algn="l">
              <a:buNone/>
            </a:pPr>
            <a:r>
              <a:rPr lang="en-US" sz="3477" b="1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отчетность</a:t>
            </a:r>
            <a:endParaRPr lang="en-US" sz="3477" b="1" dirty="0"/>
          </a:p>
        </p:txBody>
      </p:sp>
      <p:sp>
        <p:nvSpPr>
          <p:cNvPr id="9" name="Text 4"/>
          <p:cNvSpPr/>
          <p:nvPr/>
        </p:nvSpPr>
        <p:spPr>
          <a:xfrm>
            <a:off x="16002859" y="10198863"/>
            <a:ext cx="6730749" cy="1214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77" b="1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Контроль</a:t>
            </a:r>
            <a:endParaRPr lang="en-US" sz="3477" b="1" dirty="0"/>
          </a:p>
          <a:p>
            <a:pPr marL="0" indent="0" algn="l">
              <a:buNone/>
            </a:pPr>
            <a:r>
              <a:rPr lang="en-US" sz="3477" b="1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и аудит</a:t>
            </a:r>
            <a:endParaRPr lang="en-US" sz="3477" b="1" dirty="0"/>
          </a:p>
        </p:txBody>
      </p:sp>
      <p:pic>
        <p:nvPicPr>
          <p:cNvPr id="10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4125803" y="10051678"/>
            <a:ext cx="1518237" cy="1518022"/>
          </a:xfrm>
          <a:prstGeom prst="rect">
            <a:avLst/>
          </a:prstGeom>
        </p:spPr>
      </p:pic>
      <p:pic>
        <p:nvPicPr>
          <p:cNvPr id="11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952472" y="8103046"/>
            <a:ext cx="6956203" cy="1504231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2509151" y="8328463"/>
            <a:ext cx="5829021" cy="10686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Единое хранилище данных бухгалтерского учета</a:t>
            </a:r>
            <a:endParaRPr lang="en-US" sz="3200" b="1" dirty="0"/>
          </a:p>
        </p:txBody>
      </p:sp>
      <p:sp>
        <p:nvSpPr>
          <p:cNvPr id="13" name="Shape 6"/>
          <p:cNvSpPr/>
          <p:nvPr/>
        </p:nvSpPr>
        <p:spPr>
          <a:xfrm>
            <a:off x="1704047" y="5828829"/>
            <a:ext cx="7453050" cy="4140066"/>
          </a:xfrm>
          <a:prstGeom prst="roundRect">
            <a:avLst>
              <a:gd name="adj" fmla="val 3092"/>
            </a:avLst>
          </a:prstGeom>
          <a:noFill/>
          <a:ln w="28575">
            <a:solidFill>
              <a:srgbClr val="000000"/>
            </a:solidFill>
            <a:prstDash val="solid"/>
          </a:ln>
        </p:spPr>
      </p:sp>
      <p:pic>
        <p:nvPicPr>
          <p:cNvPr id="18" name="Image 6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127073" y="7468567"/>
            <a:ext cx="825702" cy="48568"/>
          </a:xfrm>
          <a:prstGeom prst="rect">
            <a:avLst/>
          </a:prstGeom>
        </p:spPr>
      </p:pic>
      <p:pic>
        <p:nvPicPr>
          <p:cNvPr id="19" name="Image 7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127073" y="7144742"/>
            <a:ext cx="825702" cy="48568"/>
          </a:xfrm>
          <a:prstGeom prst="rect">
            <a:avLst/>
          </a:prstGeom>
        </p:spPr>
      </p:pic>
      <p:pic>
        <p:nvPicPr>
          <p:cNvPr id="23" name="Image 11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13973979" y="4241800"/>
            <a:ext cx="1504394" cy="1504231"/>
          </a:xfrm>
          <a:prstGeom prst="rect">
            <a:avLst/>
          </a:prstGeom>
        </p:spPr>
      </p:pic>
      <p:pic>
        <p:nvPicPr>
          <p:cNvPr id="24" name="Image 12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4914671" y="4890815"/>
            <a:ext cx="9086944" cy="937989"/>
          </a:xfrm>
          <a:prstGeom prst="rect">
            <a:avLst/>
          </a:prstGeom>
        </p:spPr>
      </p:pic>
      <p:pic>
        <p:nvPicPr>
          <p:cNvPr id="25" name="Image 13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4914671" y="9968880"/>
            <a:ext cx="9086944" cy="951805"/>
          </a:xfrm>
          <a:prstGeom prst="rect">
            <a:avLst/>
          </a:prstGeom>
        </p:spPr>
      </p:pic>
      <p:pic>
        <p:nvPicPr>
          <p:cNvPr id="26" name="Image 14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14208611" y="7195046"/>
            <a:ext cx="1269762" cy="1269628"/>
          </a:xfrm>
          <a:prstGeom prst="rect">
            <a:avLst/>
          </a:prstGeom>
        </p:spPr>
      </p:pic>
      <p:pic>
        <p:nvPicPr>
          <p:cNvPr id="27" name="Image 15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9157100" y="7719864"/>
            <a:ext cx="4858308" cy="219968"/>
          </a:xfrm>
          <a:prstGeom prst="rect">
            <a:avLst/>
          </a:prstGeom>
        </p:spPr>
      </p:pic>
      <p:pic>
        <p:nvPicPr>
          <p:cNvPr id="28" name="Image 16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>
            <a:fillRect/>
          </a:stretch>
        </p:blipFill>
        <p:spPr>
          <a:xfrm>
            <a:off x="18238735" y="2324100"/>
            <a:ext cx="5386217" cy="1193800"/>
          </a:xfrm>
          <a:prstGeom prst="rect">
            <a:avLst/>
          </a:prstGeom>
        </p:spPr>
      </p:pic>
      <p:pic>
        <p:nvPicPr>
          <p:cNvPr id="29" name="Image 17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>
            <a:fillRect/>
          </a:stretch>
        </p:blipFill>
        <p:spPr>
          <a:xfrm>
            <a:off x="762095" y="11772900"/>
            <a:ext cx="3816579" cy="11938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912732" y="6165350"/>
            <a:ext cx="2973106" cy="17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6461307" y="5321300"/>
            <a:ext cx="7925741" cy="8394700"/>
          </a:xfrm>
          <a:prstGeom prst="rect">
            <a:avLst/>
          </a:prstGeom>
        </p:spPr>
      </p:pic>
      <p:pic>
        <p:nvPicPr>
          <p:cNvPr id="21" name="Image 6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87498" y="3048000"/>
            <a:ext cx="10669334" cy="9144000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2193524" y="3048000"/>
            <a:ext cx="10669334" cy="91440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2095" y="3048000"/>
            <a:ext cx="8087240" cy="1524000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801021" y="3048000"/>
            <a:ext cx="8087240" cy="1524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62095" y="656167"/>
            <a:ext cx="20788265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ТРАНСФОРМАЦИЯ ОРГАНИЗАЦИОННОЙ МОДЕЛИ</a:t>
            </a:r>
            <a:endParaRPr lang="en-US" sz="5000" dirty="0"/>
          </a:p>
        </p:txBody>
      </p:sp>
      <p:sp>
        <p:nvSpPr>
          <p:cNvPr id="6" name="Text 1"/>
          <p:cNvSpPr/>
          <p:nvPr/>
        </p:nvSpPr>
        <p:spPr>
          <a:xfrm>
            <a:off x="2540318" y="7890933"/>
            <a:ext cx="9289094" cy="7789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Отчетность «раз в квартал»</a:t>
            </a:r>
            <a:endParaRPr lang="en-US" sz="4000" dirty="0"/>
          </a:p>
        </p:txBody>
      </p:sp>
      <p:sp>
        <p:nvSpPr>
          <p:cNvPr id="7" name="Text 2"/>
          <p:cNvSpPr/>
          <p:nvPr/>
        </p:nvSpPr>
        <p:spPr>
          <a:xfrm>
            <a:off x="14098762" y="8398933"/>
            <a:ext cx="7625186" cy="7789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Отчетность «каждый день» </a:t>
            </a:r>
            <a:endParaRPr lang="en-US" sz="4000" dirty="0"/>
          </a:p>
        </p:txBody>
      </p:sp>
      <p:sp>
        <p:nvSpPr>
          <p:cNvPr id="8" name="Text 3"/>
          <p:cNvSpPr/>
          <p:nvPr/>
        </p:nvSpPr>
        <p:spPr>
          <a:xfrm>
            <a:off x="14098762" y="9656233"/>
            <a:ext cx="8412685" cy="13885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Единый репозитарий</a:t>
            </a:r>
            <a:endParaRPr lang="en-US" sz="4000" dirty="0"/>
          </a:p>
          <a:p>
            <a:pPr marL="0" indent="0" algn="l"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учетных данных</a:t>
            </a:r>
            <a:endParaRPr lang="en-US" sz="4000" dirty="0"/>
          </a:p>
        </p:txBody>
      </p:sp>
      <p:sp>
        <p:nvSpPr>
          <p:cNvPr id="9" name="Text 4"/>
          <p:cNvSpPr/>
          <p:nvPr/>
        </p:nvSpPr>
        <p:spPr>
          <a:xfrm>
            <a:off x="2565721" y="9262533"/>
            <a:ext cx="9289094" cy="13885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Многократное представление</a:t>
            </a:r>
            <a:endParaRPr lang="en-US" sz="4000" dirty="0"/>
          </a:p>
          <a:p>
            <a:pPr marL="0" indent="0" algn="l"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и публикация отчетности</a:t>
            </a:r>
            <a:endParaRPr lang="en-US" sz="4000" dirty="0"/>
          </a:p>
        </p:txBody>
      </p:sp>
      <p:sp>
        <p:nvSpPr>
          <p:cNvPr id="10" name="Text 5"/>
          <p:cNvSpPr/>
          <p:nvPr/>
        </p:nvSpPr>
        <p:spPr>
          <a:xfrm>
            <a:off x="2565721" y="5909733"/>
            <a:ext cx="9263691" cy="13885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Регламентированные</a:t>
            </a:r>
            <a:endParaRPr lang="en-US" sz="4000" dirty="0"/>
          </a:p>
          <a:p>
            <a:pPr marL="0" indent="0" algn="l"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отчетные данные (формы)</a:t>
            </a:r>
            <a:endParaRPr lang="en-US" sz="4000" dirty="0"/>
          </a:p>
        </p:txBody>
      </p:sp>
      <p:sp>
        <p:nvSpPr>
          <p:cNvPr id="11" name="Text 6"/>
          <p:cNvSpPr/>
          <p:nvPr/>
        </p:nvSpPr>
        <p:spPr>
          <a:xfrm>
            <a:off x="14098762" y="5922433"/>
            <a:ext cx="8539701" cy="19981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Учетные данные, </a:t>
            </a:r>
            <a:endParaRPr lang="en-US" sz="4000" dirty="0"/>
          </a:p>
          <a:p>
            <a:pPr marL="0" indent="0" algn="l"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обеспечивающие регламентную и аналитическую отчетность</a:t>
            </a:r>
            <a:endParaRPr lang="en-US" sz="4000" dirty="0"/>
          </a:p>
        </p:txBody>
      </p:sp>
      <p:sp>
        <p:nvSpPr>
          <p:cNvPr id="12" name="Text 7"/>
          <p:cNvSpPr/>
          <p:nvPr/>
        </p:nvSpPr>
        <p:spPr>
          <a:xfrm>
            <a:off x="21889069" y="11510433"/>
            <a:ext cx="1773988" cy="144356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buNone/>
            </a:pPr>
            <a:r>
              <a:rPr lang="en-US" sz="5000" dirty="0" smtClean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1</a:t>
            </a:r>
            <a:r>
              <a:rPr lang="ru-RU" sz="5000" dirty="0" smtClean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3</a:t>
            </a:r>
            <a:endParaRPr lang="en-US" sz="5000" dirty="0"/>
          </a:p>
        </p:txBody>
      </p:sp>
      <p:sp>
        <p:nvSpPr>
          <p:cNvPr id="13" name="Text 8"/>
          <p:cNvSpPr/>
          <p:nvPr/>
        </p:nvSpPr>
        <p:spPr>
          <a:xfrm>
            <a:off x="666833" y="2952750"/>
            <a:ext cx="763365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FF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КАК СЕЙЧАС</a:t>
            </a:r>
            <a:endParaRPr lang="en-US" sz="4800" b="1" dirty="0"/>
          </a:p>
        </p:txBody>
      </p:sp>
      <p:sp>
        <p:nvSpPr>
          <p:cNvPr id="14" name="Text 9"/>
          <p:cNvSpPr/>
          <p:nvPr/>
        </p:nvSpPr>
        <p:spPr>
          <a:xfrm>
            <a:off x="15400675" y="2952750"/>
            <a:ext cx="7557445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FF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КАК БУДЕТ</a:t>
            </a:r>
            <a:endParaRPr lang="en-US" sz="4800" b="1" dirty="0"/>
          </a:p>
        </p:txBody>
      </p:sp>
      <p:pic>
        <p:nvPicPr>
          <p:cNvPr id="15" name="Image 3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951600" y="6638404"/>
            <a:ext cx="733021" cy="566192"/>
          </a:xfrm>
          <a:prstGeom prst="rect">
            <a:avLst/>
          </a:prstGeom>
        </p:spPr>
      </p:pic>
      <p:pic>
        <p:nvPicPr>
          <p:cNvPr id="16" name="Image 4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2951600" y="8391004"/>
            <a:ext cx="733021" cy="566192"/>
          </a:xfrm>
          <a:prstGeom prst="rect">
            <a:avLst/>
          </a:prstGeom>
        </p:spPr>
      </p:pic>
      <p:pic>
        <p:nvPicPr>
          <p:cNvPr id="17" name="Image 5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2951600" y="9953104"/>
            <a:ext cx="733021" cy="566192"/>
          </a:xfrm>
          <a:prstGeom prst="rect">
            <a:avLst/>
          </a:prstGeom>
        </p:spPr>
      </p:pic>
      <p:sp>
        <p:nvSpPr>
          <p:cNvPr id="18" name="Shape 10"/>
          <p:cNvSpPr/>
          <p:nvPr/>
        </p:nvSpPr>
        <p:spPr>
          <a:xfrm>
            <a:off x="1638505" y="6502400"/>
            <a:ext cx="279435" cy="279400"/>
          </a:xfrm>
          <a:prstGeom prst="roundRect">
            <a:avLst>
              <a:gd name="adj" fmla="val 22909"/>
            </a:avLst>
          </a:prstGeom>
          <a:solidFill>
            <a:srgbClr val="20306C">
              <a:alpha val="100000"/>
            </a:srgbClr>
          </a:solidFill>
          <a:ln/>
        </p:spPr>
      </p:sp>
      <p:sp>
        <p:nvSpPr>
          <p:cNvPr id="19" name="Shape 11"/>
          <p:cNvSpPr/>
          <p:nvPr/>
        </p:nvSpPr>
        <p:spPr>
          <a:xfrm>
            <a:off x="1638505" y="8128000"/>
            <a:ext cx="279435" cy="279400"/>
          </a:xfrm>
          <a:prstGeom prst="roundRect">
            <a:avLst>
              <a:gd name="adj" fmla="val 22909"/>
            </a:avLst>
          </a:prstGeom>
          <a:solidFill>
            <a:srgbClr val="20306C">
              <a:alpha val="100000"/>
            </a:srgbClr>
          </a:solidFill>
          <a:ln/>
        </p:spPr>
      </p:sp>
      <p:sp>
        <p:nvSpPr>
          <p:cNvPr id="20" name="Shape 12"/>
          <p:cNvSpPr/>
          <p:nvPr/>
        </p:nvSpPr>
        <p:spPr>
          <a:xfrm>
            <a:off x="1638505" y="9766300"/>
            <a:ext cx="279435" cy="279400"/>
          </a:xfrm>
          <a:prstGeom prst="roundRect">
            <a:avLst>
              <a:gd name="adj" fmla="val 22909"/>
            </a:avLst>
          </a:prstGeom>
          <a:solidFill>
            <a:srgbClr val="20306C">
              <a:alpha val="100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4291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111216" y="4581203"/>
            <a:ext cx="10275832" cy="9134797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2095" y="3060700"/>
            <a:ext cx="5780760" cy="1536998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6562870" y="3060700"/>
            <a:ext cx="5818865" cy="1536998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662483" y="3060700"/>
            <a:ext cx="5691849" cy="1536998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55744" y="3064917"/>
            <a:ext cx="7071063" cy="8355087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656132" y="3064917"/>
            <a:ext cx="7071063" cy="8380487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6556519" y="3039517"/>
            <a:ext cx="7071063" cy="8418587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762095" y="656167"/>
            <a:ext cx="20788265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ПЛАН-ГРАФИК ВНЕДРЕНИЯ</a:t>
            </a:r>
            <a:endParaRPr lang="en-US" sz="5000" dirty="0"/>
          </a:p>
        </p:txBody>
      </p:sp>
      <p:sp>
        <p:nvSpPr>
          <p:cNvPr id="10" name="Shape 1"/>
          <p:cNvSpPr/>
          <p:nvPr/>
        </p:nvSpPr>
        <p:spPr>
          <a:xfrm>
            <a:off x="1308264" y="5486400"/>
            <a:ext cx="5957045" cy="3810000"/>
          </a:xfrm>
          <a:prstGeom prst="rect">
            <a:avLst/>
          </a:prstGeom>
          <a:noFill/>
          <a:ln/>
        </p:spPr>
      </p:sp>
      <p:sp>
        <p:nvSpPr>
          <p:cNvPr id="11" name="Text 2"/>
          <p:cNvSpPr/>
          <p:nvPr/>
        </p:nvSpPr>
        <p:spPr>
          <a:xfrm>
            <a:off x="1308264" y="5412317"/>
            <a:ext cx="6105230" cy="122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ГРБС, ПБС - субъекты</a:t>
            </a:r>
            <a:endParaRPr lang="en-US" sz="3500" dirty="0"/>
          </a:p>
          <a:p>
            <a:pPr marL="0" indent="0" algn="l">
              <a:buNone/>
            </a:pPr>
            <a:r>
              <a:rPr lang="en-US" sz="35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централизованных </a:t>
            </a:r>
            <a:r>
              <a:rPr lang="en-US" sz="3500" dirty="0" err="1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данных</a:t>
            </a:r>
            <a:r>
              <a:rPr lang="en-US" sz="35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sz="35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ФК</a:t>
            </a:r>
            <a:endParaRPr lang="en-US" sz="3500" dirty="0"/>
          </a:p>
        </p:txBody>
      </p:sp>
      <p:sp>
        <p:nvSpPr>
          <p:cNvPr id="12" name="Text 3"/>
          <p:cNvSpPr/>
          <p:nvPr/>
        </p:nvSpPr>
        <p:spPr>
          <a:xfrm>
            <a:off x="1308264" y="7225304"/>
            <a:ext cx="6105230" cy="17483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Бюджетные (автономные) учреждения науки </a:t>
            </a:r>
            <a:endParaRPr lang="en-US" sz="3500" dirty="0"/>
          </a:p>
          <a:p>
            <a:pPr marL="0" indent="0" algn="l">
              <a:buNone/>
            </a:pPr>
            <a:r>
              <a:rPr lang="en-US" sz="35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и высшего образования</a:t>
            </a:r>
            <a:endParaRPr lang="en-US" sz="3500" dirty="0"/>
          </a:p>
        </p:txBody>
      </p:sp>
      <p:sp>
        <p:nvSpPr>
          <p:cNvPr id="13" name="Text 4"/>
          <p:cNvSpPr/>
          <p:nvPr/>
        </p:nvSpPr>
        <p:spPr>
          <a:xfrm>
            <a:off x="1308214" y="3259667"/>
            <a:ext cx="4187290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FFFF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1 ЭТАП ВНЕДРЕНИЯ</a:t>
            </a:r>
            <a:endParaRPr lang="en-US" sz="3600" b="1" dirty="0"/>
          </a:p>
          <a:p>
            <a:pPr marL="0" indent="0" algn="l">
              <a:buNone/>
            </a:pPr>
            <a:r>
              <a:rPr lang="en-US" sz="3600" b="1" dirty="0">
                <a:solidFill>
                  <a:srgbClr val="FFFFFF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2025 год (3 225)</a:t>
            </a:r>
            <a:endParaRPr lang="en-US" sz="3600" b="1" dirty="0"/>
          </a:p>
        </p:txBody>
      </p:sp>
      <p:sp>
        <p:nvSpPr>
          <p:cNvPr id="14" name="Text 5"/>
          <p:cNvSpPr/>
          <p:nvPr/>
        </p:nvSpPr>
        <p:spPr>
          <a:xfrm>
            <a:off x="9208601" y="3246967"/>
            <a:ext cx="4238096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FFFF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2 ЭТАП ВНЕДРЕНИЯ</a:t>
            </a:r>
            <a:endParaRPr lang="en-US" sz="3600" b="1" dirty="0"/>
          </a:p>
          <a:p>
            <a:pPr marL="0" indent="0" algn="l">
              <a:buNone/>
            </a:pPr>
            <a:r>
              <a:rPr lang="en-US" sz="3600" b="1" dirty="0">
                <a:solidFill>
                  <a:srgbClr val="FFFFFF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2026 год (5 351)</a:t>
            </a:r>
            <a:endParaRPr lang="en-US" sz="3600" b="1" dirty="0"/>
          </a:p>
        </p:txBody>
      </p:sp>
      <p:sp>
        <p:nvSpPr>
          <p:cNvPr id="15" name="Text 6"/>
          <p:cNvSpPr/>
          <p:nvPr/>
        </p:nvSpPr>
        <p:spPr>
          <a:xfrm>
            <a:off x="17108989" y="3246967"/>
            <a:ext cx="4250798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FFFF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3 ЭТАП ВНЕДРЕНИЯ</a:t>
            </a:r>
            <a:endParaRPr lang="en-US" sz="3600" b="1" dirty="0"/>
          </a:p>
          <a:p>
            <a:pPr marL="0" indent="0" algn="l">
              <a:buNone/>
            </a:pPr>
            <a:r>
              <a:rPr lang="en-US" sz="3600" b="1" dirty="0">
                <a:solidFill>
                  <a:srgbClr val="FFFFFF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2027 год (6 532)</a:t>
            </a:r>
            <a:endParaRPr lang="en-US" sz="3600" b="1" dirty="0"/>
          </a:p>
        </p:txBody>
      </p:sp>
      <p:sp>
        <p:nvSpPr>
          <p:cNvPr id="16" name="Shape 7"/>
          <p:cNvSpPr/>
          <p:nvPr/>
        </p:nvSpPr>
        <p:spPr>
          <a:xfrm>
            <a:off x="9297562" y="5168900"/>
            <a:ext cx="5779222" cy="5943600"/>
          </a:xfrm>
          <a:prstGeom prst="rect">
            <a:avLst/>
          </a:prstGeom>
          <a:noFill/>
          <a:ln/>
        </p:spPr>
      </p:sp>
      <p:sp>
        <p:nvSpPr>
          <p:cNvPr id="17" name="Text 8"/>
          <p:cNvSpPr/>
          <p:nvPr/>
        </p:nvSpPr>
        <p:spPr>
          <a:xfrm>
            <a:off x="9297562" y="4853275"/>
            <a:ext cx="5927407" cy="33485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Бюджетные (автономные) учреждения, подведомственные субъектам централизованных данных ФК </a:t>
            </a:r>
            <a:endParaRPr lang="en-US" sz="3500" dirty="0"/>
          </a:p>
        </p:txBody>
      </p:sp>
      <p:sp>
        <p:nvSpPr>
          <p:cNvPr id="18" name="Text 9"/>
          <p:cNvSpPr/>
          <p:nvPr/>
        </p:nvSpPr>
        <p:spPr>
          <a:xfrm>
            <a:off x="9297562" y="8059430"/>
            <a:ext cx="5927407" cy="1957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Субъекты передачи данных Федеральной службы исполнения наказаний</a:t>
            </a:r>
            <a:endParaRPr lang="en-US" sz="3500" dirty="0"/>
          </a:p>
        </p:txBody>
      </p:sp>
      <p:sp>
        <p:nvSpPr>
          <p:cNvPr id="19" name="Text 10"/>
          <p:cNvSpPr/>
          <p:nvPr/>
        </p:nvSpPr>
        <p:spPr>
          <a:xfrm>
            <a:off x="17070934" y="5119975"/>
            <a:ext cx="6295754" cy="49487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Федеральные органы исполнительной власти, руководство деятельностью которых осуществляет Президент Российской Федерации, </a:t>
            </a:r>
            <a:endParaRPr lang="en-US" sz="3500" dirty="0"/>
          </a:p>
          <a:p>
            <a:pPr marL="0" indent="0" algn="l">
              <a:buNone/>
            </a:pPr>
            <a:r>
              <a:rPr lang="en-US" sz="35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их территориальные органы, подведомственные учреждения</a:t>
            </a:r>
            <a:endParaRPr lang="en-US" sz="3500" dirty="0"/>
          </a:p>
        </p:txBody>
      </p:sp>
      <p:sp>
        <p:nvSpPr>
          <p:cNvPr id="20" name="Text 11"/>
          <p:cNvSpPr/>
          <p:nvPr/>
        </p:nvSpPr>
        <p:spPr>
          <a:xfrm>
            <a:off x="21889069" y="11510433"/>
            <a:ext cx="1773988" cy="144356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buNone/>
            </a:pPr>
            <a:r>
              <a:rPr lang="en-US" sz="5000" dirty="0" smtClean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1</a:t>
            </a:r>
            <a:r>
              <a:rPr lang="ru-RU" sz="5000" dirty="0" smtClean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4</a:t>
            </a:r>
            <a:endParaRPr lang="en-US" sz="5000" dirty="0"/>
          </a:p>
        </p:txBody>
      </p:sp>
      <p:pic>
        <p:nvPicPr>
          <p:cNvPr id="21" name="Image 7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308264" y="6955528"/>
            <a:ext cx="5957045" cy="25400"/>
          </a:xfrm>
          <a:prstGeom prst="rect">
            <a:avLst/>
          </a:prstGeom>
        </p:spPr>
      </p:pic>
      <p:pic>
        <p:nvPicPr>
          <p:cNvPr id="22" name="Image 8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9208651" y="7918571"/>
            <a:ext cx="5957045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656132" y="3064917"/>
            <a:ext cx="7071063" cy="8380487"/>
          </a:xfrm>
          <a:prstGeom prst="rect">
            <a:avLst/>
          </a:prstGeom>
        </p:spPr>
      </p:pic>
      <p:pic>
        <p:nvPicPr>
          <p:cNvPr id="2" name="Image 0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111216" y="4581203"/>
            <a:ext cx="10275832" cy="9134797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2095" y="3060700"/>
            <a:ext cx="5780760" cy="1536998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6562870" y="3060700"/>
            <a:ext cx="5818865" cy="1536998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662483" y="3060700"/>
            <a:ext cx="5691849" cy="1536998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55744" y="3064917"/>
            <a:ext cx="7071063" cy="8355087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6556519" y="3039517"/>
            <a:ext cx="7071063" cy="8418587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762095" y="656167"/>
            <a:ext cx="20788265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000" dirty="0" smtClean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ОРГАНИЗАЦИОННО-ФУНКЦИОНАЛЬНАЯ МОДЕЛЬ</a:t>
            </a:r>
            <a:endParaRPr lang="en-US" sz="5000" dirty="0">
              <a:solidFill>
                <a:prstClr val="black"/>
              </a:solidFill>
            </a:endParaRPr>
          </a:p>
        </p:txBody>
      </p:sp>
      <p:sp>
        <p:nvSpPr>
          <p:cNvPr id="10" name="Shape 1"/>
          <p:cNvSpPr/>
          <p:nvPr/>
        </p:nvSpPr>
        <p:spPr>
          <a:xfrm>
            <a:off x="1308264" y="5486400"/>
            <a:ext cx="5957045" cy="3810000"/>
          </a:xfrm>
          <a:prstGeom prst="rect">
            <a:avLst/>
          </a:prstGeom>
          <a:noFill/>
          <a:ln/>
        </p:spPr>
      </p:sp>
      <p:sp>
        <p:nvSpPr>
          <p:cNvPr id="11" name="Text 2"/>
          <p:cNvSpPr/>
          <p:nvPr/>
        </p:nvSpPr>
        <p:spPr>
          <a:xfrm>
            <a:off x="1287750" y="7192740"/>
            <a:ext cx="6105230" cy="122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35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Управления Федерального казначейства</a:t>
            </a:r>
            <a:endParaRPr lang="en-US" sz="3500" dirty="0">
              <a:solidFill>
                <a:prstClr val="black"/>
              </a:solidFill>
            </a:endParaRPr>
          </a:p>
        </p:txBody>
      </p:sp>
      <p:sp>
        <p:nvSpPr>
          <p:cNvPr id="12" name="Text 3"/>
          <p:cNvSpPr/>
          <p:nvPr/>
        </p:nvSpPr>
        <p:spPr>
          <a:xfrm>
            <a:off x="1318428" y="8442480"/>
            <a:ext cx="6105230" cy="17483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35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ФКУ «ЦОКР»</a:t>
            </a:r>
            <a:endParaRPr lang="en-US" sz="3500" dirty="0">
              <a:solidFill>
                <a:prstClr val="black"/>
              </a:solidFill>
            </a:endParaRPr>
          </a:p>
        </p:txBody>
      </p:sp>
      <p:sp>
        <p:nvSpPr>
          <p:cNvPr id="13" name="Text 4"/>
          <p:cNvSpPr/>
          <p:nvPr/>
        </p:nvSpPr>
        <p:spPr>
          <a:xfrm>
            <a:off x="1308214" y="3259667"/>
            <a:ext cx="4187290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3600" b="1" dirty="0" smtClean="0">
                <a:solidFill>
                  <a:srgbClr val="FFFFFF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Представление данных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4" name="Text 5"/>
          <p:cNvSpPr/>
          <p:nvPr/>
        </p:nvSpPr>
        <p:spPr>
          <a:xfrm>
            <a:off x="9208601" y="3246967"/>
            <a:ext cx="4238096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3600" b="1" dirty="0" smtClean="0">
                <a:solidFill>
                  <a:srgbClr val="FFFFFF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Мониторинг, контроль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5" name="Text 6"/>
          <p:cNvSpPr/>
          <p:nvPr/>
        </p:nvSpPr>
        <p:spPr>
          <a:xfrm>
            <a:off x="17108989" y="3246967"/>
            <a:ext cx="4250798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3600" b="1" dirty="0" smtClean="0">
                <a:solidFill>
                  <a:srgbClr val="FFFFFF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Отчетность и аналитика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6" name="Shape 7"/>
          <p:cNvSpPr/>
          <p:nvPr/>
        </p:nvSpPr>
        <p:spPr>
          <a:xfrm>
            <a:off x="9297562" y="5168900"/>
            <a:ext cx="5779222" cy="5943600"/>
          </a:xfrm>
          <a:prstGeom prst="rect">
            <a:avLst/>
          </a:prstGeom>
          <a:noFill/>
          <a:ln/>
        </p:spPr>
      </p:sp>
      <p:sp>
        <p:nvSpPr>
          <p:cNvPr id="20" name="Text 11"/>
          <p:cNvSpPr/>
          <p:nvPr/>
        </p:nvSpPr>
        <p:spPr>
          <a:xfrm>
            <a:off x="21889069" y="11510433"/>
            <a:ext cx="1773988" cy="144356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/>
            <a:r>
              <a:rPr lang="en-US" sz="5000" dirty="0" smtClean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1</a:t>
            </a:r>
            <a:r>
              <a:rPr lang="ru-RU" sz="5000" dirty="0" smtClean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5</a:t>
            </a:r>
            <a:endParaRPr lang="en-US" sz="5000" dirty="0">
              <a:solidFill>
                <a:prstClr val="black"/>
              </a:solidFill>
            </a:endParaRPr>
          </a:p>
        </p:txBody>
      </p:sp>
      <p:sp>
        <p:nvSpPr>
          <p:cNvPr id="23" name="Text 2"/>
          <p:cNvSpPr/>
          <p:nvPr/>
        </p:nvSpPr>
        <p:spPr>
          <a:xfrm>
            <a:off x="1312912" y="5531991"/>
            <a:ext cx="6105230" cy="122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35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Межрегиональное бухгалтерское управление</a:t>
            </a:r>
            <a:endParaRPr lang="en-US" sz="3500" dirty="0">
              <a:solidFill>
                <a:prstClr val="black"/>
              </a:solidFill>
            </a:endParaRPr>
          </a:p>
        </p:txBody>
      </p:sp>
      <p:sp>
        <p:nvSpPr>
          <p:cNvPr id="24" name="Text 2"/>
          <p:cNvSpPr/>
          <p:nvPr/>
        </p:nvSpPr>
        <p:spPr>
          <a:xfrm>
            <a:off x="9460807" y="7192740"/>
            <a:ext cx="6105230" cy="122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35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Отдельные управления Федерального казначейства</a:t>
            </a:r>
            <a:endParaRPr lang="en-US" sz="3500" dirty="0">
              <a:solidFill>
                <a:prstClr val="black"/>
              </a:solidFill>
            </a:endParaRPr>
          </a:p>
        </p:txBody>
      </p:sp>
      <p:sp>
        <p:nvSpPr>
          <p:cNvPr id="25" name="Text 3"/>
          <p:cNvSpPr/>
          <p:nvPr/>
        </p:nvSpPr>
        <p:spPr>
          <a:xfrm>
            <a:off x="9491485" y="8442480"/>
            <a:ext cx="6105230" cy="17483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35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ФКУ «ЦОКР»</a:t>
            </a:r>
            <a:endParaRPr lang="en-US" sz="3500" dirty="0">
              <a:solidFill>
                <a:prstClr val="black"/>
              </a:solidFill>
            </a:endParaRPr>
          </a:p>
        </p:txBody>
      </p:sp>
      <p:sp>
        <p:nvSpPr>
          <p:cNvPr id="26" name="Text 2"/>
          <p:cNvSpPr/>
          <p:nvPr/>
        </p:nvSpPr>
        <p:spPr>
          <a:xfrm>
            <a:off x="9485969" y="5531991"/>
            <a:ext cx="6105230" cy="122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35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Межрегиональное бухгалтерское управление</a:t>
            </a:r>
            <a:endParaRPr lang="en-US" sz="3500" dirty="0">
              <a:solidFill>
                <a:prstClr val="black"/>
              </a:solidFill>
            </a:endParaRPr>
          </a:p>
        </p:txBody>
      </p:sp>
      <p:sp>
        <p:nvSpPr>
          <p:cNvPr id="27" name="Text 2"/>
          <p:cNvSpPr/>
          <p:nvPr/>
        </p:nvSpPr>
        <p:spPr>
          <a:xfrm>
            <a:off x="17520552" y="8488454"/>
            <a:ext cx="6105230" cy="122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35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Территориальные органы Федерального казначейства</a:t>
            </a:r>
            <a:endParaRPr lang="en-US" sz="3500" dirty="0">
              <a:solidFill>
                <a:prstClr val="black"/>
              </a:solidFill>
            </a:endParaRPr>
          </a:p>
        </p:txBody>
      </p:sp>
      <p:sp>
        <p:nvSpPr>
          <p:cNvPr id="28" name="Text 3"/>
          <p:cNvSpPr/>
          <p:nvPr/>
        </p:nvSpPr>
        <p:spPr>
          <a:xfrm>
            <a:off x="17520552" y="9865407"/>
            <a:ext cx="6105230" cy="17483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35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ФКУ «ЦОКР»</a:t>
            </a:r>
            <a:endParaRPr lang="en-US" sz="3500" dirty="0">
              <a:solidFill>
                <a:prstClr val="black"/>
              </a:solidFill>
            </a:endParaRPr>
          </a:p>
        </p:txBody>
      </p:sp>
      <p:sp>
        <p:nvSpPr>
          <p:cNvPr id="29" name="Text 2"/>
          <p:cNvSpPr/>
          <p:nvPr/>
        </p:nvSpPr>
        <p:spPr>
          <a:xfrm>
            <a:off x="17520552" y="5536391"/>
            <a:ext cx="6105230" cy="122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5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ГРБС, ПБС - </a:t>
            </a:r>
            <a:r>
              <a:rPr lang="en-US" sz="3500" dirty="0" err="1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субъекты</a:t>
            </a:r>
            <a:endParaRPr lang="en-US" sz="3500" dirty="0"/>
          </a:p>
          <a:p>
            <a:r>
              <a:rPr lang="en-US" sz="3500" dirty="0" err="1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централизованных</a:t>
            </a:r>
            <a:r>
              <a:rPr lang="en-US" sz="35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sz="3500" dirty="0" err="1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данных</a:t>
            </a:r>
            <a:r>
              <a:rPr lang="en-US" sz="3500" dirty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ФК</a:t>
            </a:r>
            <a:endParaRPr lang="en-US" sz="3500" dirty="0"/>
          </a:p>
        </p:txBody>
      </p:sp>
      <p:sp>
        <p:nvSpPr>
          <p:cNvPr id="30" name="Text 2"/>
          <p:cNvSpPr/>
          <p:nvPr/>
        </p:nvSpPr>
        <p:spPr>
          <a:xfrm>
            <a:off x="17472902" y="6992558"/>
            <a:ext cx="6105230" cy="122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35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Контрольные органы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8396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43318" y="3492500"/>
            <a:ext cx="9843730" cy="102235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127" y="3289300"/>
            <a:ext cx="2311689" cy="2006600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127" y="6489700"/>
            <a:ext cx="2311689" cy="2006600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6127" y="10236200"/>
            <a:ext cx="2311689" cy="2006600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1148" y="3067050"/>
            <a:ext cx="18163270" cy="2462572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1148" y="5975350"/>
            <a:ext cx="18163270" cy="3043746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1148" y="9493250"/>
            <a:ext cx="18163270" cy="3473958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4064508" y="3015192"/>
            <a:ext cx="14621644" cy="2567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20306C">
                    <a:alpha val="100000"/>
                  </a:srgbClr>
                </a:solidFill>
                <a:ea typeface="Roboto Condensed Black" pitchFamily="34" charset="-122"/>
                <a:cs typeface="Roboto Condensed Black" pitchFamily="34" charset="-120"/>
              </a:rPr>
              <a:t>Распоряжение Правительства Российской Федерации от 16.03.2024 № 637-р</a:t>
            </a:r>
            <a:endParaRPr lang="en-US" sz="3000" b="1" dirty="0"/>
          </a:p>
          <a:p>
            <a:pPr marL="0" indent="0" algn="l">
              <a:buNone/>
            </a:pPr>
            <a:r>
              <a:rPr lang="en-US" sz="25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Стратегическое направление в области цифровой трансформации государственного управления</a:t>
            </a:r>
            <a:endParaRPr lang="en-US" sz="3000" dirty="0"/>
          </a:p>
        </p:txBody>
      </p:sp>
      <p:sp>
        <p:nvSpPr>
          <p:cNvPr id="10" name="Text 1"/>
          <p:cNvSpPr/>
          <p:nvPr/>
        </p:nvSpPr>
        <p:spPr>
          <a:xfrm>
            <a:off x="1727416" y="3022600"/>
            <a:ext cx="1854432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000" b="1" dirty="0">
                <a:solidFill>
                  <a:srgbClr val="FFFFFF">
                    <a:alpha val="100000"/>
                  </a:srgbClr>
                </a:solidFill>
                <a:ea typeface="Roboto Condensed Black" pitchFamily="34" charset="-122"/>
                <a:cs typeface="Roboto Condensed Black" pitchFamily="34" charset="-120"/>
              </a:rPr>
              <a:t>01</a:t>
            </a:r>
            <a:endParaRPr lang="en-US" sz="6000" b="1" dirty="0"/>
          </a:p>
        </p:txBody>
      </p:sp>
      <p:sp>
        <p:nvSpPr>
          <p:cNvPr id="11" name="Text 2"/>
          <p:cNvSpPr/>
          <p:nvPr/>
        </p:nvSpPr>
        <p:spPr>
          <a:xfrm>
            <a:off x="1727416" y="5854700"/>
            <a:ext cx="1854432" cy="3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000" b="1" dirty="0">
                <a:solidFill>
                  <a:srgbClr val="FFFFFF">
                    <a:alpha val="100000"/>
                  </a:srgbClr>
                </a:solidFill>
                <a:ea typeface="Roboto Condensed Black" pitchFamily="34" charset="-122"/>
                <a:cs typeface="Roboto Condensed Black" pitchFamily="34" charset="-120"/>
              </a:rPr>
              <a:t>02</a:t>
            </a:r>
            <a:endParaRPr lang="en-US" sz="6000" b="1" dirty="0"/>
          </a:p>
        </p:txBody>
      </p:sp>
      <p:sp>
        <p:nvSpPr>
          <p:cNvPr id="12" name="Text 3"/>
          <p:cNvSpPr/>
          <p:nvPr/>
        </p:nvSpPr>
        <p:spPr>
          <a:xfrm>
            <a:off x="1727416" y="9372600"/>
            <a:ext cx="1854432" cy="368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000" b="1" dirty="0">
                <a:solidFill>
                  <a:srgbClr val="FFFFFF">
                    <a:alpha val="100000"/>
                  </a:srgbClr>
                </a:solidFill>
                <a:ea typeface="Roboto Condensed Black" pitchFamily="34" charset="-122"/>
                <a:cs typeface="Roboto Condensed Black" pitchFamily="34" charset="-120"/>
              </a:rPr>
              <a:t>03</a:t>
            </a:r>
            <a:endParaRPr lang="en-US" sz="6000" b="1" dirty="0"/>
          </a:p>
        </p:txBody>
      </p:sp>
      <p:sp>
        <p:nvSpPr>
          <p:cNvPr id="13" name="Text 4"/>
          <p:cNvSpPr/>
          <p:nvPr/>
        </p:nvSpPr>
        <p:spPr>
          <a:xfrm>
            <a:off x="762095" y="656167"/>
            <a:ext cx="20788265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ТЕХНОЛОГИЧЕСКАЯ ИНТЕГРАЦИЯ – </a:t>
            </a:r>
            <a:endParaRPr lang="en-US" sz="5000" dirty="0"/>
          </a:p>
          <a:p>
            <a:pPr marL="0" indent="0" algn="l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НОРМАТИВНОЕ ПРАВОВОЕ РЕГУЛИРОВАНИЕ</a:t>
            </a:r>
            <a:endParaRPr lang="en-US" sz="5000" dirty="0"/>
          </a:p>
        </p:txBody>
      </p:sp>
      <p:sp>
        <p:nvSpPr>
          <p:cNvPr id="14" name="Text 5"/>
          <p:cNvSpPr/>
          <p:nvPr/>
        </p:nvSpPr>
        <p:spPr>
          <a:xfrm>
            <a:off x="4064508" y="5923492"/>
            <a:ext cx="14621644" cy="31263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4C7C18">
                    <a:alpha val="100000"/>
                  </a:srgbClr>
                </a:solidFill>
                <a:ea typeface="Roboto Condensed Black" pitchFamily="34" charset="-122"/>
                <a:cs typeface="Roboto Condensed Black" pitchFamily="34" charset="-120"/>
              </a:rPr>
              <a:t>Распоряжение Правительства Российской Федерации </a:t>
            </a:r>
            <a:endParaRPr lang="en-US" sz="3000" b="1" dirty="0"/>
          </a:p>
          <a:p>
            <a:pPr marL="0" indent="0" algn="l">
              <a:buNone/>
            </a:pPr>
            <a:r>
              <a:rPr lang="en-US" sz="3000" b="1" dirty="0">
                <a:solidFill>
                  <a:srgbClr val="4C7C18">
                    <a:alpha val="100000"/>
                  </a:srgbClr>
                </a:solidFill>
                <a:ea typeface="Roboto Condensed Black" pitchFamily="34" charset="-122"/>
                <a:cs typeface="Roboto Condensed Black" pitchFamily="34" charset="-120"/>
              </a:rPr>
              <a:t>от 20.06.2024 № 1569-р</a:t>
            </a:r>
            <a:endParaRPr lang="en-US" sz="3000" b="1" dirty="0"/>
          </a:p>
          <a:p>
            <a:pPr marL="0" indent="0" algn="l">
              <a:buNone/>
            </a:pPr>
            <a:r>
              <a:rPr lang="en-US" sz="2500" dirty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Об утверждении Концепции технологической интеграции данных бухгалтерского учета организаций бюджетной сферы федерального уровня на единой технологической платформе государственной интегрированной информационной системы управления общественными </a:t>
            </a:r>
            <a:r>
              <a:rPr lang="en-US" sz="2500" dirty="0" err="1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финансами</a:t>
            </a:r>
            <a:r>
              <a:rPr lang="en-US" sz="2500" dirty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ru-RU" sz="2500" dirty="0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«</a:t>
            </a:r>
            <a:r>
              <a:rPr lang="en-US" sz="2500" dirty="0" err="1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Электронный</a:t>
            </a:r>
            <a:r>
              <a:rPr lang="en-US" sz="2500" dirty="0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2500" dirty="0" err="1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бюджет</a:t>
            </a:r>
            <a:r>
              <a:rPr lang="ru-RU" sz="2500" dirty="0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»</a:t>
            </a:r>
            <a:endParaRPr lang="en-US" sz="3000" dirty="0"/>
          </a:p>
        </p:txBody>
      </p:sp>
      <p:sp>
        <p:nvSpPr>
          <p:cNvPr id="15" name="Text 6"/>
          <p:cNvSpPr/>
          <p:nvPr/>
        </p:nvSpPr>
        <p:spPr>
          <a:xfrm>
            <a:off x="4064508" y="9466792"/>
            <a:ext cx="14799466" cy="35581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>
                    <a:alpha val="100000"/>
                  </a:srgbClr>
                </a:solidFill>
                <a:ea typeface="Roboto Condensed Black" pitchFamily="34" charset="-122"/>
                <a:cs typeface="Roboto Condensed Black" pitchFamily="34" charset="-120"/>
              </a:rPr>
              <a:t>Бюджетный кодекс</a:t>
            </a:r>
            <a:endParaRPr lang="en-US" sz="3000" b="1" dirty="0"/>
          </a:p>
          <a:p>
            <a:pPr marL="0" indent="0" algn="l">
              <a:buNone/>
            </a:pPr>
            <a:r>
              <a:rPr lang="en-US" sz="25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Статья 264.1-1. Размещение информации об активах и обязательствах Российской Федерации</a:t>
            </a:r>
            <a:endParaRPr lang="en-US" sz="3000" dirty="0"/>
          </a:p>
          <a:p>
            <a:pPr marL="0" indent="0" algn="l">
              <a:buNone/>
            </a:pPr>
            <a:r>
              <a:rPr lang="en-US" sz="25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Информация о финансовых и нефинансовых активах, об обязательствах Российской Федерации, федеральных государственных бюджетных и автономных учреждений, а также об операциях, </a:t>
            </a:r>
            <a:endParaRPr lang="ru-RU" sz="2500" dirty="0" smtClean="0">
              <a:solidFill>
                <a:srgbClr val="000000">
                  <a:alpha val="100000"/>
                </a:srgbClr>
              </a:solidFill>
              <a:ea typeface="Roboto Condensed Regular" pitchFamily="34" charset="-122"/>
              <a:cs typeface="Roboto Condensed Regular" pitchFamily="34" charset="-120"/>
            </a:endParaRPr>
          </a:p>
          <a:p>
            <a:pPr marL="0" indent="0" algn="l">
              <a:buNone/>
            </a:pPr>
            <a:r>
              <a:rPr lang="en-US" sz="2500" dirty="0" err="1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их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2500" dirty="0" err="1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изменяющих</a:t>
            </a:r>
            <a:r>
              <a:rPr lang="en-US" sz="25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, и о полученных финансовых результатах подлежит размещению в порядке, установленном Министерством финансов Российской Федерации, в государственной интегрированной информационной системе управления общественными </a:t>
            </a:r>
            <a:r>
              <a:rPr lang="en-US" sz="2500" dirty="0" err="1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финансами</a:t>
            </a:r>
            <a:r>
              <a:rPr lang="en-US" sz="25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«</a:t>
            </a:r>
            <a:r>
              <a:rPr lang="en-US" sz="2500" dirty="0" err="1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Электронный</a:t>
            </a:r>
            <a:r>
              <a:rPr lang="en-US" sz="2500" dirty="0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2500" dirty="0" err="1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бюджет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»</a:t>
            </a:r>
            <a:endParaRPr lang="en-US" sz="3000" dirty="0"/>
          </a:p>
        </p:txBody>
      </p:sp>
      <p:sp>
        <p:nvSpPr>
          <p:cNvPr id="16" name="Text 7"/>
          <p:cNvSpPr/>
          <p:nvPr/>
        </p:nvSpPr>
        <p:spPr>
          <a:xfrm>
            <a:off x="21889069" y="11510433"/>
            <a:ext cx="1773988" cy="144356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1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87161" y="0"/>
            <a:ext cx="5499887" cy="5900961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3572346"/>
            <a:ext cx="7490414" cy="10143654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7625" y="3048000"/>
            <a:ext cx="5480288" cy="1295710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5794" y="3064917"/>
            <a:ext cx="21360349" cy="3808698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5744" y="6091510"/>
            <a:ext cx="21357521" cy="525594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6858857" y="2963333"/>
            <a:ext cx="14649164" cy="3979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Обеспечение субъектов, принимающих управленческие решения данными о государственных финансах в соответствии </a:t>
            </a:r>
            <a:endParaRPr lang="en-US" sz="4000" dirty="0"/>
          </a:p>
          <a:p>
            <a:pPr marL="0" indent="0" algn="l">
              <a:buNone/>
            </a:pPr>
            <a:r>
              <a:rPr lang="en-US" sz="40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с официальными данными о государственных финансах, полученными из платформы интеграции данных </a:t>
            </a:r>
            <a:r>
              <a:rPr lang="en-US" sz="4000" dirty="0" err="1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системы</a:t>
            </a:r>
            <a:r>
              <a:rPr lang="en-US" sz="40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ru-RU" sz="4000" dirty="0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«</a:t>
            </a:r>
            <a:r>
              <a:rPr lang="en-US" sz="4000" dirty="0" err="1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Электронный</a:t>
            </a:r>
            <a:r>
              <a:rPr lang="en-US" sz="4000" dirty="0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4000" dirty="0" err="1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бюджет</a:t>
            </a:r>
            <a:r>
              <a:rPr lang="ru-RU" sz="4000" dirty="0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»</a:t>
            </a:r>
            <a:r>
              <a:rPr lang="en-US" sz="4000" dirty="0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4000" b="1" dirty="0">
                <a:solidFill>
                  <a:srgbClr val="20306C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по </a:t>
            </a:r>
            <a:r>
              <a:rPr lang="en-US" sz="4000" b="1" dirty="0" err="1">
                <a:solidFill>
                  <a:srgbClr val="20306C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принципу</a:t>
            </a:r>
            <a:r>
              <a:rPr lang="en-US" sz="4000" b="1" dirty="0">
                <a:solidFill>
                  <a:srgbClr val="20306C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 </a:t>
            </a:r>
            <a:r>
              <a:rPr lang="ru-RU" sz="4000" b="1" dirty="0" smtClean="0">
                <a:solidFill>
                  <a:srgbClr val="20306C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«</a:t>
            </a:r>
            <a:r>
              <a:rPr lang="en-US" sz="4000" b="1" dirty="0" err="1" smtClean="0">
                <a:solidFill>
                  <a:srgbClr val="20306C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единого</a:t>
            </a:r>
            <a:r>
              <a:rPr lang="en-US" sz="4000" b="1" dirty="0" smtClean="0">
                <a:solidFill>
                  <a:srgbClr val="20306C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 </a:t>
            </a:r>
            <a:r>
              <a:rPr lang="en-US" sz="4000" b="1" dirty="0" err="1" smtClean="0">
                <a:solidFill>
                  <a:srgbClr val="20306C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окна</a:t>
            </a:r>
            <a:r>
              <a:rPr lang="ru-RU" sz="4000" b="1" dirty="0" smtClean="0">
                <a:solidFill>
                  <a:srgbClr val="20306C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»</a:t>
            </a:r>
            <a:r>
              <a:rPr lang="en-US" sz="4000" b="1" dirty="0" smtClean="0">
                <a:solidFill>
                  <a:srgbClr val="20306C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;</a:t>
            </a:r>
            <a:endParaRPr lang="en-US" sz="4000" b="1" dirty="0"/>
          </a:p>
        </p:txBody>
      </p:sp>
      <p:sp>
        <p:nvSpPr>
          <p:cNvPr id="8" name="Text 1"/>
          <p:cNvSpPr/>
          <p:nvPr/>
        </p:nvSpPr>
        <p:spPr>
          <a:xfrm>
            <a:off x="1212208" y="2939370"/>
            <a:ext cx="4360958" cy="1520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498" b="1" dirty="0">
                <a:solidFill>
                  <a:srgbClr val="FFFFFF">
                    <a:alpha val="100000"/>
                  </a:srgbClr>
                </a:solidFill>
                <a:ea typeface="Roboto Condensed Black" pitchFamily="34" charset="-122"/>
                <a:cs typeface="Roboto Condensed Black" pitchFamily="34" charset="-120"/>
              </a:rPr>
              <a:t>ЗАДАЧИ:</a:t>
            </a:r>
            <a:endParaRPr lang="en-US" sz="5498" b="1" dirty="0"/>
          </a:p>
        </p:txBody>
      </p:sp>
      <p:sp>
        <p:nvSpPr>
          <p:cNvPr id="9" name="Text 2"/>
          <p:cNvSpPr/>
          <p:nvPr/>
        </p:nvSpPr>
        <p:spPr>
          <a:xfrm>
            <a:off x="1212208" y="4923438"/>
            <a:ext cx="4360958" cy="152071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5498" b="1" dirty="0">
                <a:solidFill>
                  <a:srgbClr val="20306C">
                    <a:alpha val="100000"/>
                  </a:srgbClr>
                </a:solidFill>
                <a:ea typeface="Roboto Condensed Black" pitchFamily="34" charset="-122"/>
                <a:cs typeface="Roboto Condensed Black" pitchFamily="34" charset="-120"/>
              </a:rPr>
              <a:t>01</a:t>
            </a:r>
            <a:endParaRPr lang="en-US" sz="5498" b="1" dirty="0"/>
          </a:p>
        </p:txBody>
      </p:sp>
      <p:sp>
        <p:nvSpPr>
          <p:cNvPr id="10" name="Text 3"/>
          <p:cNvSpPr/>
          <p:nvPr/>
        </p:nvSpPr>
        <p:spPr>
          <a:xfrm>
            <a:off x="1206651" y="9419238"/>
            <a:ext cx="4360807" cy="132496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5498" b="1" dirty="0">
                <a:solidFill>
                  <a:srgbClr val="4C7C18">
                    <a:alpha val="100000"/>
                  </a:srgbClr>
                </a:solidFill>
                <a:ea typeface="Roboto Condensed Black" pitchFamily="34" charset="-122"/>
                <a:cs typeface="Roboto Condensed Black" pitchFamily="34" charset="-120"/>
              </a:rPr>
              <a:t>02</a:t>
            </a:r>
            <a:endParaRPr lang="en-US" sz="5498" b="1" dirty="0"/>
          </a:p>
        </p:txBody>
      </p:sp>
      <p:sp>
        <p:nvSpPr>
          <p:cNvPr id="11" name="Text 4"/>
          <p:cNvSpPr/>
          <p:nvPr/>
        </p:nvSpPr>
        <p:spPr>
          <a:xfrm>
            <a:off x="762095" y="656167"/>
            <a:ext cx="20788265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КОНЦЕПЦИЯ ТЕХНОЛОГИЧЕСКОЙ ИНТЕГРАЦИИ</a:t>
            </a:r>
            <a:endParaRPr lang="en-US" sz="5000" dirty="0"/>
          </a:p>
        </p:txBody>
      </p:sp>
      <p:sp>
        <p:nvSpPr>
          <p:cNvPr id="12" name="Text 5"/>
          <p:cNvSpPr/>
          <p:nvPr/>
        </p:nvSpPr>
        <p:spPr>
          <a:xfrm>
            <a:off x="6795349" y="7319433"/>
            <a:ext cx="14712672" cy="4106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dirty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Обеспечение </a:t>
            </a:r>
            <a:r>
              <a:rPr lang="en-US" sz="4000" b="1" dirty="0">
                <a:solidFill>
                  <a:srgbClr val="4C7C18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однократного представления</a:t>
            </a:r>
            <a:r>
              <a:rPr lang="en-US" sz="4000" b="1" dirty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4000" dirty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субъектами бухгалтерской (финансовой) отчетности в платформу интеграции данных </a:t>
            </a:r>
            <a:r>
              <a:rPr lang="en-US" sz="4000" dirty="0" err="1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системы</a:t>
            </a:r>
            <a:r>
              <a:rPr lang="en-US" sz="4000" dirty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ru-RU" sz="4000" dirty="0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«</a:t>
            </a:r>
            <a:r>
              <a:rPr lang="en-US" sz="4000" dirty="0" err="1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Электронный</a:t>
            </a:r>
            <a:r>
              <a:rPr lang="en-US" sz="4000" dirty="0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4000" dirty="0" err="1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бюджет</a:t>
            </a:r>
            <a:r>
              <a:rPr lang="ru-RU" sz="4000" dirty="0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»</a:t>
            </a:r>
            <a:r>
              <a:rPr lang="en-US" sz="4000" dirty="0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4000" dirty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бухгалтерской (финансовой) отчетности и (или) данных о государственных финансах;</a:t>
            </a:r>
            <a:endParaRPr lang="en-US" sz="4000" dirty="0"/>
          </a:p>
        </p:txBody>
      </p:sp>
      <p:sp>
        <p:nvSpPr>
          <p:cNvPr id="13" name="Text 6"/>
          <p:cNvSpPr/>
          <p:nvPr/>
        </p:nvSpPr>
        <p:spPr>
          <a:xfrm>
            <a:off x="21889069" y="11510433"/>
            <a:ext cx="1773988" cy="160866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2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625" y="3048000"/>
            <a:ext cx="14765149" cy="129571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5794" y="3064917"/>
            <a:ext cx="22871838" cy="761869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206651" y="4476750"/>
            <a:ext cx="21999150" cy="62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500" dirty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взаимодействие между платформой интеграции данных </a:t>
            </a:r>
            <a:r>
              <a:rPr lang="en-US" sz="4500" dirty="0" err="1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системы</a:t>
            </a:r>
            <a:r>
              <a:rPr lang="en-US" sz="4500" dirty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ru-RU" sz="4500" dirty="0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«</a:t>
            </a:r>
            <a:r>
              <a:rPr lang="en-US" sz="4500" dirty="0" err="1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Электронный</a:t>
            </a:r>
            <a:r>
              <a:rPr lang="en-US" sz="4500" dirty="0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4500" dirty="0" err="1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бюджет</a:t>
            </a:r>
            <a:r>
              <a:rPr lang="ru-RU" sz="4500" dirty="0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»</a:t>
            </a:r>
            <a:r>
              <a:rPr lang="en-US" sz="4500" dirty="0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4500" dirty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и информационными системами, автоматизирующими ведение бухгалтерского учета, формирование бухгалтерской (финансовой) отчетности субъектов интеграции </a:t>
            </a:r>
            <a:r>
              <a:rPr lang="en-US" sz="4500" dirty="0" err="1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данных</a:t>
            </a:r>
            <a:r>
              <a:rPr lang="en-US" sz="4500" dirty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4500" dirty="0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в </a:t>
            </a:r>
            <a:r>
              <a:rPr lang="en-US" sz="4500" dirty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целях создания единого информационного пространства и обеспечения </a:t>
            </a:r>
            <a:r>
              <a:rPr lang="en-US" sz="4500" dirty="0" err="1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доступа</a:t>
            </a:r>
            <a:r>
              <a:rPr lang="en-US" sz="4500" dirty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4500" dirty="0" smtClean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к </a:t>
            </a:r>
            <a:r>
              <a:rPr lang="en-US" sz="4500" dirty="0">
                <a:solidFill>
                  <a:srgbClr val="4C7C18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объектам технологической интеграции в режиме реального времени.</a:t>
            </a:r>
            <a:endParaRPr lang="en-US" sz="4500" dirty="0"/>
          </a:p>
        </p:txBody>
      </p:sp>
      <p:sp>
        <p:nvSpPr>
          <p:cNvPr id="5" name="Text 1"/>
          <p:cNvSpPr/>
          <p:nvPr/>
        </p:nvSpPr>
        <p:spPr>
          <a:xfrm>
            <a:off x="1206651" y="2944319"/>
            <a:ext cx="13378934" cy="15154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498" b="1" dirty="0">
                <a:solidFill>
                  <a:srgbClr val="FFFFFF">
                    <a:alpha val="100000"/>
                  </a:srgbClr>
                </a:solidFill>
                <a:ea typeface="Roboto Condensed Black" pitchFamily="34" charset="-122"/>
                <a:cs typeface="Roboto Condensed Black" pitchFamily="34" charset="-120"/>
              </a:rPr>
              <a:t>ТЕХНОЛОГИЧЕСКАЯ ИНТЕГРАЦИЯ ДАННЫХ:</a:t>
            </a:r>
            <a:endParaRPr lang="en-US" sz="5498" b="1" dirty="0"/>
          </a:p>
        </p:txBody>
      </p:sp>
      <p:sp>
        <p:nvSpPr>
          <p:cNvPr id="6" name="Text 2"/>
          <p:cNvSpPr/>
          <p:nvPr/>
        </p:nvSpPr>
        <p:spPr>
          <a:xfrm>
            <a:off x="762095" y="656167"/>
            <a:ext cx="20788265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МОДЕЛЬ РЕШЕНИЯ</a:t>
            </a:r>
            <a:endParaRPr lang="en-US" sz="5000" dirty="0"/>
          </a:p>
        </p:txBody>
      </p:sp>
      <p:sp>
        <p:nvSpPr>
          <p:cNvPr id="7" name="Text 3"/>
          <p:cNvSpPr/>
          <p:nvPr/>
        </p:nvSpPr>
        <p:spPr>
          <a:xfrm>
            <a:off x="21889069" y="11510433"/>
            <a:ext cx="1773988" cy="160866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3</a:t>
            </a:r>
            <a:endParaRPr lang="en-US" sz="5000" dirty="0"/>
          </a:p>
        </p:txBody>
      </p:sp>
      <p:pic>
        <p:nvPicPr>
          <p:cNvPr id="8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4797" y="11461750"/>
            <a:ext cx="22850156" cy="1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87922" y="0"/>
            <a:ext cx="9999126" cy="10251653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055221"/>
            <a:ext cx="7391034" cy="7660779"/>
          </a:xfrm>
          <a:prstGeom prst="rect">
            <a:avLst/>
          </a:prstGeom>
        </p:spPr>
      </p:pic>
      <p:pic>
        <p:nvPicPr>
          <p:cNvPr id="12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95" y="2286000"/>
            <a:ext cx="22862858" cy="9906000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7498" y="2324100"/>
            <a:ext cx="10712499" cy="12446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3048381" y="8318500"/>
            <a:ext cx="19941492" cy="1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формирование в объеме 100 процентов из платформы интеграции данных </a:t>
            </a:r>
            <a:r>
              <a:rPr lang="en-US" sz="3000" dirty="0" err="1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системы</a:t>
            </a:r>
            <a:r>
              <a:rPr lang="en-US" sz="30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ru-RU" sz="3000" dirty="0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«</a:t>
            </a:r>
            <a:r>
              <a:rPr lang="en-US" sz="3000" dirty="0" err="1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Электронный</a:t>
            </a:r>
            <a:r>
              <a:rPr lang="en-US" sz="3000" dirty="0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3000" dirty="0" err="1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бюджет</a:t>
            </a:r>
            <a:r>
              <a:rPr lang="ru-RU" sz="3000" dirty="0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»</a:t>
            </a:r>
            <a:r>
              <a:rPr lang="en-US" sz="3000" dirty="0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30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к 2029 году информации, предоставляемой в автоматическом режиме по запросам пользователей о государственных финансах, используемой в целях анализа и </a:t>
            </a:r>
            <a:r>
              <a:rPr lang="en-US" sz="3000" dirty="0" err="1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управления</a:t>
            </a:r>
            <a:endParaRPr lang="en-US" sz="3000" dirty="0"/>
          </a:p>
        </p:txBody>
      </p:sp>
      <p:sp>
        <p:nvSpPr>
          <p:cNvPr id="6" name="Text 1"/>
          <p:cNvSpPr/>
          <p:nvPr/>
        </p:nvSpPr>
        <p:spPr>
          <a:xfrm>
            <a:off x="3048381" y="10134600"/>
            <a:ext cx="19941492" cy="1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сокращение времени формирования и представления финансовой и управленческой информации по организациям бюджетной сферы на 50 </a:t>
            </a:r>
            <a:r>
              <a:rPr lang="en-US" sz="3000" dirty="0" err="1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процентов</a:t>
            </a:r>
            <a:endParaRPr lang="en-US" sz="3000" dirty="0"/>
          </a:p>
        </p:txBody>
      </p:sp>
      <p:sp>
        <p:nvSpPr>
          <p:cNvPr id="7" name="Text 2"/>
          <p:cNvSpPr/>
          <p:nvPr/>
        </p:nvSpPr>
        <p:spPr>
          <a:xfrm>
            <a:off x="3048381" y="6502400"/>
            <a:ext cx="19941492" cy="1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достижение 100 процентов охвата организаций бюджетной сферы</a:t>
            </a:r>
            <a:endParaRPr lang="en-US" sz="3000" dirty="0"/>
          </a:p>
          <a:p>
            <a:pPr marL="0" indent="0" algn="l">
              <a:buNone/>
            </a:pPr>
            <a:r>
              <a:rPr lang="en-US" sz="30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федерального уровня, представляющих данные бухгалтерского учета в платформу интеграции данных системы «Электронный </a:t>
            </a:r>
            <a:r>
              <a:rPr lang="en-US" sz="3000" dirty="0" err="1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бюджет</a:t>
            </a:r>
            <a:r>
              <a:rPr lang="en-US" sz="3000" dirty="0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»</a:t>
            </a:r>
            <a:endParaRPr lang="en-US" sz="3000" dirty="0"/>
          </a:p>
        </p:txBody>
      </p:sp>
      <p:sp>
        <p:nvSpPr>
          <p:cNvPr id="8" name="Text 3"/>
          <p:cNvSpPr/>
          <p:nvPr/>
        </p:nvSpPr>
        <p:spPr>
          <a:xfrm>
            <a:off x="3048381" y="5422900"/>
            <a:ext cx="1994149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обеспечение открытости и доступности информации о </a:t>
            </a:r>
            <a:r>
              <a:rPr lang="en-US" sz="3000" dirty="0" err="1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государственных</a:t>
            </a:r>
            <a:r>
              <a:rPr lang="en-US" sz="30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3000" dirty="0" err="1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финансах</a:t>
            </a:r>
            <a:endParaRPr lang="en-US" sz="3000" dirty="0"/>
          </a:p>
        </p:txBody>
      </p:sp>
      <p:sp>
        <p:nvSpPr>
          <p:cNvPr id="9" name="Text 4"/>
          <p:cNvSpPr/>
          <p:nvPr/>
        </p:nvSpPr>
        <p:spPr>
          <a:xfrm>
            <a:off x="3048381" y="4368800"/>
            <a:ext cx="19941492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формирование единой ИТ-инфраструктуры </a:t>
            </a:r>
            <a:r>
              <a:rPr lang="en-US" sz="3000" dirty="0" err="1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информационного</a:t>
            </a:r>
            <a:r>
              <a:rPr lang="en-US" sz="30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3000" dirty="0" err="1" smtClean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взаимодействия</a:t>
            </a:r>
            <a:endParaRPr lang="en-US" sz="3000" dirty="0"/>
          </a:p>
        </p:txBody>
      </p:sp>
      <p:sp>
        <p:nvSpPr>
          <p:cNvPr id="10" name="Text 5"/>
          <p:cNvSpPr/>
          <p:nvPr/>
        </p:nvSpPr>
        <p:spPr>
          <a:xfrm>
            <a:off x="762095" y="656167"/>
            <a:ext cx="20788265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ЭФФЕКТЫ ПРИНИМАЕМЫХ РЕШЕНИЙ</a:t>
            </a:r>
            <a:endParaRPr lang="en-US" sz="5000" dirty="0"/>
          </a:p>
        </p:txBody>
      </p:sp>
      <p:sp>
        <p:nvSpPr>
          <p:cNvPr id="11" name="Text 6"/>
          <p:cNvSpPr/>
          <p:nvPr/>
        </p:nvSpPr>
        <p:spPr>
          <a:xfrm>
            <a:off x="21889069" y="11510433"/>
            <a:ext cx="1773988" cy="160866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4</a:t>
            </a:r>
            <a:endParaRPr lang="en-US" sz="5000" dirty="0"/>
          </a:p>
        </p:txBody>
      </p:sp>
      <p:sp>
        <p:nvSpPr>
          <p:cNvPr id="13" name="Text 7"/>
          <p:cNvSpPr/>
          <p:nvPr/>
        </p:nvSpPr>
        <p:spPr>
          <a:xfrm>
            <a:off x="1206651" y="2207719"/>
            <a:ext cx="10698899" cy="1477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498" b="1" dirty="0">
                <a:solidFill>
                  <a:srgbClr val="FFFFFF">
                    <a:alpha val="100000"/>
                  </a:srgbClr>
                </a:solidFill>
                <a:ea typeface="Roboto Condensed Black" pitchFamily="34" charset="-122"/>
                <a:cs typeface="Roboto Condensed Black" pitchFamily="34" charset="-120"/>
              </a:rPr>
              <a:t>ЦЕЛЕВЫЕ ПОКАЗАТЕЛИ:</a:t>
            </a:r>
            <a:endParaRPr lang="en-US" sz="5498" b="1" dirty="0"/>
          </a:p>
        </p:txBody>
      </p:sp>
      <p:pic>
        <p:nvPicPr>
          <p:cNvPr id="14" name="Image 4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3384" y="4432300"/>
            <a:ext cx="851006" cy="850900"/>
          </a:xfrm>
          <a:prstGeom prst="rect">
            <a:avLst/>
          </a:prstGeom>
        </p:spPr>
      </p:pic>
      <p:pic>
        <p:nvPicPr>
          <p:cNvPr id="15" name="Image 5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3384" y="5448300"/>
            <a:ext cx="851006" cy="850900"/>
          </a:xfrm>
          <a:prstGeom prst="rect">
            <a:avLst/>
          </a:prstGeom>
        </p:spPr>
      </p:pic>
      <p:pic>
        <p:nvPicPr>
          <p:cNvPr id="16" name="Image 6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3384" y="6896100"/>
            <a:ext cx="851006" cy="850900"/>
          </a:xfrm>
          <a:prstGeom prst="rect">
            <a:avLst/>
          </a:prstGeom>
        </p:spPr>
      </p:pic>
      <p:pic>
        <p:nvPicPr>
          <p:cNvPr id="17" name="Image 7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3384" y="8712200"/>
            <a:ext cx="851006" cy="850900"/>
          </a:xfrm>
          <a:prstGeom prst="rect">
            <a:avLst/>
          </a:prstGeom>
        </p:spPr>
      </p:pic>
      <p:pic>
        <p:nvPicPr>
          <p:cNvPr id="18" name="Image 8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3384" y="10528300"/>
            <a:ext cx="851006" cy="85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24765" y="0"/>
            <a:ext cx="7862283" cy="7843341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4902200"/>
            <a:ext cx="8966577" cy="8813800"/>
          </a:xfrm>
          <a:prstGeom prst="rect">
            <a:avLst/>
          </a:prstGeom>
        </p:spPr>
      </p:pic>
      <p:pic>
        <p:nvPicPr>
          <p:cNvPr id="22" name="Image 6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2095" y="2286000"/>
            <a:ext cx="5334667" cy="5346700"/>
          </a:xfrm>
          <a:prstGeom prst="rect">
            <a:avLst/>
          </a:prstGeom>
        </p:spPr>
      </p:pic>
      <p:pic>
        <p:nvPicPr>
          <p:cNvPr id="23" name="Image 7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31429" y="2286000"/>
            <a:ext cx="5334667" cy="5346700"/>
          </a:xfrm>
          <a:prstGeom prst="rect">
            <a:avLst/>
          </a:prstGeom>
        </p:spPr>
      </p:pic>
      <p:pic>
        <p:nvPicPr>
          <p:cNvPr id="24" name="Image 8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96762" y="7632700"/>
            <a:ext cx="5334667" cy="5346700"/>
          </a:xfrm>
          <a:prstGeom prst="rect">
            <a:avLst/>
          </a:prstGeom>
        </p:spPr>
      </p:pic>
      <p:pic>
        <p:nvPicPr>
          <p:cNvPr id="25" name="Image 9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766096" y="7632700"/>
            <a:ext cx="5334667" cy="5346700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90724" y="2501900"/>
            <a:ext cx="2705438" cy="1270000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60057" y="2501900"/>
            <a:ext cx="2705438" cy="1270000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25391" y="7848600"/>
            <a:ext cx="2705438" cy="1270000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994724" y="7848600"/>
            <a:ext cx="2705438" cy="127000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990724" y="3729567"/>
            <a:ext cx="4847773" cy="31961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520"/>
              </a:lnSpc>
              <a:buNone/>
            </a:pPr>
            <a:r>
              <a:rPr lang="en-US" sz="3200" dirty="0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- </a:t>
            </a:r>
            <a:r>
              <a:rPr lang="en-US" sz="3200" dirty="0" err="1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подготовка</a:t>
            </a:r>
            <a:r>
              <a:rPr lang="en-US" sz="3200" dirty="0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32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нормативно-правой базы, необходимой для реализации этапа, </a:t>
            </a:r>
            <a:endParaRPr lang="en-US" sz="3200" dirty="0" smtClean="0">
              <a:solidFill>
                <a:srgbClr val="000000">
                  <a:alpha val="100000"/>
                </a:srgbClr>
              </a:solidFill>
              <a:ea typeface="Roboto Condensed Regular" pitchFamily="34" charset="-122"/>
              <a:cs typeface="Roboto Condensed Regular" pitchFamily="34" charset="-120"/>
            </a:endParaRPr>
          </a:p>
          <a:p>
            <a:pPr marL="0" indent="0" algn="l">
              <a:lnSpc>
                <a:spcPts val="3520"/>
              </a:lnSpc>
              <a:buNone/>
            </a:pPr>
            <a:r>
              <a:rPr lang="en-US" sz="3200" dirty="0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а </a:t>
            </a:r>
            <a:r>
              <a:rPr lang="en-US" sz="32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также </a:t>
            </a:r>
            <a:r>
              <a:rPr lang="en-US" sz="3200" dirty="0" err="1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ресурсного</a:t>
            </a:r>
            <a:r>
              <a:rPr lang="en-US" sz="32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3200" dirty="0" err="1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обеспечения</a:t>
            </a:r>
            <a:endParaRPr lang="en-US" sz="3200" dirty="0"/>
          </a:p>
        </p:txBody>
      </p:sp>
      <p:sp>
        <p:nvSpPr>
          <p:cNvPr id="9" name="Text 1"/>
          <p:cNvSpPr/>
          <p:nvPr/>
        </p:nvSpPr>
        <p:spPr>
          <a:xfrm>
            <a:off x="11660057" y="3729567"/>
            <a:ext cx="4847773" cy="31961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520"/>
              </a:lnSpc>
              <a:buNone/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- пилотная реализация технологической интеграции данных </a:t>
            </a:r>
            <a:endParaRPr lang="en-US" sz="3200" dirty="0"/>
          </a:p>
          <a:p>
            <a:pPr marL="0" indent="0" algn="l">
              <a:lnSpc>
                <a:spcPts val="3520"/>
              </a:lnSpc>
              <a:buNone/>
            </a:pPr>
            <a:r>
              <a:rPr lang="en-US" sz="3200" b="1" dirty="0">
                <a:solidFill>
                  <a:srgbClr val="000000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не менее</a:t>
            </a:r>
            <a:r>
              <a:rPr lang="en-US" sz="3200" b="1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3200" b="1" dirty="0">
                <a:solidFill>
                  <a:srgbClr val="000000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15 </a:t>
            </a:r>
            <a:r>
              <a:rPr lang="en-US" sz="3200" b="1" dirty="0" smtClean="0">
                <a:solidFill>
                  <a:srgbClr val="000000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% </a:t>
            </a:r>
            <a:r>
              <a:rPr lang="en-US" sz="3200" b="1" dirty="0" err="1" smtClean="0">
                <a:solidFill>
                  <a:srgbClr val="000000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субъектов</a:t>
            </a:r>
            <a:r>
              <a:rPr lang="en-US" sz="3200" b="1" dirty="0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3200" dirty="0" err="1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интеграции</a:t>
            </a:r>
            <a:r>
              <a:rPr lang="en-US" sz="32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3200" dirty="0" err="1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данных</a:t>
            </a:r>
            <a:endParaRPr lang="en-US" sz="3200" dirty="0"/>
          </a:p>
        </p:txBody>
      </p:sp>
      <p:sp>
        <p:nvSpPr>
          <p:cNvPr id="10" name="Text 2"/>
          <p:cNvSpPr/>
          <p:nvPr/>
        </p:nvSpPr>
        <p:spPr>
          <a:xfrm>
            <a:off x="6329624" y="9076267"/>
            <a:ext cx="4843540" cy="31961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520"/>
              </a:lnSpc>
              <a:buNone/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- пилотная реализация технологической интеграции данных </a:t>
            </a:r>
            <a:endParaRPr lang="en-US" sz="3200" dirty="0"/>
          </a:p>
          <a:p>
            <a:pPr marL="0" indent="0" algn="l">
              <a:lnSpc>
                <a:spcPts val="3520"/>
              </a:lnSpc>
              <a:buNone/>
            </a:pPr>
            <a:r>
              <a:rPr lang="en-US" sz="3200" b="1" dirty="0">
                <a:solidFill>
                  <a:srgbClr val="000000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не менее 55 </a:t>
            </a:r>
            <a:r>
              <a:rPr lang="en-US" sz="3200" b="1" dirty="0" smtClean="0">
                <a:solidFill>
                  <a:srgbClr val="000000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% </a:t>
            </a:r>
            <a:r>
              <a:rPr lang="en-US" sz="3200" b="1" dirty="0" err="1" smtClean="0">
                <a:solidFill>
                  <a:srgbClr val="000000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субъектов</a:t>
            </a:r>
            <a:r>
              <a:rPr lang="en-US" sz="3200" b="1" dirty="0" smtClean="0">
                <a:solidFill>
                  <a:srgbClr val="000000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 </a:t>
            </a:r>
            <a:r>
              <a:rPr lang="en-US" sz="3200" dirty="0" err="1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интеграции</a:t>
            </a:r>
            <a:r>
              <a:rPr lang="en-US" sz="32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3200" dirty="0" err="1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данных</a:t>
            </a:r>
            <a:endParaRPr lang="en-US" sz="3200" dirty="0"/>
          </a:p>
        </p:txBody>
      </p:sp>
      <p:sp>
        <p:nvSpPr>
          <p:cNvPr id="11" name="Text 3"/>
          <p:cNvSpPr/>
          <p:nvPr/>
        </p:nvSpPr>
        <p:spPr>
          <a:xfrm>
            <a:off x="16998958" y="9076267"/>
            <a:ext cx="4843539" cy="31961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520"/>
              </a:lnSpc>
              <a:buNone/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- промышленная реализация технологической интеграции данных </a:t>
            </a:r>
            <a:endParaRPr lang="en-US" sz="3200" dirty="0"/>
          </a:p>
          <a:p>
            <a:pPr marL="0" indent="0" algn="l">
              <a:lnSpc>
                <a:spcPts val="3520"/>
              </a:lnSpc>
              <a:buNone/>
            </a:pPr>
            <a:r>
              <a:rPr lang="en-US" sz="3200" b="1" dirty="0">
                <a:solidFill>
                  <a:srgbClr val="000000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не менее 100 </a:t>
            </a:r>
            <a:r>
              <a:rPr lang="en-US" sz="3200" b="1" dirty="0" smtClean="0">
                <a:solidFill>
                  <a:srgbClr val="000000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% </a:t>
            </a:r>
            <a:r>
              <a:rPr lang="en-US" sz="3200" b="1" dirty="0" err="1" smtClean="0">
                <a:solidFill>
                  <a:srgbClr val="000000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субъектов</a:t>
            </a:r>
            <a:r>
              <a:rPr lang="en-US" sz="3200" dirty="0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3200" dirty="0" err="1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интеграции</a:t>
            </a:r>
            <a:r>
              <a:rPr lang="en-US" sz="32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</a:t>
            </a:r>
            <a:r>
              <a:rPr lang="en-US" sz="3200" dirty="0" err="1" smtClean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данных</a:t>
            </a:r>
            <a:endParaRPr lang="en-US" sz="3200" dirty="0"/>
          </a:p>
        </p:txBody>
      </p:sp>
      <p:sp>
        <p:nvSpPr>
          <p:cNvPr id="12" name="Text 4"/>
          <p:cNvSpPr/>
          <p:nvPr/>
        </p:nvSpPr>
        <p:spPr>
          <a:xfrm>
            <a:off x="1206651" y="2650067"/>
            <a:ext cx="2167738" cy="973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1-Й ЭТАП</a:t>
            </a:r>
            <a:endParaRPr lang="en-US" sz="3800" b="1" dirty="0"/>
          </a:p>
        </p:txBody>
      </p:sp>
      <p:sp>
        <p:nvSpPr>
          <p:cNvPr id="13" name="Text 5"/>
          <p:cNvSpPr/>
          <p:nvPr/>
        </p:nvSpPr>
        <p:spPr>
          <a:xfrm>
            <a:off x="11875984" y="2650067"/>
            <a:ext cx="2167738" cy="973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800" b="1" dirty="0" smtClean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2-</a:t>
            </a:r>
            <a:r>
              <a:rPr lang="ru-RU" sz="3800" b="1" dirty="0" smtClean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й</a:t>
            </a:r>
            <a:r>
              <a:rPr lang="en-US" sz="3800" b="1" dirty="0" smtClean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 </a:t>
            </a:r>
            <a:r>
              <a:rPr lang="en-US" sz="38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ЭТАП</a:t>
            </a:r>
            <a:endParaRPr lang="en-US" sz="3800" b="1" dirty="0"/>
          </a:p>
        </p:txBody>
      </p:sp>
      <p:sp>
        <p:nvSpPr>
          <p:cNvPr id="14" name="Text 6"/>
          <p:cNvSpPr/>
          <p:nvPr/>
        </p:nvSpPr>
        <p:spPr>
          <a:xfrm>
            <a:off x="6541318" y="7996767"/>
            <a:ext cx="2167738" cy="973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800" b="1" dirty="0" smtClean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3-</a:t>
            </a:r>
            <a:r>
              <a:rPr lang="ru-RU" sz="3800" b="1" dirty="0" smtClean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й</a:t>
            </a:r>
            <a:r>
              <a:rPr lang="en-US" sz="3800" b="1" dirty="0" smtClean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 </a:t>
            </a:r>
            <a:r>
              <a:rPr lang="en-US" sz="38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ЭТАП</a:t>
            </a:r>
            <a:endParaRPr lang="en-US" sz="3800" b="1" dirty="0"/>
          </a:p>
        </p:txBody>
      </p:sp>
      <p:sp>
        <p:nvSpPr>
          <p:cNvPr id="15" name="Text 7"/>
          <p:cNvSpPr/>
          <p:nvPr/>
        </p:nvSpPr>
        <p:spPr>
          <a:xfrm>
            <a:off x="17210651" y="7996767"/>
            <a:ext cx="2167738" cy="973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800" b="1" dirty="0" smtClean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4-</a:t>
            </a:r>
            <a:r>
              <a:rPr lang="ru-RU" sz="3800" b="1" dirty="0" smtClean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й</a:t>
            </a:r>
            <a:r>
              <a:rPr lang="en-US" sz="3800" b="1" dirty="0" smtClean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 </a:t>
            </a:r>
            <a:r>
              <a:rPr lang="en-US" sz="38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ЭТАП</a:t>
            </a:r>
            <a:endParaRPr lang="en-US" sz="3800" b="1" dirty="0"/>
          </a:p>
        </p:txBody>
      </p:sp>
      <p:sp>
        <p:nvSpPr>
          <p:cNvPr id="16" name="Text 8"/>
          <p:cNvSpPr/>
          <p:nvPr/>
        </p:nvSpPr>
        <p:spPr>
          <a:xfrm>
            <a:off x="1045764" y="6536267"/>
            <a:ext cx="4708055" cy="973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800" b="1" dirty="0">
                <a:solidFill>
                  <a:srgbClr val="20306C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(2024 ГОД)</a:t>
            </a:r>
            <a:endParaRPr lang="en-US" sz="3800" b="1" dirty="0"/>
          </a:p>
        </p:txBody>
      </p:sp>
      <p:sp>
        <p:nvSpPr>
          <p:cNvPr id="17" name="Text 9"/>
          <p:cNvSpPr/>
          <p:nvPr/>
        </p:nvSpPr>
        <p:spPr>
          <a:xfrm>
            <a:off x="11715098" y="6536267"/>
            <a:ext cx="4708055" cy="973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800" b="1" dirty="0">
                <a:solidFill>
                  <a:srgbClr val="20306C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(2025 ГОД)</a:t>
            </a:r>
            <a:endParaRPr lang="en-US" sz="3800" b="1" dirty="0"/>
          </a:p>
        </p:txBody>
      </p:sp>
      <p:sp>
        <p:nvSpPr>
          <p:cNvPr id="18" name="Text 10"/>
          <p:cNvSpPr/>
          <p:nvPr/>
        </p:nvSpPr>
        <p:spPr>
          <a:xfrm>
            <a:off x="6329624" y="11895667"/>
            <a:ext cx="4708055" cy="973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800" b="1" dirty="0">
                <a:solidFill>
                  <a:srgbClr val="4C7C18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(2026 ГОД)</a:t>
            </a:r>
            <a:endParaRPr lang="en-US" sz="3800" b="1" dirty="0"/>
          </a:p>
        </p:txBody>
      </p:sp>
      <p:sp>
        <p:nvSpPr>
          <p:cNvPr id="19" name="Text 11"/>
          <p:cNvSpPr/>
          <p:nvPr/>
        </p:nvSpPr>
        <p:spPr>
          <a:xfrm>
            <a:off x="16998958" y="11895667"/>
            <a:ext cx="4708055" cy="973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800" b="1" dirty="0">
                <a:solidFill>
                  <a:srgbClr val="4C7C18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(2027 ГОД)</a:t>
            </a:r>
            <a:endParaRPr lang="en-US" sz="3800" b="1" dirty="0"/>
          </a:p>
        </p:txBody>
      </p:sp>
      <p:sp>
        <p:nvSpPr>
          <p:cNvPr id="20" name="Text 12"/>
          <p:cNvSpPr/>
          <p:nvPr/>
        </p:nvSpPr>
        <p:spPr>
          <a:xfrm>
            <a:off x="762095" y="656167"/>
            <a:ext cx="20788265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ПОКАЗАТЕЛИ И ЭТАПЫ РЕАЛИЗАЦИИ</a:t>
            </a:r>
            <a:endParaRPr lang="en-US" sz="5000" dirty="0"/>
          </a:p>
        </p:txBody>
      </p:sp>
      <p:sp>
        <p:nvSpPr>
          <p:cNvPr id="21" name="Text 13"/>
          <p:cNvSpPr/>
          <p:nvPr/>
        </p:nvSpPr>
        <p:spPr>
          <a:xfrm>
            <a:off x="21889069" y="11510433"/>
            <a:ext cx="1773988" cy="160866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5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350000"/>
            <a:ext cx="8611676" cy="73660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45930" y="0"/>
            <a:ext cx="5741118" cy="5597599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95" y="1524000"/>
            <a:ext cx="8868883" cy="1104900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9394" y="1536700"/>
            <a:ext cx="22888261" cy="106680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2133866" y="5156200"/>
            <a:ext cx="20611833" cy="34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000" b="1" dirty="0">
                <a:solidFill>
                  <a:srgbClr val="20306C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ФУНКЦИОНАЛЬНАЯ АРХИТЕКТУРА </a:t>
            </a:r>
            <a:endParaRPr lang="en-US" sz="6000" b="1" dirty="0"/>
          </a:p>
          <a:p>
            <a:pPr marL="0" indent="0" algn="l">
              <a:buNone/>
            </a:pPr>
            <a:r>
              <a:rPr lang="en-US" sz="6000" b="1" dirty="0">
                <a:solidFill>
                  <a:srgbClr val="20306C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И ПОДХОДЫ К ВНЕДРЕНИЮ </a:t>
            </a:r>
            <a:r>
              <a:rPr lang="en-US" sz="6000" b="1" dirty="0" smtClean="0">
                <a:solidFill>
                  <a:srgbClr val="20306C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ТЕХНОЛОГИЧЕСКОЙ ИНТЕГРАЦИИ</a:t>
            </a:r>
            <a:endParaRPr lang="en-US" sz="6000" b="1" dirty="0"/>
          </a:p>
        </p:txBody>
      </p:sp>
      <p:pic>
        <p:nvPicPr>
          <p:cNvPr id="7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350855" y="11023600"/>
            <a:ext cx="11274098" cy="1168400"/>
          </a:xfrm>
          <a:prstGeom prst="rect">
            <a:avLst/>
          </a:prstGeom>
        </p:spPr>
      </p:pic>
      <p:pic>
        <p:nvPicPr>
          <p:cNvPr id="8" name="Image 5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2095" y="12941300"/>
            <a:ext cx="22862858" cy="25400"/>
          </a:xfrm>
          <a:prstGeom prst="rect">
            <a:avLst/>
          </a:prstGeom>
        </p:spPr>
      </p:pic>
      <p:pic>
        <p:nvPicPr>
          <p:cNvPr id="9" name="Image 6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2095" y="762000"/>
            <a:ext cx="22862858" cy="2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95" y="3289300"/>
            <a:ext cx="11440756" cy="757907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2210076" y="3354917"/>
            <a:ext cx="9521957" cy="16721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00" b="1" dirty="0">
                <a:solidFill>
                  <a:srgbClr val="20306C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Требования к отчетным показателям </a:t>
            </a:r>
            <a:r>
              <a:rPr lang="en-US" sz="35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формализованы в цифровом формате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2210076" y="5653617"/>
            <a:ext cx="9521957" cy="16721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ИТ-системы организаций бюджетной сферы имеют встроенные унифицированные </a:t>
            </a:r>
            <a:r>
              <a:rPr lang="en-US" sz="3500" b="1" dirty="0">
                <a:solidFill>
                  <a:srgbClr val="20306C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механизмы сбора и передачи данных</a:t>
            </a:r>
            <a:endParaRPr lang="en-US" sz="3500" b="1" dirty="0"/>
          </a:p>
        </p:txBody>
      </p:sp>
      <p:sp>
        <p:nvSpPr>
          <p:cNvPr id="4" name="Text 2"/>
          <p:cNvSpPr/>
          <p:nvPr/>
        </p:nvSpPr>
        <p:spPr>
          <a:xfrm>
            <a:off x="2210076" y="8066617"/>
            <a:ext cx="9356836" cy="16721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Данные бухгалтерского учета формируются </a:t>
            </a:r>
            <a:endParaRPr lang="en-US" sz="3500" dirty="0"/>
          </a:p>
          <a:p>
            <a:pPr marL="0" indent="0" algn="l">
              <a:buNone/>
            </a:pPr>
            <a:r>
              <a:rPr lang="en-US" sz="35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по единым требованиям и передаются в режиме on-line в </a:t>
            </a:r>
            <a:r>
              <a:rPr lang="en-US" sz="3500" b="1" dirty="0">
                <a:solidFill>
                  <a:srgbClr val="20306C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единое хранилище</a:t>
            </a:r>
            <a:endParaRPr lang="en-US" sz="3500" b="1" dirty="0"/>
          </a:p>
        </p:txBody>
      </p:sp>
      <p:sp>
        <p:nvSpPr>
          <p:cNvPr id="5" name="Text 3"/>
          <p:cNvSpPr/>
          <p:nvPr/>
        </p:nvSpPr>
        <p:spPr>
          <a:xfrm>
            <a:off x="2210076" y="10212917"/>
            <a:ext cx="9521957" cy="21547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00" b="1" dirty="0">
                <a:solidFill>
                  <a:srgbClr val="20306C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Пользователям</a:t>
            </a:r>
            <a:r>
              <a:rPr lang="en-US" sz="35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в едином хранилище </a:t>
            </a:r>
            <a:r>
              <a:rPr lang="en-US" sz="3500" b="1" dirty="0">
                <a:solidFill>
                  <a:srgbClr val="20306C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данных</a:t>
            </a:r>
            <a:r>
              <a:rPr lang="en-US" sz="3500" dirty="0">
                <a:solidFill>
                  <a:srgbClr val="20306C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доступна различная отчетность и учетные данные</a:t>
            </a:r>
            <a:endParaRPr lang="en-US" sz="3500" dirty="0"/>
          </a:p>
        </p:txBody>
      </p:sp>
      <p:sp>
        <p:nvSpPr>
          <p:cNvPr id="6" name="Text 4"/>
          <p:cNvSpPr/>
          <p:nvPr/>
        </p:nvSpPr>
        <p:spPr>
          <a:xfrm>
            <a:off x="762095" y="656167"/>
            <a:ext cx="20788265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ТЕХНОЛОГИЧЕСКАЯ ИНТЕГРАЦИЯ ДАННЫХ –</a:t>
            </a:r>
            <a:endParaRPr lang="en-US" sz="5000" dirty="0"/>
          </a:p>
          <a:p>
            <a:pPr marL="0" indent="0" algn="l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ФУНКЦИОНАЛЬНАЯ АРХИТЕКТУРА</a:t>
            </a:r>
            <a:endParaRPr lang="en-US" sz="5000" dirty="0"/>
          </a:p>
        </p:txBody>
      </p:sp>
      <p:sp>
        <p:nvSpPr>
          <p:cNvPr id="7" name="Text 5"/>
          <p:cNvSpPr/>
          <p:nvPr/>
        </p:nvSpPr>
        <p:spPr>
          <a:xfrm>
            <a:off x="21889069" y="11510433"/>
            <a:ext cx="1773988" cy="160866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7</a:t>
            </a:r>
            <a:endParaRPr lang="en-US" sz="5000" dirty="0"/>
          </a:p>
        </p:txBody>
      </p:sp>
      <p:pic>
        <p:nvPicPr>
          <p:cNvPr id="8" name="Image 0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11264" y="762000"/>
            <a:ext cx="10313689" cy="12204700"/>
          </a:xfrm>
          <a:prstGeom prst="rect">
            <a:avLst/>
          </a:prstGeom>
        </p:spPr>
      </p:pic>
      <p:pic>
        <p:nvPicPr>
          <p:cNvPr id="10" name="Image 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095" y="5232400"/>
            <a:ext cx="11440756" cy="757907"/>
          </a:xfrm>
          <a:prstGeom prst="rect">
            <a:avLst/>
          </a:prstGeom>
        </p:spPr>
      </p:pic>
      <p:pic>
        <p:nvPicPr>
          <p:cNvPr id="11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95" y="7632700"/>
            <a:ext cx="11440756" cy="757907"/>
          </a:xfrm>
          <a:prstGeom prst="rect">
            <a:avLst/>
          </a:prstGeom>
        </p:spPr>
      </p:pic>
      <p:pic>
        <p:nvPicPr>
          <p:cNvPr id="12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095" y="10185400"/>
            <a:ext cx="11440756" cy="757907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762095" y="3500967"/>
            <a:ext cx="1558061" cy="1405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0" b="1" dirty="0">
                <a:solidFill>
                  <a:srgbClr val="4C7C18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01</a:t>
            </a:r>
            <a:endParaRPr lang="en-US" sz="8000" b="1" dirty="0"/>
          </a:p>
        </p:txBody>
      </p:sp>
      <p:sp>
        <p:nvSpPr>
          <p:cNvPr id="14" name="Text 7"/>
          <p:cNvSpPr/>
          <p:nvPr/>
        </p:nvSpPr>
        <p:spPr>
          <a:xfrm>
            <a:off x="762095" y="5558367"/>
            <a:ext cx="1558061" cy="1405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0" b="1" dirty="0">
                <a:solidFill>
                  <a:srgbClr val="4C7C18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02</a:t>
            </a:r>
            <a:endParaRPr lang="en-US" sz="8000" b="1" dirty="0"/>
          </a:p>
        </p:txBody>
      </p:sp>
      <p:sp>
        <p:nvSpPr>
          <p:cNvPr id="15" name="Text 8"/>
          <p:cNvSpPr/>
          <p:nvPr/>
        </p:nvSpPr>
        <p:spPr>
          <a:xfrm>
            <a:off x="762095" y="7971367"/>
            <a:ext cx="1558061" cy="1405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0" b="1" dirty="0">
                <a:solidFill>
                  <a:srgbClr val="4C7C18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03</a:t>
            </a:r>
            <a:endParaRPr lang="en-US" sz="8000" b="1" dirty="0"/>
          </a:p>
        </p:txBody>
      </p:sp>
      <p:sp>
        <p:nvSpPr>
          <p:cNvPr id="16" name="Text 9"/>
          <p:cNvSpPr/>
          <p:nvPr/>
        </p:nvSpPr>
        <p:spPr>
          <a:xfrm>
            <a:off x="762095" y="10397067"/>
            <a:ext cx="1558061" cy="1405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0" b="1" dirty="0">
                <a:solidFill>
                  <a:srgbClr val="4C7C18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04</a:t>
            </a:r>
            <a:endParaRPr lang="en-US" sz="80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3784993" y="11048205"/>
            <a:ext cx="9506312" cy="754329"/>
          </a:xfrm>
          <a:prstGeom prst="rect">
            <a:avLst/>
          </a:prstGeom>
          <a:noFill/>
          <a:ln w="28575">
            <a:solidFill>
              <a:srgbClr val="203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267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784995" y="11141413"/>
            <a:ext cx="9506307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Пользователи</a:t>
            </a:r>
            <a:r>
              <a:rPr lang="ru-RU" sz="29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данных, публичные ИТ-ресурсы</a:t>
            </a:r>
          </a:p>
        </p:txBody>
      </p:sp>
      <p:pic>
        <p:nvPicPr>
          <p:cNvPr id="45" name="Picture 7" descr="C:\Users\2323\AppData\Local\Temp\reading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703" y="11151197"/>
            <a:ext cx="524793" cy="5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13784993" y="2945005"/>
            <a:ext cx="9506309" cy="840200"/>
          </a:xfrm>
          <a:prstGeom prst="rect">
            <a:avLst/>
          </a:prstGeom>
          <a:noFill/>
          <a:ln w="28575">
            <a:solidFill>
              <a:srgbClr val="203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Организации бюджетной сферы федерального уровня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3784994" y="1248510"/>
            <a:ext cx="9506310" cy="940923"/>
          </a:xfrm>
          <a:prstGeom prst="rect">
            <a:avLst/>
          </a:prstGeom>
          <a:noFill/>
          <a:ln w="28575">
            <a:solidFill>
              <a:srgbClr val="203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Нормативное правовое регулирование и требования </a:t>
            </a:r>
            <a:endParaRPr lang="ru-RU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цифровом формате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959364" y="6415065"/>
            <a:ext cx="573930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«Озеро» данных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4028119" y="8802438"/>
            <a:ext cx="4604938" cy="1016000"/>
          </a:xfrm>
          <a:prstGeom prst="rect">
            <a:avLst/>
          </a:prstGeom>
          <a:noFill/>
          <a:ln w="28575">
            <a:solidFill>
              <a:srgbClr val="203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Регламентированная отчетность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9157827" y="8802438"/>
            <a:ext cx="3891936" cy="1016000"/>
          </a:xfrm>
          <a:prstGeom prst="rect">
            <a:avLst/>
          </a:prstGeom>
          <a:noFill/>
          <a:ln w="28575">
            <a:solidFill>
              <a:srgbClr val="203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Аналитическая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отчетность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4028119" y="7217958"/>
            <a:ext cx="9021643" cy="661696"/>
          </a:xfrm>
          <a:prstGeom prst="rect">
            <a:avLst/>
          </a:prstGeom>
          <a:noFill/>
          <a:ln w="28575">
            <a:solidFill>
              <a:srgbClr val="203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Учетные данные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3784993" y="6171485"/>
            <a:ext cx="9506312" cy="4000979"/>
          </a:xfrm>
          <a:prstGeom prst="rect">
            <a:avLst/>
          </a:prstGeom>
          <a:noFill/>
          <a:ln w="28575">
            <a:solidFill>
              <a:srgbClr val="203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67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4" name="Прямая со стрелкой 53"/>
          <p:cNvCxnSpPr>
            <a:stCxn id="47" idx="2"/>
            <a:endCxn id="46" idx="0"/>
          </p:cNvCxnSpPr>
          <p:nvPr/>
        </p:nvCxnSpPr>
        <p:spPr>
          <a:xfrm>
            <a:off x="18818326" y="2189434"/>
            <a:ext cx="3" cy="755571"/>
          </a:xfrm>
          <a:prstGeom prst="straightConnector1">
            <a:avLst/>
          </a:prstGeom>
          <a:ln w="28575">
            <a:solidFill>
              <a:srgbClr val="2030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15959364" y="3785205"/>
            <a:ext cx="0" cy="787064"/>
          </a:xfrm>
          <a:prstGeom prst="straightConnector1">
            <a:avLst/>
          </a:prstGeom>
          <a:ln w="28575">
            <a:solidFill>
              <a:srgbClr val="2030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21698669" y="3785205"/>
            <a:ext cx="5" cy="787064"/>
          </a:xfrm>
          <a:prstGeom prst="straightConnector1">
            <a:avLst/>
          </a:prstGeom>
          <a:ln w="28575">
            <a:solidFill>
              <a:srgbClr val="2030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5959364" y="7879654"/>
            <a:ext cx="0" cy="922784"/>
          </a:xfrm>
          <a:prstGeom prst="straightConnector1">
            <a:avLst/>
          </a:prstGeom>
          <a:ln w="28575">
            <a:solidFill>
              <a:srgbClr val="2030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1698671" y="7879654"/>
            <a:ext cx="0" cy="922784"/>
          </a:xfrm>
          <a:prstGeom prst="straightConnector1">
            <a:avLst/>
          </a:prstGeom>
          <a:ln w="28575">
            <a:solidFill>
              <a:srgbClr val="2030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5959364" y="9818439"/>
            <a:ext cx="0" cy="1219944"/>
          </a:xfrm>
          <a:prstGeom prst="straightConnector1">
            <a:avLst/>
          </a:prstGeom>
          <a:ln w="28575">
            <a:solidFill>
              <a:srgbClr val="2030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21698668" y="9818439"/>
            <a:ext cx="0" cy="1219944"/>
          </a:xfrm>
          <a:prstGeom prst="straightConnector1">
            <a:avLst/>
          </a:prstGeom>
          <a:ln w="28575">
            <a:solidFill>
              <a:srgbClr val="2030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5" descr="C:\Users\2323\AppData\Local\Temp\networking-1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212" y="4760160"/>
            <a:ext cx="436364" cy="43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319" y="9063494"/>
            <a:ext cx="480000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117" y="9035315"/>
            <a:ext cx="480000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 descr="C:\Users\2323\AppData\Local\Temp\user-2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065" y="7320679"/>
            <a:ext cx="481059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13784993" y="4541474"/>
            <a:ext cx="9506310" cy="840200"/>
          </a:xfrm>
          <a:prstGeom prst="rect">
            <a:avLst/>
          </a:prstGeom>
          <a:noFill/>
          <a:ln w="28575">
            <a:solidFill>
              <a:srgbClr val="203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ИТ-системы с унифицированным модулем сбора данных</a:t>
            </a: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21698668" y="5381674"/>
            <a:ext cx="0" cy="1836285"/>
          </a:xfrm>
          <a:prstGeom prst="straightConnector1">
            <a:avLst/>
          </a:prstGeom>
          <a:ln w="28575">
            <a:solidFill>
              <a:srgbClr val="2030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15959364" y="5381674"/>
            <a:ext cx="0" cy="1836285"/>
          </a:xfrm>
          <a:prstGeom prst="straightConnector1">
            <a:avLst/>
          </a:prstGeom>
          <a:ln w="28575">
            <a:solidFill>
              <a:srgbClr val="2030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320" y="6406278"/>
            <a:ext cx="513561" cy="513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19927" y="6299200"/>
            <a:ext cx="8167121" cy="74168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05013" y="3048000"/>
            <a:ext cx="8408451" cy="2311400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1489" y="3048000"/>
            <a:ext cx="8408451" cy="2311400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095" y="2286000"/>
            <a:ext cx="9907238" cy="10668000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955619" y="2298700"/>
            <a:ext cx="9907238" cy="106553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2006851" y="2973917"/>
            <a:ext cx="8315306" cy="27135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НОРМАТИВНОЕ ПРАВОВОЕ РЕГУЛИРОВАНИЕ</a:t>
            </a:r>
            <a:endParaRPr lang="en-US" sz="3500" b="1" dirty="0"/>
          </a:p>
        </p:txBody>
      </p:sp>
      <p:sp>
        <p:nvSpPr>
          <p:cNvPr id="8" name="Text 1"/>
          <p:cNvSpPr/>
          <p:nvPr/>
        </p:nvSpPr>
        <p:spPr>
          <a:xfrm>
            <a:off x="14629406" y="2970389"/>
            <a:ext cx="7090308" cy="24412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5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ОТКРЫТЫЙ СТАНДАРТ</a:t>
            </a:r>
            <a:endParaRPr lang="en-US" sz="3500" b="1" dirty="0"/>
          </a:p>
          <a:p>
            <a:pPr marL="0" indent="0" algn="r">
              <a:buNone/>
            </a:pPr>
            <a:r>
              <a:rPr lang="en-US" sz="35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ТЕХНОЛОГИЧЕСКОЙ ИНТЕГРАЦИИ ДАННЫХ</a:t>
            </a:r>
            <a:r>
              <a:rPr lang="en-US" sz="40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 </a:t>
            </a:r>
            <a:r>
              <a:rPr lang="en-US" sz="3500" b="1" dirty="0">
                <a:solidFill>
                  <a:srgbClr val="FFFFFF">
                    <a:alpha val="100000"/>
                  </a:srgbClr>
                </a:solidFill>
                <a:ea typeface="Roboto Condensed Bold" pitchFamily="34" charset="-122"/>
                <a:cs typeface="Roboto Condensed Bold" pitchFamily="34" charset="-120"/>
              </a:rPr>
              <a:t>(ТАКСОНОМИЯ ДАННЫХ)</a:t>
            </a:r>
            <a:endParaRPr lang="en-US" sz="3500" b="1" dirty="0"/>
          </a:p>
        </p:txBody>
      </p:sp>
      <p:sp>
        <p:nvSpPr>
          <p:cNvPr id="9" name="Text 2"/>
          <p:cNvSpPr/>
          <p:nvPr/>
        </p:nvSpPr>
        <p:spPr>
          <a:xfrm>
            <a:off x="762095" y="656167"/>
            <a:ext cx="20788265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dirty="0" smtClean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ТРЕБОВАНИЯ </a:t>
            </a: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Roboto Condensed Medium" pitchFamily="34" charset="-122"/>
                <a:cs typeface="Roboto Condensed Medium" pitchFamily="34" charset="-120"/>
              </a:rPr>
              <a:t>К ОТЧЕТНЫМ ПОКАЗАТЕЛЯМ</a:t>
            </a:r>
            <a:endParaRPr lang="en-US" sz="5000" dirty="0"/>
          </a:p>
        </p:txBody>
      </p:sp>
      <p:sp>
        <p:nvSpPr>
          <p:cNvPr id="10" name="Text 3"/>
          <p:cNvSpPr/>
          <p:nvPr/>
        </p:nvSpPr>
        <p:spPr>
          <a:xfrm>
            <a:off x="21889069" y="11510433"/>
            <a:ext cx="1773988" cy="160866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buNone/>
            </a:pPr>
            <a:r>
              <a:rPr lang="en-US" sz="5000" dirty="0">
                <a:solidFill>
                  <a:srgbClr val="000000">
                    <a:alpha val="100000"/>
                  </a:srgbClr>
                </a:solidFill>
                <a:ea typeface="Inter Light" pitchFamily="34" charset="-122"/>
                <a:cs typeface="Inter Light" pitchFamily="34" charset="-120"/>
              </a:rPr>
              <a:t>8</a:t>
            </a:r>
            <a:endParaRPr lang="en-US" sz="5000" dirty="0"/>
          </a:p>
        </p:txBody>
      </p:sp>
      <p:sp>
        <p:nvSpPr>
          <p:cNvPr id="11" name="Text 4"/>
          <p:cNvSpPr/>
          <p:nvPr/>
        </p:nvSpPr>
        <p:spPr>
          <a:xfrm>
            <a:off x="1524191" y="10824633"/>
            <a:ext cx="7028212" cy="1820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Порядок формирования бухгалтерской отчетности</a:t>
            </a:r>
            <a:endParaRPr lang="en-US" sz="4000" dirty="0"/>
          </a:p>
        </p:txBody>
      </p:sp>
      <p:sp>
        <p:nvSpPr>
          <p:cNvPr id="12" name="Text 5"/>
          <p:cNvSpPr/>
          <p:nvPr/>
        </p:nvSpPr>
        <p:spPr>
          <a:xfrm>
            <a:off x="15072551" y="10824633"/>
            <a:ext cx="7015510" cy="1820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4000"/>
              </a:lnSpc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Формат представления показателей</a:t>
            </a:r>
            <a:endParaRPr lang="en-US" sz="4000" dirty="0"/>
          </a:p>
        </p:txBody>
      </p:sp>
      <p:sp>
        <p:nvSpPr>
          <p:cNvPr id="13" name="Text 6"/>
          <p:cNvSpPr/>
          <p:nvPr/>
        </p:nvSpPr>
        <p:spPr>
          <a:xfrm>
            <a:off x="1524191" y="9059333"/>
            <a:ext cx="7028212" cy="19346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Порядок ведения </a:t>
            </a:r>
            <a:endParaRPr lang="en-US" sz="4000" dirty="0"/>
          </a:p>
          <a:p>
            <a:pPr marL="0" indent="0" algn="l">
              <a:lnSpc>
                <a:spcPts val="4000"/>
              </a:lnSpc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бухгалтерского учета</a:t>
            </a:r>
            <a:endParaRPr lang="en-US" sz="4000" dirty="0"/>
          </a:p>
        </p:txBody>
      </p:sp>
      <p:sp>
        <p:nvSpPr>
          <p:cNvPr id="14" name="Text 7"/>
          <p:cNvSpPr/>
          <p:nvPr/>
        </p:nvSpPr>
        <p:spPr>
          <a:xfrm>
            <a:off x="15288477" y="9059333"/>
            <a:ext cx="6799583" cy="19346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4000"/>
              </a:lnSpc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Модель взаимосвязи</a:t>
            </a:r>
            <a:endParaRPr lang="en-US" sz="4000" dirty="0"/>
          </a:p>
          <a:p>
            <a:pPr marL="0" indent="0" algn="r">
              <a:lnSpc>
                <a:spcPts val="4000"/>
              </a:lnSpc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показателей</a:t>
            </a:r>
            <a:endParaRPr lang="en-US" sz="4000" dirty="0"/>
          </a:p>
        </p:txBody>
      </p:sp>
      <p:sp>
        <p:nvSpPr>
          <p:cNvPr id="15" name="Text 8"/>
          <p:cNvSpPr/>
          <p:nvPr/>
        </p:nvSpPr>
        <p:spPr>
          <a:xfrm>
            <a:off x="1524191" y="7535333"/>
            <a:ext cx="7028212" cy="1693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Бюджетная классификация</a:t>
            </a:r>
            <a:endParaRPr lang="en-US" sz="4000" dirty="0"/>
          </a:p>
        </p:txBody>
      </p:sp>
      <p:sp>
        <p:nvSpPr>
          <p:cNvPr id="16" name="Text 9"/>
          <p:cNvSpPr/>
          <p:nvPr/>
        </p:nvSpPr>
        <p:spPr>
          <a:xfrm>
            <a:off x="15072551" y="7535333"/>
            <a:ext cx="7028212" cy="1693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5000"/>
              </a:lnSpc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Справочники</a:t>
            </a:r>
            <a:endParaRPr lang="en-US" sz="4000" dirty="0"/>
          </a:p>
          <a:p>
            <a:pPr marL="0" indent="0" algn="r">
              <a:lnSpc>
                <a:spcPts val="5000"/>
              </a:lnSpc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 и классификаторы</a:t>
            </a:r>
            <a:endParaRPr lang="en-US" sz="4000" dirty="0"/>
          </a:p>
        </p:txBody>
      </p:sp>
      <p:sp>
        <p:nvSpPr>
          <p:cNvPr id="17" name="Text 10"/>
          <p:cNvSpPr/>
          <p:nvPr/>
        </p:nvSpPr>
        <p:spPr>
          <a:xfrm>
            <a:off x="1524191" y="6049433"/>
            <a:ext cx="7028212" cy="16552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План счетов</a:t>
            </a:r>
            <a:endParaRPr lang="en-US" sz="4000" dirty="0"/>
          </a:p>
        </p:txBody>
      </p:sp>
      <p:sp>
        <p:nvSpPr>
          <p:cNvPr id="18" name="Text 11"/>
          <p:cNvSpPr/>
          <p:nvPr/>
        </p:nvSpPr>
        <p:spPr>
          <a:xfrm>
            <a:off x="15288477" y="6049433"/>
            <a:ext cx="6799583" cy="16552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5000"/>
              </a:lnSpc>
              <a:buNone/>
            </a:pPr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Roboto Condensed Regular" pitchFamily="34" charset="-122"/>
                <a:cs typeface="Roboto Condensed Regular" pitchFamily="34" charset="-120"/>
              </a:rPr>
              <a:t>Состав показателей</a:t>
            </a:r>
            <a:endParaRPr lang="en-US" sz="4000" dirty="0"/>
          </a:p>
        </p:txBody>
      </p:sp>
      <p:pic>
        <p:nvPicPr>
          <p:cNvPr id="19" name="Image 5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94537" y="8382000"/>
            <a:ext cx="3823178" cy="2286000"/>
          </a:xfrm>
          <a:prstGeom prst="rect">
            <a:avLst/>
          </a:prstGeom>
        </p:spPr>
      </p:pic>
      <p:pic>
        <p:nvPicPr>
          <p:cNvPr id="20" name="Image 6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11489" y="6121400"/>
            <a:ext cx="6609092" cy="25400"/>
          </a:xfrm>
          <a:prstGeom prst="rect">
            <a:avLst/>
          </a:prstGeom>
        </p:spPr>
      </p:pic>
      <p:pic>
        <p:nvPicPr>
          <p:cNvPr id="21" name="Image 7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495937" y="6121400"/>
            <a:ext cx="6604826" cy="25400"/>
          </a:xfrm>
          <a:prstGeom prst="rect">
            <a:avLst/>
          </a:prstGeom>
        </p:spPr>
      </p:pic>
      <p:pic>
        <p:nvPicPr>
          <p:cNvPr id="22" name="Image 8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511489" y="7607300"/>
            <a:ext cx="6596391" cy="25400"/>
          </a:xfrm>
          <a:prstGeom prst="rect">
            <a:avLst/>
          </a:prstGeom>
        </p:spPr>
      </p:pic>
      <p:pic>
        <p:nvPicPr>
          <p:cNvPr id="23" name="Image 9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5495937" y="7607300"/>
            <a:ext cx="6592124" cy="25400"/>
          </a:xfrm>
          <a:prstGeom prst="rect">
            <a:avLst/>
          </a:prstGeom>
        </p:spPr>
      </p:pic>
      <p:pic>
        <p:nvPicPr>
          <p:cNvPr id="24" name="Image 10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11489" y="9131300"/>
            <a:ext cx="6596391" cy="25400"/>
          </a:xfrm>
          <a:prstGeom prst="rect">
            <a:avLst/>
          </a:prstGeom>
        </p:spPr>
      </p:pic>
      <p:pic>
        <p:nvPicPr>
          <p:cNvPr id="25" name="Image 11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5495937" y="9131300"/>
            <a:ext cx="6592124" cy="25400"/>
          </a:xfrm>
          <a:prstGeom prst="rect">
            <a:avLst/>
          </a:prstGeom>
        </p:spPr>
      </p:pic>
      <p:pic>
        <p:nvPicPr>
          <p:cNvPr id="26" name="Image 12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511489" y="10896600"/>
            <a:ext cx="6596391" cy="25400"/>
          </a:xfrm>
          <a:prstGeom prst="rect">
            <a:avLst/>
          </a:prstGeom>
        </p:spPr>
      </p:pic>
      <p:pic>
        <p:nvPicPr>
          <p:cNvPr id="27" name="Image 13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5495937" y="10896600"/>
            <a:ext cx="6592124" cy="25400"/>
          </a:xfrm>
          <a:prstGeom prst="rect">
            <a:avLst/>
          </a:prstGeom>
        </p:spPr>
      </p:pic>
      <p:pic>
        <p:nvPicPr>
          <p:cNvPr id="28" name="Image 14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618527" y="9049841"/>
            <a:ext cx="2464108" cy="1026517"/>
          </a:xfrm>
          <a:prstGeom prst="rect">
            <a:avLst/>
          </a:prstGeom>
        </p:spPr>
      </p:pic>
      <p:pic>
        <p:nvPicPr>
          <p:cNvPr id="29" name="Image 15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513489" y="8382000"/>
            <a:ext cx="3823178" cy="2286000"/>
          </a:xfrm>
          <a:prstGeom prst="rect">
            <a:avLst/>
          </a:prstGeom>
        </p:spPr>
      </p:pic>
      <p:pic>
        <p:nvPicPr>
          <p:cNvPr id="30" name="Image 16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716714" y="8382000"/>
            <a:ext cx="3823178" cy="2286000"/>
          </a:xfrm>
          <a:prstGeom prst="rect">
            <a:avLst/>
          </a:prstGeom>
        </p:spPr>
      </p:pic>
      <p:pic>
        <p:nvPicPr>
          <p:cNvPr id="31" name="Image 14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616410" y="9042080"/>
            <a:ext cx="2464108" cy="1026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911</Words>
  <Application>Microsoft Office PowerPoint</Application>
  <PresentationFormat>Произвольный</PresentationFormat>
  <Paragraphs>212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</vt:lpstr>
      <vt:lpstr>Inter Bold</vt:lpstr>
      <vt:lpstr>Inter Light</vt:lpstr>
      <vt:lpstr>Inter Regular</vt:lpstr>
      <vt:lpstr>Roboto Condensed Black</vt:lpstr>
      <vt:lpstr>Roboto Condensed Bold</vt:lpstr>
      <vt:lpstr>Roboto Condensed Light</vt:lpstr>
      <vt:lpstr>Roboto Condensed Medium</vt:lpstr>
      <vt:lpstr>Roboto Condensed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Дубовик Антон Викторович</cp:lastModifiedBy>
  <cp:revision>17</cp:revision>
  <dcterms:created xsi:type="dcterms:W3CDTF">2024-11-13T11:07:36Z</dcterms:created>
  <dcterms:modified xsi:type="dcterms:W3CDTF">2025-01-24T05:32:27Z</dcterms:modified>
</cp:coreProperties>
</file>