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5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65" r:id="rId5"/>
    <p:sldId id="267" r:id="rId6"/>
    <p:sldId id="268" r:id="rId7"/>
    <p:sldId id="271" r:id="rId8"/>
    <p:sldId id="270" r:id="rId9"/>
    <p:sldId id="269" r:id="rId10"/>
    <p:sldId id="275" r:id="rId11"/>
    <p:sldId id="276" r:id="rId12"/>
    <p:sldId id="277" r:id="rId13"/>
  </p:sldIdLst>
  <p:sldSz cx="9144000" cy="5143500" type="screen16x9"/>
  <p:notesSz cx="9144000" cy="5143500"/>
  <p:defaultTextStyle>
    <a:defPPr>
      <a:defRPr lang="ru-RU"/>
    </a:defPPr>
    <a:lvl1pPr marL="0" algn="l" defTabSz="1449324">
      <a:defRPr sz="285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>
      <a:defRPr sz="285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>
      <a:defRPr sz="285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>
      <a:defRPr sz="285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>
      <a:defRPr sz="285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>
      <a:defRPr sz="285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>
      <a:defRPr sz="285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>
      <a:defRPr sz="285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>
      <a:defRPr sz="28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>
          <p15:clr>
            <a:srgbClr val="A4A3A4"/>
          </p15:clr>
        </p15:guide>
        <p15:guide id="2" pos="34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E6B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16DA210-FB5B-4158-B5E0-FEB733F419BA}" styleName="Light Style 3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dk1"/>
              </a:solidFill>
              <a:round/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38100">
              <a:solidFill>
                <a:schemeClr val="dk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  <a:fill>
          <a:solidFill>
            <a:schemeClr val="dk1">
              <a:tint val="2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4565"/>
        <p:guide pos="34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53B32-3315-42BD-8530-DE8E6F2174AA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5E717-FD74-4799-A864-15441E59B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2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932365" y="1363884"/>
            <a:ext cx="6400801" cy="2683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 bwMode="auto"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object 2"/>
          <p:cNvSpPr/>
          <p:nvPr userDrawn="1"/>
        </p:nvSpPr>
        <p:spPr bwMode="auto">
          <a:xfrm flipV="1">
            <a:off x="1" y="397588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ED8F2B-CA02-4EE0-BFF6-31021954785B}" type="datetime1">
              <a:rPr lang="en-US"/>
              <a:t>12/3/2024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6F15528-21DE-4FAA-801E-634DDDAF4B2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C7CED9-893E-4638-8591-0AD6D7407C8A}" type="datetime1">
              <a:rPr lang="en-US"/>
              <a:t>12/3/2024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>
          <a:xfrm>
            <a:off x="6940176" y="4795860"/>
            <a:ext cx="2103121" cy="268834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>‹#›</a:t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 bwMode="auto">
          <a:xfrm>
            <a:off x="4700822" y="35233"/>
            <a:ext cx="4342476" cy="26883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75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object 2"/>
          <p:cNvSpPr/>
          <p:nvPr userDrawn="1"/>
        </p:nvSpPr>
        <p:spPr bwMode="auto">
          <a:xfrm flipV="1">
            <a:off x="1" y="397588"/>
            <a:ext cx="9144000" cy="280834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>
          <a:xfrm>
            <a:off x="457200" y="4783458"/>
            <a:ext cx="2103120" cy="439079"/>
          </a:xfrm>
        </p:spPr>
        <p:txBody>
          <a:bodyPr/>
          <a:lstStyle/>
          <a:p>
            <a:pPr>
              <a:defRPr/>
            </a:pPr>
            <a:fld id="{CB02B748-B792-4A35-B86F-4B94EC32926C}" type="datetime1">
              <a:rPr lang="en-US"/>
              <a:t>12/3/2024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3108960" y="4783465"/>
            <a:ext cx="2926080" cy="43907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83680" y="4783465"/>
            <a:ext cx="2103120" cy="268856"/>
          </a:xfrm>
        </p:spPr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425238" y="2425391"/>
            <a:ext cx="60122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457199" y="3684403"/>
            <a:ext cx="42355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1" y="4783458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1" y="4783456"/>
            <a:ext cx="2103121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495C2A-BA0F-4CCC-9DF2-38DDD16FABA9}" type="datetime1">
              <a:rPr lang="en-US"/>
              <a:t>12/3/2024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6940176" y="4795860"/>
            <a:ext cx="2103121" cy="26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7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ru-RU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28600" y="63410"/>
            <a:ext cx="1402441" cy="548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>
        <a:defRPr sz="315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145">
        <a:defRPr>
          <a:latin typeface="+mn-lt"/>
          <a:ea typeface="+mn-ea"/>
          <a:cs typeface="+mn-cs"/>
        </a:defRPr>
      </a:lvl2pPr>
      <a:lvl3pPr marL="1450291">
        <a:defRPr>
          <a:latin typeface="+mn-lt"/>
          <a:ea typeface="+mn-ea"/>
          <a:cs typeface="+mn-cs"/>
        </a:defRPr>
      </a:lvl3pPr>
      <a:lvl4pPr marL="2175435">
        <a:defRPr>
          <a:latin typeface="+mn-lt"/>
          <a:ea typeface="+mn-ea"/>
          <a:cs typeface="+mn-cs"/>
        </a:defRPr>
      </a:lvl4pPr>
      <a:lvl5pPr marL="2900580">
        <a:defRPr>
          <a:latin typeface="+mn-lt"/>
          <a:ea typeface="+mn-ea"/>
          <a:cs typeface="+mn-cs"/>
        </a:defRPr>
      </a:lvl5pPr>
      <a:lvl6pPr marL="3625726">
        <a:defRPr>
          <a:latin typeface="+mn-lt"/>
          <a:ea typeface="+mn-ea"/>
          <a:cs typeface="+mn-cs"/>
        </a:defRPr>
      </a:lvl6pPr>
      <a:lvl7pPr marL="4350871">
        <a:defRPr>
          <a:latin typeface="+mn-lt"/>
          <a:ea typeface="+mn-ea"/>
          <a:cs typeface="+mn-cs"/>
        </a:defRPr>
      </a:lvl7pPr>
      <a:lvl8pPr marL="5076016">
        <a:defRPr>
          <a:latin typeface="+mn-lt"/>
          <a:ea typeface="+mn-ea"/>
          <a:cs typeface="+mn-cs"/>
        </a:defRPr>
      </a:lvl8pPr>
      <a:lvl9pPr marL="58011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 bwMode="auto">
          <a:xfrm>
            <a:off x="12777" y="4828294"/>
            <a:ext cx="9122853" cy="0"/>
          </a:xfrm>
          <a:custGeom>
            <a:avLst/>
            <a:gdLst/>
            <a:ahLst/>
            <a:cxnLst/>
            <a:rect l="l" t="t" r="r" b="b"/>
            <a:pathLst>
              <a:path w="5752465" extrusionOk="0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9" name="object 9"/>
          <p:cNvSpPr/>
          <p:nvPr/>
        </p:nvSpPr>
        <p:spPr bwMode="auto">
          <a:xfrm>
            <a:off x="7167446" y="327990"/>
            <a:ext cx="1967349" cy="4365307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10" name="TextBox 9"/>
          <p:cNvSpPr txBox="1"/>
          <p:nvPr/>
        </p:nvSpPr>
        <p:spPr bwMode="auto">
          <a:xfrm>
            <a:off x="326012" y="1705836"/>
            <a:ext cx="6857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latin typeface="Cambria"/>
              </a:rPr>
              <a:t>Технологическое обеспечение при формировании и представлении бюджетной (бухгалтерской) отчетности в подсистеме учета и отчетности ГИИС «Электронный бюджет»</a:t>
            </a:r>
            <a:endParaRPr b="1" dirty="0"/>
          </a:p>
          <a:p>
            <a:pPr>
              <a:defRPr/>
            </a:pPr>
            <a:endParaRPr lang="ru-RU" sz="2000" b="1" dirty="0">
              <a:latin typeface="Cambria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538767" y="4803086"/>
            <a:ext cx="3625376" cy="28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1250" dirty="0" smtClean="0">
                <a:solidFill>
                  <a:schemeClr val="bg1">
                    <a:lumMod val="65000"/>
                  </a:schemeClr>
                </a:solidFill>
              </a:rPr>
              <a:t>декабрь </a:t>
            </a:r>
            <a:r>
              <a:rPr lang="ru-RU" sz="1250" dirty="0">
                <a:solidFill>
                  <a:schemeClr val="bg1">
                    <a:lumMod val="65000"/>
                  </a:schemeClr>
                </a:solidFill>
              </a:rPr>
              <a:t>2024 г.</a:t>
            </a:r>
            <a:endParaRPr dirty="0"/>
          </a:p>
        </p:txBody>
      </p:sp>
      <p:sp>
        <p:nvSpPr>
          <p:cNvPr id="20" name="object 2"/>
          <p:cNvSpPr/>
          <p:nvPr/>
        </p:nvSpPr>
        <p:spPr bwMode="auto">
          <a:xfrm flipV="1">
            <a:off x="-1" y="396526"/>
            <a:ext cx="7591483" cy="280972"/>
          </a:xfrm>
          <a:custGeom>
            <a:avLst/>
            <a:gdLst/>
            <a:ahLst/>
            <a:cxnLst/>
            <a:rect l="l" t="t" r="r" b="b"/>
            <a:pathLst>
              <a:path w="4416425" extrusionOk="0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 sz="285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" y="4141244"/>
            <a:ext cx="6398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 smtClean="0">
                <a:latin typeface="Cambria"/>
              </a:rPr>
              <a:t>Дельдинов Михаил Юрьевич</a:t>
            </a:r>
            <a:r>
              <a:rPr lang="ru-RU" sz="1200" dirty="0" smtClean="0">
                <a:latin typeface="Cambria"/>
              </a:rPr>
              <a:t>	</a:t>
            </a:r>
            <a:endParaRPr sz="1200" dirty="0"/>
          </a:p>
          <a:p>
            <a:pPr>
              <a:defRPr/>
            </a:pPr>
            <a:r>
              <a:rPr lang="ru-RU" sz="1200" dirty="0" smtClean="0">
                <a:latin typeface="Cambria"/>
              </a:rPr>
              <a:t>Заместитель начальника Управления развития информационных систем</a:t>
            </a:r>
            <a:endParaRPr lang="ru-RU" sz="1200" dirty="0"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>
                <a:latin typeface="Cambria"/>
              </a:rPr>
              <a:t>Мониторинг отчетности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9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685800" y="1047751"/>
            <a:ext cx="3576947" cy="772107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личном кабинете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ПУиО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ЭБ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Пользователь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переходит в отдельное рабочее место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Мониторинга отчетности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358305" y="1060656"/>
            <a:ext cx="4409499" cy="772107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 переходе в рабочее место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Мониторинга отчетности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 открывается окно с дополнительными параметрами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Фильтр данных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</a:p>
        </p:txBody>
      </p:sp>
      <p:pic>
        <p:nvPicPr>
          <p:cNvPr id="8" name="Picture 2" descr="сервис мониторинга отчет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840137"/>
            <a:ext cx="3600759" cy="27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4332350" y="3452397"/>
            <a:ext cx="4409499" cy="587441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После установленных параметров пользователь нажимает кнопку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Сформировать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262747" y="1951410"/>
            <a:ext cx="4548706" cy="1382340"/>
            <a:chOff x="4262747" y="1951410"/>
            <a:chExt cx="4548706" cy="138234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747" y="1951410"/>
              <a:ext cx="4548706" cy="138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507603" y="3159228"/>
              <a:ext cx="1311501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275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>
                <a:latin typeface="Cambria"/>
              </a:rPr>
              <a:t>Мониторинг </a:t>
            </a:r>
            <a:r>
              <a:rPr lang="ru-RU" sz="1600" dirty="0" smtClean="0">
                <a:latin typeface="Cambria"/>
              </a:rPr>
              <a:t>отчетности</a:t>
            </a:r>
            <a:r>
              <a:rPr lang="ru-RU" sz="1600" dirty="0">
                <a:latin typeface="Cambria"/>
              </a:rPr>
              <a:t>. </a:t>
            </a:r>
            <a:r>
              <a:rPr lang="ru-RU" sz="1600" dirty="0" smtClean="0">
                <a:latin typeface="Cambria"/>
              </a:rPr>
              <a:t>Итоговые </a:t>
            </a:r>
            <a:r>
              <a:rPr lang="ru-RU" sz="1600" dirty="0">
                <a:latin typeface="Cambria"/>
              </a:rPr>
              <a:t>данные 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10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463344" y="1047750"/>
            <a:ext cx="4413456" cy="587441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Сформированные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итоговые данные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Пользователь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может увидеть при раскрытии блока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Итоги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952999" y="1047750"/>
            <a:ext cx="3814805" cy="772107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 нажатии на кнопку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Список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 раскрывается блок с отражением в табличной части подробного списка субъектов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отчётности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5950"/>
            <a:ext cx="4419600" cy="22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495300" y="4248150"/>
            <a:ext cx="4343400" cy="587441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Для раскрытия подробного списка необходимо нажать на кнопку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Список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 рядом с соответствующим полем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987412" y="1867433"/>
            <a:ext cx="3814805" cy="2685517"/>
            <a:chOff x="4987412" y="1943633"/>
            <a:chExt cx="3814805" cy="268551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412" y="1943633"/>
              <a:ext cx="3814805" cy="2685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638925" y="3622675"/>
              <a:ext cx="304800" cy="76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" name="Прямая со стрелкой 4"/>
          <p:cNvCxnSpPr>
            <a:stCxn id="10" idx="3"/>
          </p:cNvCxnSpPr>
          <p:nvPr/>
        </p:nvCxnSpPr>
        <p:spPr>
          <a:xfrm flipV="1">
            <a:off x="4838700" y="3638550"/>
            <a:ext cx="1790700" cy="903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>
                <a:latin typeface="Cambria"/>
              </a:rPr>
              <a:t>Мониторинг </a:t>
            </a:r>
            <a:r>
              <a:rPr lang="ru-RU" sz="1600" dirty="0" smtClean="0">
                <a:latin typeface="Cambria"/>
              </a:rPr>
              <a:t>отчетности. Контрольные соотношения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11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614406" y="1053739"/>
            <a:ext cx="2438400" cy="40277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Блок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Всего отчетов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5" y="1581150"/>
            <a:ext cx="4052948" cy="28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05" y="1581150"/>
            <a:ext cx="4038600" cy="283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4729205" y="1053738"/>
            <a:ext cx="2438400" cy="402775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Блок «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из них с ошибками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92722" y="3024188"/>
            <a:ext cx="277091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527800" y="3100388"/>
            <a:ext cx="277091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9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722503"/>
            <a:ext cx="8153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2000" b="1" dirty="0">
                <a:latin typeface="Cambria"/>
              </a:rPr>
              <a:t>Ключевые вопросы</a:t>
            </a:r>
            <a:r>
              <a:rPr lang="ru-RU" sz="2400" b="1" dirty="0">
                <a:latin typeface="Cambria"/>
              </a:rPr>
              <a:t> </a:t>
            </a:r>
            <a:endParaRPr dirty="0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1276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1</a:t>
            </a:fld>
            <a:endParaRPr lang="ru-RU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1232474" y="2212758"/>
            <a:ext cx="75305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latin typeface="Cambria"/>
              </a:rPr>
              <a:t>Уведомление </a:t>
            </a:r>
            <a:r>
              <a:rPr lang="ru-RU" sz="1600" dirty="0">
                <a:latin typeface="Cambria"/>
              </a:rPr>
              <a:t>о принятии </a:t>
            </a:r>
            <a:r>
              <a:rPr lang="ru-RU" sz="1600" dirty="0" smtClean="0">
                <a:latin typeface="Cambria"/>
              </a:rPr>
              <a:t>отчетности</a:t>
            </a:r>
            <a:endParaRPr lang="ru-RU" sz="1800" dirty="0">
              <a:latin typeface="Cambria"/>
            </a:endParaRPr>
          </a:p>
        </p:txBody>
      </p:sp>
      <p:sp>
        <p:nvSpPr>
          <p:cNvPr id="24" name="TextBox 10"/>
          <p:cNvSpPr txBox="1">
            <a:spLocks noChangeArrowheads="1"/>
          </p:cNvSpPr>
          <p:nvPr/>
        </p:nvSpPr>
        <p:spPr bwMode="auto">
          <a:xfrm>
            <a:off x="1232474" y="1684829"/>
            <a:ext cx="44825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Cambria"/>
              </a:rPr>
              <a:t>Настройка отдельных ВНК через МДК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4400" y="2276130"/>
            <a:ext cx="288000" cy="288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4400" y="1750350"/>
            <a:ext cx="288000" cy="288000"/>
          </a:xfrm>
          <a:prstGeom prst="rect">
            <a:avLst/>
          </a:prstGeom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1232474" y="2746158"/>
            <a:ext cx="75305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600" dirty="0">
                <a:latin typeface="Cambria"/>
              </a:rPr>
              <a:t>Мониторинг </a:t>
            </a:r>
            <a:r>
              <a:rPr lang="ru-RU" sz="1600" dirty="0" smtClean="0">
                <a:latin typeface="Cambria"/>
              </a:rPr>
              <a:t>отчетности</a:t>
            </a:r>
            <a:endParaRPr lang="ru-RU" sz="1600" dirty="0">
              <a:latin typeface="Cambria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4400" y="2809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9" y="666750"/>
            <a:ext cx="8482221" cy="3505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 smtClean="0">
                <a:latin typeface="Cambria"/>
              </a:rPr>
              <a:t>Настройка </a:t>
            </a:r>
            <a:r>
              <a:rPr lang="ru-RU" sz="1600" dirty="0">
                <a:latin typeface="Cambria"/>
              </a:rPr>
              <a:t>отдельных </a:t>
            </a:r>
            <a:r>
              <a:rPr lang="ru-RU" sz="1600" dirty="0" smtClean="0">
                <a:latin typeface="Cambria"/>
              </a:rPr>
              <a:t>внешних контролей через междокументный контроль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2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05017"/>
            <a:ext cx="6452979" cy="227653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 bwMode="auto">
          <a:xfrm>
            <a:off x="4038600" y="1985486"/>
            <a:ext cx="5029200" cy="7721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Реализована возможность проверки данных между отчетами ф.0503125 разных типов субъектов отчетности посредством настройки МДК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509166" y="4394673"/>
            <a:ext cx="5029200" cy="648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На текущий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момент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в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ПУиО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 ЭБ </a:t>
            </a:r>
          </a:p>
          <a:p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настроены контроли между отчетами ГРБС и ФО</a:t>
            </a:r>
          </a:p>
        </p:txBody>
      </p:sp>
    </p:spTree>
    <p:extLst>
      <p:ext uri="{BB962C8B-B14F-4D97-AF65-F5344CB8AC3E}">
        <p14:creationId xmlns:p14="http://schemas.microsoft.com/office/powerpoint/2010/main" val="11269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 smtClean="0">
                <a:latin typeface="Cambria"/>
              </a:rPr>
              <a:t>Настройка </a:t>
            </a:r>
            <a:r>
              <a:rPr lang="ru-RU" sz="1600" dirty="0">
                <a:latin typeface="Cambria"/>
              </a:rPr>
              <a:t>отдельных </a:t>
            </a:r>
            <a:r>
              <a:rPr lang="ru-RU" sz="1600" dirty="0" smtClean="0">
                <a:latin typeface="Cambria"/>
              </a:rPr>
              <a:t>внешних контролей через междокументный контроль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3</a:t>
            </a:fld>
            <a:endParaRPr lang="ru-RU"/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14406" y="9715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372614" y="4258330"/>
            <a:ext cx="8587770" cy="58744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 выполнении условий контролей, в протоколе отражается код контроля вида 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ВН%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например 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ВН12_125_125_048/02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в нем отражены код главы ГРБС и код ФО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500" r="4166"/>
          <a:stretch/>
        </p:blipFill>
        <p:spPr bwMode="auto">
          <a:xfrm>
            <a:off x="381000" y="971550"/>
            <a:ext cx="8534400" cy="12678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15788" b="8194"/>
          <a:stretch/>
        </p:blipFill>
        <p:spPr bwMode="auto">
          <a:xfrm>
            <a:off x="381000" y="2419350"/>
            <a:ext cx="3078480" cy="16764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62400" y="2424112"/>
            <a:ext cx="5006370" cy="16716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0661" y="3181350"/>
            <a:ext cx="1189704" cy="228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 smtClean="0">
                <a:latin typeface="Cambria"/>
              </a:rPr>
              <a:t>Статусная модель формуляра </a:t>
            </a:r>
            <a:r>
              <a:rPr lang="ru-RU" sz="1600" dirty="0">
                <a:latin typeface="Cambria"/>
              </a:rPr>
              <a:t>«Уведомление о принятии отчетности</a:t>
            </a:r>
            <a:r>
              <a:rPr lang="ru-RU" sz="1600" dirty="0" smtClean="0">
                <a:latin typeface="Cambria"/>
              </a:rPr>
              <a:t>»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9215"/>
            <a:ext cx="3077266" cy="3716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866" y="1047750"/>
            <a:ext cx="5076134" cy="36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" y="929104"/>
            <a:ext cx="8956069" cy="365378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>
                <a:latin typeface="Cambria"/>
              </a:rPr>
              <a:t>Формуляр «Уведомление о принятии отчетности»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266" y="3409950"/>
            <a:ext cx="1752600" cy="1695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ru-RU"/>
            </a:defPPr>
            <a:lvl1pPr>
              <a:defRPr sz="12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b="1" dirty="0"/>
              <a:t>1. </a:t>
            </a:r>
            <a:r>
              <a:rPr lang="ru-RU" b="1" dirty="0"/>
              <a:t>Выполнить вход</a:t>
            </a:r>
          </a:p>
          <a:p>
            <a:r>
              <a:rPr lang="ru-RU" dirty="0" smtClean="0"/>
              <a:t>- «</a:t>
            </a:r>
            <a:r>
              <a:rPr lang="ru-RU" dirty="0"/>
              <a:t>Меню»</a:t>
            </a:r>
          </a:p>
          <a:p>
            <a:r>
              <a:rPr lang="ru-RU" dirty="0" smtClean="0"/>
              <a:t>- подсистема </a:t>
            </a:r>
            <a:r>
              <a:rPr lang="ru-RU" dirty="0"/>
              <a:t>«Учет и отчетность»</a:t>
            </a:r>
          </a:p>
          <a:p>
            <a:r>
              <a:rPr lang="ru-RU" dirty="0" smtClean="0"/>
              <a:t>- раздел </a:t>
            </a:r>
            <a:r>
              <a:rPr lang="ru-RU" dirty="0"/>
              <a:t>«Формирование и представление отчетности»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1103" y="3409950"/>
            <a:ext cx="1600200" cy="1695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ru-RU"/>
            </a:defPPr>
            <a:lvl1pPr>
              <a:defRPr sz="12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ru-RU" dirty="0"/>
              <a:t>Установить параметры</a:t>
            </a:r>
          </a:p>
          <a:p>
            <a:r>
              <a:rPr lang="ru-RU" b="0" dirty="0" smtClean="0"/>
              <a:t>- установить </a:t>
            </a:r>
            <a:r>
              <a:rPr lang="ru-RU" b="0" dirty="0"/>
              <a:t>период,</a:t>
            </a:r>
          </a:p>
          <a:p>
            <a:r>
              <a:rPr lang="ru-RU" b="0" dirty="0" smtClean="0"/>
              <a:t>- выбрать </a:t>
            </a:r>
            <a:r>
              <a:rPr lang="ru-RU" b="0" dirty="0"/>
              <a:t>субъекты по которым будет сформировано </a:t>
            </a:r>
            <a:r>
              <a:rPr lang="ru-RU" b="0" dirty="0" smtClean="0"/>
              <a:t>Уведомление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154112"/>
            <a:ext cx="3962400" cy="1763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0" y="3409950"/>
            <a:ext cx="1752600" cy="169543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ru-RU"/>
            </a:defPPr>
            <a:lvl1pPr>
              <a:defRPr sz="12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3. </a:t>
            </a:r>
            <a:r>
              <a:rPr lang="ru-RU" dirty="0"/>
              <a:t>Создать отчет</a:t>
            </a:r>
          </a:p>
          <a:p>
            <a:r>
              <a:rPr lang="ru-RU" b="0" dirty="0" smtClean="0"/>
              <a:t>- Создать </a:t>
            </a:r>
            <a:r>
              <a:rPr lang="ru-RU" b="0" dirty="0"/>
              <a:t>- Уведомление о принятии отчётности</a:t>
            </a:r>
          </a:p>
          <a:p>
            <a:r>
              <a:rPr lang="ru-RU" b="0" dirty="0" smtClean="0"/>
              <a:t>- Подтвердить действие</a:t>
            </a:r>
            <a:endParaRPr lang="ru-RU" b="0" dirty="0"/>
          </a:p>
          <a:p>
            <a:endParaRPr lang="ru-RU" b="0" dirty="0" smtClean="0"/>
          </a:p>
          <a:p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0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652"/>
            <a:ext cx="9144000" cy="22522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>
                <a:latin typeface="Cambria"/>
              </a:rPr>
              <a:t>Формуляр «Уведомление о принятии отчетности»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6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42435"/>
            <a:ext cx="5537368" cy="17950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83680" y="1352607"/>
            <a:ext cx="1752600" cy="95677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ru-RU"/>
            </a:defPPr>
            <a:lvl1pPr>
              <a:defRPr sz="12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ru-RU" dirty="0"/>
              <a:t>4. Статистика</a:t>
            </a:r>
          </a:p>
          <a:p>
            <a:r>
              <a:rPr lang="ru-RU" b="0" dirty="0"/>
              <a:t>Информация о сформированных Уведомлениях</a:t>
            </a:r>
          </a:p>
        </p:txBody>
      </p:sp>
    </p:spTree>
    <p:extLst>
      <p:ext uri="{BB962C8B-B14F-4D97-AF65-F5344CB8AC3E}">
        <p14:creationId xmlns:p14="http://schemas.microsoft.com/office/powerpoint/2010/main" val="27368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 smtClean="0">
                <a:latin typeface="Cambria"/>
              </a:rPr>
              <a:t>Печатная форма «Уведомление о </a:t>
            </a:r>
            <a:r>
              <a:rPr lang="ru-RU" sz="1600" dirty="0">
                <a:latin typeface="Cambria"/>
              </a:rPr>
              <a:t>принятии отчетности»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34962"/>
            <a:ext cx="5600506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14406" y="590550"/>
            <a:ext cx="8153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000066"/>
              </a:buClr>
              <a:defRPr/>
            </a:pPr>
            <a:r>
              <a:rPr lang="ru-RU" sz="1600" dirty="0">
                <a:latin typeface="Cambria"/>
              </a:rPr>
              <a:t>Мониторинг отчетности</a:t>
            </a:r>
            <a:endParaRPr lang="ru-RU" sz="1600" b="1" dirty="0">
              <a:latin typeface="Cambria"/>
            </a:endParaRP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614406" y="895350"/>
            <a:ext cx="8104187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A6C436-0D4A-4340-A2B7-930FFE7E96AA}" type="slidenum">
              <a:rPr lang="ru-RU"/>
              <a:t>8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685800" y="1047751"/>
            <a:ext cx="4953000" cy="772107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Цель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:  Предоставить Пользователям инструмент по формированию оперативной информации о состоянии процедур составления и представления бюджетной (бухгалтерской)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отчетности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715000" y="1047750"/>
            <a:ext cx="2895600" cy="772107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Целевая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аудитория: Организации, имеющие подведомственную сеть </a:t>
            </a:r>
          </a:p>
          <a:p>
            <a:pPr>
              <a:defRPr/>
            </a:pP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943" y="1926827"/>
            <a:ext cx="7922657" cy="2587989"/>
          </a:xfrm>
          <a:prstGeom prst="rect">
            <a:avLst/>
          </a:prstGeom>
          <a:noFill/>
          <a:ln w="6350">
            <a:solidFill>
              <a:schemeClr val="tx1"/>
            </a:solidFill>
            <a:round/>
          </a:ln>
        </p:spPr>
        <p:txBody>
          <a:bodyPr wrap="square" lIns="108000" tIns="108000" rIns="108000" bIns="108000" rtlCol="0">
            <a:spAutoFit/>
          </a:bodyPr>
          <a:lstStyle>
            <a:defPPr>
              <a:defRPr lang="ru-RU"/>
            </a:defPPr>
            <a:lvl1pPr>
              <a:defRPr sz="1200"/>
            </a:lvl1pPr>
          </a:lstStyle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Возможность 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формирования среза информации по выбранным фильтрам: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субъект отчетности 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тип субъекта 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комплект отчетности 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отчетная форма и другие.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Разделение субъектов отчетности на группы в зависимости от  прогресса составления и представления отчетности: 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завершено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в процессе </a:t>
            </a:r>
          </a:p>
          <a:p>
            <a:pPr marL="896112" lvl="1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Cambria" panose="02040503050406030204" pitchFamily="18" charset="0"/>
                <a:ea typeface="Cambria" panose="02040503050406030204" pitchFamily="18" charset="0"/>
              </a:rPr>
              <a:t>на начальном этапе </a:t>
            </a:r>
          </a:p>
          <a:p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Детализация списка организаций с отображением собственного прогресса представления в процентном соотношении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401</Words>
  <Application>Microsoft Office PowerPoint</Application>
  <DocSecurity>0</DocSecurity>
  <PresentationFormat>Экран (16:9)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subject/>
  <dc:creator>Елизавета Арбатова</dc:creator>
  <cp:keywords/>
  <dc:description/>
  <cp:lastModifiedBy>Дельдинов Михаил Юрьевич</cp:lastModifiedBy>
  <cp:revision>1274</cp:revision>
  <dcterms:created xsi:type="dcterms:W3CDTF">2019-07-31T16:47:50Z</dcterms:created>
  <dcterms:modified xsi:type="dcterms:W3CDTF">2024-12-03T16:14:56Z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