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19"/>
  </p:notesMasterIdLst>
  <p:sldIdLst>
    <p:sldId id="270" r:id="rId4"/>
    <p:sldId id="312" r:id="rId5"/>
    <p:sldId id="319" r:id="rId6"/>
    <p:sldId id="320" r:id="rId7"/>
    <p:sldId id="321" r:id="rId8"/>
    <p:sldId id="323" r:id="rId9"/>
    <p:sldId id="325" r:id="rId10"/>
    <p:sldId id="326" r:id="rId11"/>
    <p:sldId id="322" r:id="rId12"/>
    <p:sldId id="330" r:id="rId13"/>
    <p:sldId id="316" r:id="rId14"/>
    <p:sldId id="328" r:id="rId15"/>
    <p:sldId id="329" r:id="rId16"/>
    <p:sldId id="318" r:id="rId17"/>
    <p:sldId id="31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C5C5C5"/>
    <a:srgbClr val="FFFFF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62624-24E1-4EDD-BAA1-F96C5105174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65FC-1DDB-4F55-879D-46B20FC9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6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5FC-1DDB-4F55-879D-46B20FC947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0D74-2730-496A-86FF-096B2E1673C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0D74-2730-496A-86FF-096B2E1673C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8D73-B590-44C0-8CBC-1BC76A6386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9DE-5A7A-40C3-AF2D-0ED086453269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763E-F5DA-4183-8A79-D4ED13A59FC5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6E6D-D8A6-453A-A401-B712BE707120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6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E2592B-372C-42A7-8F57-DB9FAC04E2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>
                <a:solidFill>
                  <a:srgbClr val="44546A"/>
                </a:solidFill>
              </a:rPr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6267763" y="46980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>
              <a:defRPr/>
            </a:pPr>
            <a:endParaRPr sz="385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6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 flipV="1">
            <a:off x="0" y="529167"/>
            <a:ext cx="12192000" cy="37465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/>
          <a:p>
            <a:pPr defTabSz="1932384" fontAlgn="auto">
              <a:spcBef>
                <a:spcPts val="0"/>
              </a:spcBef>
              <a:spcAft>
                <a:spcPts val="0"/>
              </a:spcAft>
              <a:defRPr/>
            </a:pPr>
            <a:endParaRPr sz="3808">
              <a:latin typeface="+mn-lt"/>
              <a:cs typeface="+mn-cs"/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65A7-F23E-4A4B-9321-4B9C0F1CD9E4}" type="datetime1">
              <a:rPr lang="en-US"/>
              <a:pPr>
                <a:defRPr/>
              </a:pPr>
              <a:t>12/4/2024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B03150-B44D-45E4-AA1E-C49A72E73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0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60" y="1818518"/>
            <a:ext cx="8534401" cy="35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20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931504"/>
            <a:endParaRPr sz="3808" dirty="0">
              <a:solidFill>
                <a:prstClr val="black"/>
              </a:solidFill>
            </a:endParaRP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8" y="6377944"/>
            <a:ext cx="2804161" cy="276999"/>
          </a:xfrm>
        </p:spPr>
        <p:txBody>
          <a:bodyPr/>
          <a:lstStyle/>
          <a:p>
            <a:fld id="{D8319ACC-AD2E-4742-A481-C936DE2011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1" y="6377947"/>
            <a:ext cx="3901440" cy="27699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7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8" y="6377944"/>
            <a:ext cx="2804161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5F42-5EEE-4E56-9263-4F7EBEC6A7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4" y="6394480"/>
            <a:ext cx="2804161" cy="35847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20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931504"/>
            <a:endParaRPr sz="380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2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2A03-AAC9-4D7B-8D53-9CE11CE3F4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C4E-3562-4245-8389-1667B1201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2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60" y="1818518"/>
            <a:ext cx="8534401" cy="35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20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931504"/>
            <a:endParaRPr sz="3808" dirty="0">
              <a:solidFill>
                <a:prstClr val="black"/>
              </a:solidFill>
            </a:endParaRP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8" y="6377944"/>
            <a:ext cx="2804161" cy="276999"/>
          </a:xfrm>
        </p:spPr>
        <p:txBody>
          <a:bodyPr/>
          <a:lstStyle/>
          <a:p>
            <a:fld id="{D8319ACC-AD2E-4742-A481-C936DE2011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1" y="6377947"/>
            <a:ext cx="3901440" cy="27699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7"/>
            <a:ext cx="390144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8" y="6377944"/>
            <a:ext cx="2804161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5F42-5EEE-4E56-9263-4F7EBEC6A7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4" y="6394480"/>
            <a:ext cx="2804161" cy="35847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20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931504"/>
            <a:endParaRPr sz="380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4D52-507E-4EAF-8F37-CE2B5847E811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39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2A03-AAC9-4D7B-8D53-9CE11CE3F4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4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C4E-3562-4245-8389-1667B1201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BDD3-CE5A-4D65-AAA5-4DBCCC68DDF9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4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1E6B-67F1-4A2F-9566-0308BEC7257B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9C93-7D34-443F-BEBC-ED9CB80F3EE9}" type="datetime1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5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4C5C-CC1B-478D-A924-1F50289CD3EF}" type="datetime1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F00C-8D33-494D-AC15-76C0BB17C656}" type="datetime1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A763-801D-4513-9ED4-D58B829989DF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5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C8DF-6E53-440A-8212-C9E023571140}" type="datetime1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2BF4-F62C-49BA-B360-CDA6572862AD}" type="datetime1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86C1-5B06-481C-A682-D3663416D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7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984" y="3233855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5" y="4912543"/>
            <a:ext cx="5647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7"/>
            <a:ext cx="3901440" cy="5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1504"/>
            <a:endParaRPr lang="ru-RU" sz="380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8" y="6377944"/>
            <a:ext cx="2804161" cy="5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1504"/>
            <a:fld id="{40FAEA64-6C47-49B7-A339-9E92BC34DC71}" type="datetime1">
              <a:rPr lang="ru-RU" sz="3801" smtClean="0">
                <a:solidFill>
                  <a:prstClr val="black">
                    <a:tint val="75000"/>
                  </a:prstClr>
                </a:solidFill>
              </a:rPr>
              <a:pPr defTabSz="1931504"/>
              <a:t>04.12.2024</a:t>
            </a:fld>
            <a:endParaRPr lang="en-US" sz="380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3574" y="6394481"/>
            <a:ext cx="2804161" cy="358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>
                <a:solidFill>
                  <a:schemeClr val="tx2"/>
                </a:solidFill>
              </a:defRPr>
            </a:lvl1pPr>
          </a:lstStyle>
          <a:p>
            <a:pPr defTabSz="1931504"/>
            <a:fld id="{B6F15528-21DE-4FAA-801E-634DDDAF4B2B}" type="slidenum">
              <a:rPr lang="ru-RU" smtClean="0">
                <a:solidFill>
                  <a:srgbClr val="1F497D"/>
                </a:solidFill>
              </a:rPr>
              <a:pPr defTabSz="1931504"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84547"/>
            <a:ext cx="1869921" cy="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>
        <a:defRPr sz="4227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825">
        <a:defRPr>
          <a:latin typeface="+mn-lt"/>
          <a:ea typeface="+mn-ea"/>
          <a:cs typeface="+mn-cs"/>
        </a:defRPr>
      </a:lvl2pPr>
      <a:lvl3pPr marL="1933649">
        <a:defRPr>
          <a:latin typeface="+mn-lt"/>
          <a:ea typeface="+mn-ea"/>
          <a:cs typeface="+mn-cs"/>
        </a:defRPr>
      </a:lvl3pPr>
      <a:lvl4pPr marL="2900475">
        <a:defRPr>
          <a:latin typeface="+mn-lt"/>
          <a:ea typeface="+mn-ea"/>
          <a:cs typeface="+mn-cs"/>
        </a:defRPr>
      </a:lvl4pPr>
      <a:lvl5pPr marL="3867298">
        <a:defRPr>
          <a:latin typeface="+mn-lt"/>
          <a:ea typeface="+mn-ea"/>
          <a:cs typeface="+mn-cs"/>
        </a:defRPr>
      </a:lvl5pPr>
      <a:lvl6pPr marL="4834124">
        <a:defRPr>
          <a:latin typeface="+mn-lt"/>
          <a:ea typeface="+mn-ea"/>
          <a:cs typeface="+mn-cs"/>
        </a:defRPr>
      </a:lvl6pPr>
      <a:lvl7pPr marL="5800948">
        <a:defRPr>
          <a:latin typeface="+mn-lt"/>
          <a:ea typeface="+mn-ea"/>
          <a:cs typeface="+mn-cs"/>
        </a:defRPr>
      </a:lvl7pPr>
      <a:lvl8pPr marL="6767775">
        <a:defRPr>
          <a:latin typeface="+mn-lt"/>
          <a:ea typeface="+mn-ea"/>
          <a:cs typeface="+mn-cs"/>
        </a:defRPr>
      </a:lvl8pPr>
      <a:lvl9pPr marL="7734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825">
        <a:defRPr>
          <a:latin typeface="+mn-lt"/>
          <a:ea typeface="+mn-ea"/>
          <a:cs typeface="+mn-cs"/>
        </a:defRPr>
      </a:lvl2pPr>
      <a:lvl3pPr marL="1933649">
        <a:defRPr>
          <a:latin typeface="+mn-lt"/>
          <a:ea typeface="+mn-ea"/>
          <a:cs typeface="+mn-cs"/>
        </a:defRPr>
      </a:lvl3pPr>
      <a:lvl4pPr marL="2900475">
        <a:defRPr>
          <a:latin typeface="+mn-lt"/>
          <a:ea typeface="+mn-ea"/>
          <a:cs typeface="+mn-cs"/>
        </a:defRPr>
      </a:lvl4pPr>
      <a:lvl5pPr marL="3867298">
        <a:defRPr>
          <a:latin typeface="+mn-lt"/>
          <a:ea typeface="+mn-ea"/>
          <a:cs typeface="+mn-cs"/>
        </a:defRPr>
      </a:lvl5pPr>
      <a:lvl6pPr marL="4834124">
        <a:defRPr>
          <a:latin typeface="+mn-lt"/>
          <a:ea typeface="+mn-ea"/>
          <a:cs typeface="+mn-cs"/>
        </a:defRPr>
      </a:lvl6pPr>
      <a:lvl7pPr marL="5800948">
        <a:defRPr>
          <a:latin typeface="+mn-lt"/>
          <a:ea typeface="+mn-ea"/>
          <a:cs typeface="+mn-cs"/>
        </a:defRPr>
      </a:lvl7pPr>
      <a:lvl8pPr marL="6767775">
        <a:defRPr>
          <a:latin typeface="+mn-lt"/>
          <a:ea typeface="+mn-ea"/>
          <a:cs typeface="+mn-cs"/>
        </a:defRPr>
      </a:lvl8pPr>
      <a:lvl9pPr marL="7734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984" y="3233855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5" y="4912543"/>
            <a:ext cx="5647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7"/>
            <a:ext cx="3901440" cy="5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1504"/>
            <a:endParaRPr lang="ru-RU" sz="380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8" y="6377944"/>
            <a:ext cx="2804161" cy="5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31504"/>
            <a:fld id="{40FAEA64-6C47-49B7-A339-9E92BC34DC71}" type="datetime1">
              <a:rPr lang="ru-RU" sz="3801" smtClean="0">
                <a:solidFill>
                  <a:prstClr val="black">
                    <a:tint val="75000"/>
                  </a:prstClr>
                </a:solidFill>
              </a:rPr>
              <a:pPr defTabSz="1931504"/>
              <a:t>04.12.2024</a:t>
            </a:fld>
            <a:endParaRPr lang="en-US" sz="380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3574" y="6394481"/>
            <a:ext cx="2804161" cy="3584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>
                <a:solidFill>
                  <a:schemeClr val="tx2"/>
                </a:solidFill>
              </a:defRPr>
            </a:lvl1pPr>
          </a:lstStyle>
          <a:p>
            <a:pPr defTabSz="1931504"/>
            <a:fld id="{B6F15528-21DE-4FAA-801E-634DDDAF4B2B}" type="slidenum">
              <a:rPr lang="ru-RU" smtClean="0">
                <a:solidFill>
                  <a:srgbClr val="1F497D"/>
                </a:solidFill>
              </a:rPr>
              <a:pPr defTabSz="1931504"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84547"/>
            <a:ext cx="1869921" cy="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>
        <a:defRPr sz="4227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825">
        <a:defRPr>
          <a:latin typeface="+mn-lt"/>
          <a:ea typeface="+mn-ea"/>
          <a:cs typeface="+mn-cs"/>
        </a:defRPr>
      </a:lvl2pPr>
      <a:lvl3pPr marL="1933649">
        <a:defRPr>
          <a:latin typeface="+mn-lt"/>
          <a:ea typeface="+mn-ea"/>
          <a:cs typeface="+mn-cs"/>
        </a:defRPr>
      </a:lvl3pPr>
      <a:lvl4pPr marL="2900475">
        <a:defRPr>
          <a:latin typeface="+mn-lt"/>
          <a:ea typeface="+mn-ea"/>
          <a:cs typeface="+mn-cs"/>
        </a:defRPr>
      </a:lvl4pPr>
      <a:lvl5pPr marL="3867298">
        <a:defRPr>
          <a:latin typeface="+mn-lt"/>
          <a:ea typeface="+mn-ea"/>
          <a:cs typeface="+mn-cs"/>
        </a:defRPr>
      </a:lvl5pPr>
      <a:lvl6pPr marL="4834124">
        <a:defRPr>
          <a:latin typeface="+mn-lt"/>
          <a:ea typeface="+mn-ea"/>
          <a:cs typeface="+mn-cs"/>
        </a:defRPr>
      </a:lvl6pPr>
      <a:lvl7pPr marL="5800948">
        <a:defRPr>
          <a:latin typeface="+mn-lt"/>
          <a:ea typeface="+mn-ea"/>
          <a:cs typeface="+mn-cs"/>
        </a:defRPr>
      </a:lvl7pPr>
      <a:lvl8pPr marL="6767775">
        <a:defRPr>
          <a:latin typeface="+mn-lt"/>
          <a:ea typeface="+mn-ea"/>
          <a:cs typeface="+mn-cs"/>
        </a:defRPr>
      </a:lvl8pPr>
      <a:lvl9pPr marL="7734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825">
        <a:defRPr>
          <a:latin typeface="+mn-lt"/>
          <a:ea typeface="+mn-ea"/>
          <a:cs typeface="+mn-cs"/>
        </a:defRPr>
      </a:lvl2pPr>
      <a:lvl3pPr marL="1933649">
        <a:defRPr>
          <a:latin typeface="+mn-lt"/>
          <a:ea typeface="+mn-ea"/>
          <a:cs typeface="+mn-cs"/>
        </a:defRPr>
      </a:lvl3pPr>
      <a:lvl4pPr marL="2900475">
        <a:defRPr>
          <a:latin typeface="+mn-lt"/>
          <a:ea typeface="+mn-ea"/>
          <a:cs typeface="+mn-cs"/>
        </a:defRPr>
      </a:lvl4pPr>
      <a:lvl5pPr marL="3867298">
        <a:defRPr>
          <a:latin typeface="+mn-lt"/>
          <a:ea typeface="+mn-ea"/>
          <a:cs typeface="+mn-cs"/>
        </a:defRPr>
      </a:lvl5pPr>
      <a:lvl6pPr marL="4834124">
        <a:defRPr>
          <a:latin typeface="+mn-lt"/>
          <a:ea typeface="+mn-ea"/>
          <a:cs typeface="+mn-cs"/>
        </a:defRPr>
      </a:lvl6pPr>
      <a:lvl7pPr marL="5800948">
        <a:defRPr>
          <a:latin typeface="+mn-lt"/>
          <a:ea typeface="+mn-ea"/>
          <a:cs typeface="+mn-cs"/>
        </a:defRPr>
      </a:lvl7pPr>
      <a:lvl8pPr marL="6767775">
        <a:defRPr>
          <a:latin typeface="+mn-lt"/>
          <a:ea typeface="+mn-ea"/>
          <a:cs typeface="+mn-cs"/>
        </a:defRPr>
      </a:lvl8pPr>
      <a:lvl9pPr marL="7734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hyperlink" Target="https://minfin.gov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 bwMode="auto">
          <a:xfrm>
            <a:off x="0" y="-71626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 l="236" t="54217" r="793"/>
          <a:stretch/>
        </p:blipFill>
        <p:spPr bwMode="auto"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/>
                <a:ea typeface="Segoe UI Black"/>
                <a:cs typeface="Segoe UI Light"/>
              </a:rPr>
              <a:t>г. Москва, 2024 год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/>
              <a:ea typeface="Segoe UI Black"/>
              <a:cs typeface="Segoe UI Light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558800" y="2092744"/>
            <a:ext cx="5405395" cy="11336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Autofit/>
          </a:bodyPr>
          <a:lstStyle>
            <a:lvl1pPr marL="0" marR="0" indent="0" algn="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50" b="1" i="0" u="none" strike="noStrike" cap="none" spc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800" dirty="0">
                <a:solidFill>
                  <a:schemeClr val="bg1"/>
                </a:solidFill>
                <a:latin typeface="Cambria"/>
                <a:ea typeface="Segoe UI Historic"/>
                <a:cs typeface="Segoe UI Light"/>
              </a:rPr>
              <a:t>Основные ошибки при представлении годовой бюджетной (бухгалтерской) отчетности за 2023 год и бюджетной (бухгалтерской) отчетности 2024 года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58800" y="5021444"/>
            <a:ext cx="614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Зайцев Павел Борисович</a:t>
            </a:r>
          </a:p>
          <a:p>
            <a:r>
              <a:rPr lang="ru-RU" dirty="0">
                <a:latin typeface="Cambria" panose="02040503050406030204" pitchFamily="18" charset="0"/>
              </a:rPr>
              <a:t>Начальник Отдела отчетности об исполнении бюджетов Управления бюджетного учета и отчетности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1347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03150-B44D-45E4-AA1E-C49A72E731F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4135120" y="291582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кодов бюджетной классификации </a:t>
            </a:r>
            <a:endParaRPr lang="ru-RU" sz="2329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0881" y="974235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ФБ, ГВБФ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18400" y="974235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КБФО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169089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/>
              <a:t>0503169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1200" y="169089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/>
              <a:t>0503769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50400" y="1690890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/>
              <a:t>0503769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143" y="2613811"/>
            <a:ext cx="243840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chemeClr val="tx2"/>
                </a:solidFill>
              </a:rPr>
              <a:t>1-17 разряд: действующие КБК с учетом таблицы соответствия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2207" y="2613811"/>
            <a:ext cx="2546555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chemeClr val="tx2"/>
                </a:solidFill>
              </a:rPr>
              <a:t>1-4, 15-17 разряды: действующие КБК</a:t>
            </a:r>
          </a:p>
          <a:p>
            <a:r>
              <a:rPr lang="ru-RU" sz="2667" dirty="0">
                <a:solidFill>
                  <a:schemeClr val="tx2"/>
                </a:solidFill>
              </a:rPr>
              <a:t>5-14 разряды – нули, </a:t>
            </a:r>
            <a:r>
              <a:rPr lang="ru-RU" sz="2667" dirty="0">
                <a:solidFill>
                  <a:srgbClr val="CC0000"/>
                </a:solidFill>
              </a:rPr>
              <a:t>кроме НП (000 ХХ ХХХХХ)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946400" y="2108200"/>
            <a:ext cx="0" cy="43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66799" y="2108200"/>
            <a:ext cx="0" cy="43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419303" y="2108200"/>
            <a:ext cx="0" cy="43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0362" y="2407545"/>
            <a:ext cx="3578941" cy="419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rgbClr val="FF0000"/>
                </a:solidFill>
              </a:rPr>
              <a:t>1-17 разряд: единые коды бюджетной классификации, в </a:t>
            </a:r>
            <a:r>
              <a:rPr lang="ru-RU" sz="2667" dirty="0" err="1">
                <a:solidFill>
                  <a:srgbClr val="FF0000"/>
                </a:solidFill>
              </a:rPr>
              <a:t>т.ч</a:t>
            </a:r>
            <a:r>
              <a:rPr lang="ru-RU" sz="2667" dirty="0">
                <a:solidFill>
                  <a:srgbClr val="FF0000"/>
                </a:solidFill>
              </a:rPr>
              <a:t>. в части кодов направлений расходов, формируемых по средствам, полученным из ФБ*, национальных проектов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50400" y="2613811"/>
            <a:ext cx="2438400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srgbClr val="FF0000"/>
                </a:solidFill>
              </a:rPr>
              <a:t>1-4, 15-17 разряды: действующие КБК</a:t>
            </a:r>
          </a:p>
          <a:p>
            <a:r>
              <a:rPr lang="ru-RU" sz="2667" dirty="0">
                <a:solidFill>
                  <a:srgbClr val="FF0000"/>
                </a:solidFill>
              </a:rPr>
              <a:t>5-14 разряды – нули, кроме НП (000 ХХ ХХХХХ)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51600" y="169089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dirty="0"/>
              <a:t>0503369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787" y="6356350"/>
            <a:ext cx="77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п. 30, 30(2), 30(3), 38 Порядка № 82н</a:t>
            </a:r>
          </a:p>
        </p:txBody>
      </p:sp>
    </p:spTree>
    <p:extLst>
      <p:ext uri="{BB962C8B-B14F-4D97-AF65-F5344CB8AC3E}">
        <p14:creationId xmlns:p14="http://schemas.microsoft.com/office/powerpoint/2010/main" val="234886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>
                <a:solidFill>
                  <a:srgbClr val="44546A"/>
                </a:solidFill>
              </a:rPr>
              <a:t>11</a:t>
            </a:fld>
            <a:endParaRPr lang="ru-RU" dirty="0">
              <a:solidFill>
                <a:srgbClr val="44546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7558" y="1968903"/>
            <a:ext cx="52642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Неактуальные КБК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err="1">
                <a:cs typeface="Segoe UI Light" panose="020B0502040204020203" pitchFamily="34" charset="0"/>
                <a:sym typeface="Helvetica Neue Light"/>
              </a:rPr>
              <a:t>Недетализированные</a:t>
            </a: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 (укрупненные) КБК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Недопустимые КБК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3776" y="1720112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Системные вопросы: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5581" y="3617935"/>
            <a:ext cx="87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При приеме отчетности на 01.01.2025 будут установлены контроли: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286935" y="3288938"/>
            <a:ext cx="322217" cy="330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98662" y="4555301"/>
            <a:ext cx="5954932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600"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Указания о порядке применения КБК, КОСГУ</a:t>
            </a:r>
          </a:p>
          <a:p>
            <a:r>
              <a:rPr lang="ru-RU" dirty="0"/>
              <a:t>Таблица соответствия КВР и КОСГУ</a:t>
            </a:r>
          </a:p>
          <a:p>
            <a:r>
              <a:rPr lang="ru-RU" b="1" dirty="0">
                <a:solidFill>
                  <a:srgbClr val="FF0000"/>
                </a:solidFill>
              </a:rPr>
              <a:t>Таблица соответствия КДБ и КОСГУ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5243" y="3989790"/>
            <a:ext cx="338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 соответствие: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66" y="3177300"/>
            <a:ext cx="1146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27" y="4676675"/>
            <a:ext cx="599537" cy="59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820" y="6140190"/>
            <a:ext cx="954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Сверить данные с таблицами соответствия!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8350" y="1102284"/>
            <a:ext cx="3510117" cy="32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Справка (ф. 0503110)</a:t>
            </a:r>
          </a:p>
        </p:txBody>
      </p:sp>
    </p:spTree>
    <p:extLst>
      <p:ext uri="{BB962C8B-B14F-4D97-AF65-F5344CB8AC3E}">
        <p14:creationId xmlns:p14="http://schemas.microsoft.com/office/powerpoint/2010/main" val="41900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12</a:t>
            </a:fld>
            <a:endParaRPr lang="ru-RU">
              <a:solidFill>
                <a:srgbClr val="1F497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09375"/>
              </p:ext>
            </p:extLst>
          </p:nvPr>
        </p:nvGraphicFramePr>
        <p:xfrm>
          <a:off x="0" y="925763"/>
          <a:ext cx="11779043" cy="5455420"/>
        </p:xfrm>
        <a:graphic>
          <a:graphicData uri="http://schemas.openxmlformats.org/drawingml/2006/table">
            <a:tbl>
              <a:tblPr/>
              <a:tblGrid>
                <a:gridCol w="35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2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4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97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3757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Активы</a:t>
                      </a:r>
                    </a:p>
                  </a:txBody>
                  <a:tcPr marL="492" marR="492" marT="492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Обязательства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бюджет субъекта 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Российской Федерации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Бюджеты муниципальных образований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бюджет 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территориального государственного внебюджетного 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фонда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 активов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899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</a:rPr>
                        <a:t>Бюджет субъекта Российской Федерации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в том числе по видам активов: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по расчетам по межбюджетным трансфертам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901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по предоставленным бюджетным кредитам 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другим бюджетам бюджетной системы </a:t>
                      </a:r>
                      <a:b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Российской Федерации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902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</a:rPr>
                        <a:t>Бюджеты внутригородских муниципальных образований городов федерального значения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910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в том числе по видам активов: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по расчетам по межбюджетным трансфертам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911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по предоставленным бюджетным кредитам 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другим бюджетам бюджетной системы 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Российской Федерации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912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effectLst/>
                          <a:latin typeface="Times New Roman" panose="02020603050405020304" pitchFamily="18" charset="0"/>
                        </a:rPr>
                        <a:t>Бюджеты муниципальных округов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920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в том числе по видам активов: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по расчетам по межбюджетным трансфертам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921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2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по предоставленным бюджетным кредитам 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другим бюджетам бюджетной системы </a:t>
                      </a:r>
                      <a:b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Российской Федерации</a:t>
                      </a:r>
                    </a:p>
                  </a:txBody>
                  <a:tcPr marL="492" marR="492" marT="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922</a:t>
                      </a:r>
                    </a:p>
                  </a:txBody>
                  <a:tcPr marL="492" marR="492" marT="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2" marR="492" marT="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6169740" y="3991246"/>
            <a:ext cx="3726426" cy="766916"/>
          </a:xfrm>
          <a:prstGeom prst="wedgeRoundRectCallout">
            <a:avLst>
              <a:gd name="adj1" fmla="val -116876"/>
              <a:gd name="adj2" fmla="val -56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Только для городов федерального значения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4286863" y="2448885"/>
            <a:ext cx="7049729" cy="1337187"/>
          </a:xfrm>
          <a:prstGeom prst="borderCallout1">
            <a:avLst>
              <a:gd name="adj1" fmla="val 31335"/>
              <a:gd name="adj2" fmla="val -66"/>
              <a:gd name="adj3" fmla="val 34595"/>
              <a:gd name="adj4" fmla="val -7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Отражаются все активы, консолидируемые с обязательствами, </a:t>
            </a:r>
            <a:r>
              <a:rPr lang="ru-RU" dirty="0">
                <a:solidFill>
                  <a:srgbClr val="FF0000"/>
                </a:solidFill>
              </a:rPr>
              <a:t>кроме</a:t>
            </a:r>
            <a:r>
              <a:rPr lang="ru-RU" dirty="0"/>
              <a:t> начислений доходов будущих периодов на плановый период, отраженные администратором доходов от предоставления межбюджетных трансфертов и исключаемые субъектом консолидированной отчетности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V="1">
            <a:off x="3785419" y="3205316"/>
            <a:ext cx="501445" cy="114575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3785419" y="3205316"/>
            <a:ext cx="501445" cy="2354727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531805" y="563272"/>
            <a:ext cx="3510117" cy="32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Баланс (ф. 0503320)</a:t>
            </a:r>
          </a:p>
        </p:txBody>
      </p:sp>
    </p:spTree>
    <p:extLst>
      <p:ext uri="{BB962C8B-B14F-4D97-AF65-F5344CB8AC3E}">
        <p14:creationId xmlns:p14="http://schemas.microsoft.com/office/powerpoint/2010/main" val="209575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13</a:t>
            </a:fld>
            <a:endParaRPr lang="ru-RU">
              <a:solidFill>
                <a:srgbClr val="1F497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09835"/>
              </p:ext>
            </p:extLst>
          </p:nvPr>
        </p:nvGraphicFramePr>
        <p:xfrm>
          <a:off x="157312" y="943900"/>
          <a:ext cx="11769216" cy="5732199"/>
        </p:xfrm>
        <a:graphic>
          <a:graphicData uri="http://schemas.openxmlformats.org/drawingml/2006/table">
            <a:tbl>
              <a:tblPr/>
              <a:tblGrid>
                <a:gridCol w="37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675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51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9" marR="669" marT="669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стро-ки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9" marR="669" marT="669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 субъекта Российской Федерации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Бюджеты муниципальных образований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 территориального государственного внебюджетного фонда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9" marR="669" marT="669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69" marR="669" marT="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61"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Выбытия</a:t>
                      </a:r>
                    </a:p>
                  </a:txBody>
                  <a:tcPr marL="669" marR="669" marT="669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выбытий</a:t>
                      </a: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 субъекта Российской Федерации</a:t>
                      </a: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 по видам выбытий: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901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902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дотации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5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5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трансферты бюджету территориального фонда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01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возврат неиспользованных остатков субсидий,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субвенций и иных межбюджетных трансфертов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прошлых лет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6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выдача бюджетных кредитов другим бюджетам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бюджетной системы Российской Федерации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5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уменьшение внутренних заимствований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903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" marR="669" marT="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внутренних долговых обязательств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(в части процентов, пеней и штрафных санкций по полученным бюджетным кредитам)</a:t>
                      </a:r>
                    </a:p>
                  </a:txBody>
                  <a:tcPr marL="1203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669" marR="669" marT="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" marR="669" marT="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22091" y="563272"/>
            <a:ext cx="3991896" cy="32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 об исполнении (ф. 05033</a:t>
            </a:r>
            <a:r>
              <a:rPr lang="en-US" dirty="0"/>
              <a:t>17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63730" y="2979175"/>
            <a:ext cx="6966716" cy="324463"/>
          </a:xfrm>
          <a:prstGeom prst="wedgeRoundRectCallout">
            <a:avLst>
              <a:gd name="adj1" fmla="val -59475"/>
              <a:gd name="adj2" fmla="val 57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КВР 52Х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2022%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63730" y="3405853"/>
            <a:ext cx="6966716" cy="324463"/>
          </a:xfrm>
          <a:prstGeom prst="wedgeRoundRectCallout">
            <a:avLst>
              <a:gd name="adj1" fmla="val -58629"/>
              <a:gd name="adj2" fmla="val 51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КВР 530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2023%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63730" y="3811432"/>
            <a:ext cx="6966716" cy="324463"/>
          </a:xfrm>
          <a:prstGeom prst="wedgeRoundRectCallout">
            <a:avLst>
              <a:gd name="adj1" fmla="val -59193"/>
              <a:gd name="adj2" fmla="val 17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КВР 51Х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2021%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63730" y="4217011"/>
            <a:ext cx="6966716" cy="324463"/>
          </a:xfrm>
          <a:prstGeom prst="wedgeRoundRectCallout">
            <a:avLst>
              <a:gd name="adj1" fmla="val -59418"/>
              <a:gd name="adj2" fmla="val 14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КВР 540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2024%; 2029%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63730" y="4622590"/>
            <a:ext cx="6966716" cy="324463"/>
          </a:xfrm>
          <a:prstGeom prst="wedgeRoundRectCallout">
            <a:avLst>
              <a:gd name="adj1" fmla="val -58770"/>
              <a:gd name="adj2" fmla="val -21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КВР 540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2025%; 2029%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63730" y="5028183"/>
            <a:ext cx="6966716" cy="324463"/>
          </a:xfrm>
          <a:prstGeom prst="wedgeRoundRectCallout">
            <a:avLst>
              <a:gd name="adj1" fmla="val -59616"/>
              <a:gd name="adj2" fmla="val 14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КДБ 218Х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ru-RU" dirty="0">
                <a:solidFill>
                  <a:srgbClr val="FFFF00"/>
                </a:solidFill>
              </a:rPr>
              <a:t> (Х</a:t>
            </a:r>
            <a:r>
              <a:rPr lang="en-US" dirty="0">
                <a:solidFill>
                  <a:srgbClr val="FFFF00"/>
                </a:solidFill>
              </a:rPr>
              <a:t>≠0)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</a:t>
            </a:r>
            <a:r>
              <a:rPr lang="en-US" dirty="0">
                <a:solidFill>
                  <a:srgbClr val="FFFF00"/>
                </a:solidFill>
              </a:rPr>
              <a:t>219%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763729" y="5433776"/>
            <a:ext cx="6966717" cy="324463"/>
          </a:xfrm>
          <a:prstGeom prst="wedgeRoundRectCallout">
            <a:avLst>
              <a:gd name="adj1" fmla="val -59193"/>
              <a:gd name="adj2" fmla="val -21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КИФ 01 06 05 02 ХХ 0000 540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КИФ </a:t>
            </a:r>
            <a:r>
              <a:rPr lang="en-US" dirty="0">
                <a:solidFill>
                  <a:srgbClr val="FFFF00"/>
                </a:solidFill>
              </a:rPr>
              <a:t>01 03 01 00 </a:t>
            </a:r>
            <a:r>
              <a:rPr lang="ru-RU" dirty="0">
                <a:solidFill>
                  <a:srgbClr val="FFFF00"/>
                </a:solidFill>
              </a:rPr>
              <a:t>ХХ</a:t>
            </a:r>
            <a:r>
              <a:rPr lang="en-US" dirty="0">
                <a:solidFill>
                  <a:srgbClr val="FFFF00"/>
                </a:solidFill>
              </a:rPr>
              <a:t> 0000 710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63729" y="5860454"/>
            <a:ext cx="6966717" cy="324463"/>
          </a:xfrm>
          <a:prstGeom prst="wedgeRoundRectCallout">
            <a:avLst>
              <a:gd name="adj1" fmla="val -58487"/>
              <a:gd name="adj2" fmla="val -36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КИФ </a:t>
            </a:r>
            <a:r>
              <a:rPr lang="en-US" dirty="0">
                <a:solidFill>
                  <a:srgbClr val="FFFF00"/>
                </a:solidFill>
              </a:rPr>
              <a:t>01 03 01 00 </a:t>
            </a:r>
            <a:r>
              <a:rPr lang="ru-RU" dirty="0">
                <a:solidFill>
                  <a:srgbClr val="FFFF00"/>
                </a:solidFill>
              </a:rPr>
              <a:t>ХХ</a:t>
            </a:r>
            <a:r>
              <a:rPr lang="en-US" dirty="0">
                <a:solidFill>
                  <a:srgbClr val="FFFF00"/>
                </a:solidFill>
              </a:rPr>
              <a:t> 0000 </a:t>
            </a:r>
            <a:r>
              <a:rPr lang="ru-RU" dirty="0">
                <a:solidFill>
                  <a:srgbClr val="FFFF00"/>
                </a:solidFill>
              </a:rPr>
              <a:t>8</a:t>
            </a:r>
            <a:r>
              <a:rPr lang="en-US" dirty="0">
                <a:solidFill>
                  <a:srgbClr val="FFFF00"/>
                </a:solidFill>
              </a:rPr>
              <a:t>10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КИФ 01 06 05 02 ХХ 0000 640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552335" y="6266033"/>
            <a:ext cx="7178111" cy="324463"/>
          </a:xfrm>
          <a:prstGeom prst="wedgeRoundRectCallout">
            <a:avLst>
              <a:gd name="adj1" fmla="val -57117"/>
              <a:gd name="adj2" fmla="val -51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РПР 1300 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 КДБ 1 11 030Х0 </a:t>
            </a:r>
            <a:r>
              <a:rPr lang="en-US" dirty="0">
                <a:solidFill>
                  <a:srgbClr val="FFFF00"/>
                </a:solidFill>
              </a:rPr>
              <a:t>YY 0000 130; 1 16 07090 YY 0000 140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14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64672" y="1399794"/>
            <a:ext cx="11287397" cy="386113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>
                <a:solidFill>
                  <a:srgbClr val="FF0000"/>
                </a:solidFill>
              </a:rPr>
              <a:t>несоответствие кодов бюджетной классификации в части межбюджетных трансфертов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64672" y="1773509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672" y="1054218"/>
            <a:ext cx="219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Недостаток:</a:t>
            </a:r>
          </a:p>
        </p:txBody>
      </p:sp>
      <p:sp>
        <p:nvSpPr>
          <p:cNvPr id="32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211" y="2722328"/>
            <a:ext cx="4424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5065</a:t>
            </a:r>
            <a:r>
              <a:rPr lang="ru-RU" dirty="0">
                <a:solidFill>
                  <a:prstClr val="black"/>
                </a:solidFill>
              </a:rPr>
              <a:t>0 Реализация государственных программ субъектов Российской Федерации в области использования и охраны водных объектов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4671" y="1790926"/>
            <a:ext cx="11287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84800" y="2722328"/>
            <a:ext cx="63456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2 02 2</a:t>
            </a:r>
            <a:r>
              <a:rPr lang="ru-RU" dirty="0">
                <a:solidFill>
                  <a:srgbClr val="00B050"/>
                </a:solidFill>
              </a:rPr>
              <a:t>5065</a:t>
            </a:r>
            <a:r>
              <a:rPr lang="ru-RU" dirty="0">
                <a:solidFill>
                  <a:prstClr val="black"/>
                </a:solidFill>
              </a:rPr>
              <a:t> 00 0000 150 "Субсидии бюджетам на реализацию государственных программ субъектов Российской Федерации в области использования и охраны водных объектов" классификации доходов бюджетов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4672" y="1814311"/>
            <a:ext cx="1081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Раздел </a:t>
            </a:r>
            <a:r>
              <a:rPr lang="en-US" dirty="0">
                <a:solidFill>
                  <a:prstClr val="black"/>
                </a:solidFill>
              </a:rPr>
              <a:t>II </a:t>
            </a:r>
            <a:r>
              <a:rPr lang="ru-RU" dirty="0">
                <a:solidFill>
                  <a:prstClr val="black"/>
                </a:solidFill>
              </a:rPr>
              <a:t>Приложения 9 к приказу Минфина России № 80н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4671" y="4212747"/>
            <a:ext cx="4424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5013</a:t>
            </a:r>
            <a:r>
              <a:rPr lang="ru-RU" dirty="0">
                <a:solidFill>
                  <a:prstClr val="black"/>
                </a:solidFill>
              </a:rPr>
              <a:t>0 Сокращение доли загрязненных сточных вод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8211" y="2222341"/>
            <a:ext cx="454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Расходы ФБ (направление расходов)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08369" y="2200881"/>
            <a:ext cx="4301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Доходы ФО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84044" y="4214064"/>
            <a:ext cx="6250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2 02 2</a:t>
            </a:r>
            <a:r>
              <a:rPr lang="ru-RU" dirty="0">
                <a:solidFill>
                  <a:srgbClr val="00B050"/>
                </a:solidFill>
              </a:rPr>
              <a:t>5013</a:t>
            </a:r>
            <a:r>
              <a:rPr lang="ru-RU" dirty="0">
                <a:solidFill>
                  <a:prstClr val="black"/>
                </a:solidFill>
              </a:rPr>
              <a:t> 00 0000 150 "Субсидии бюджетам на сокращение доли загрязненных сточных вод"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4688317" y="2911934"/>
            <a:ext cx="679267" cy="82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4704776" y="5251187"/>
            <a:ext cx="679267" cy="82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671" y="5213096"/>
            <a:ext cx="434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5128</a:t>
            </a:r>
            <a:r>
              <a:rPr lang="ru-RU" dirty="0">
                <a:solidFill>
                  <a:prstClr val="black"/>
                </a:solidFill>
              </a:rPr>
              <a:t>0 Осуществление отдельных полномочий в области водных отношений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1260" y="5210875"/>
            <a:ext cx="6233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2 02 3</a:t>
            </a:r>
            <a:r>
              <a:rPr lang="ru-RU" dirty="0">
                <a:solidFill>
                  <a:srgbClr val="00B050"/>
                </a:solidFill>
              </a:rPr>
              <a:t>5128</a:t>
            </a:r>
            <a:r>
              <a:rPr lang="ru-RU" dirty="0">
                <a:solidFill>
                  <a:prstClr val="black"/>
                </a:solidFill>
              </a:rPr>
              <a:t> 02 0000 150 "Субвенции бюджетам субъектов Российской Федерации на осуществление отдельных полномочий в области водных отношений"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4708143" y="4125354"/>
            <a:ext cx="679267" cy="82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36" y="6394481"/>
            <a:ext cx="105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СВЕРКА МБТ в разрезе КРБ ФБ и КДБ ФО, ГВБФ, в </a:t>
            </a:r>
            <a:r>
              <a:rPr lang="ru-RU" b="1" dirty="0" err="1">
                <a:solidFill>
                  <a:srgbClr val="C00000"/>
                </a:solidFill>
              </a:rPr>
              <a:t>т.ч</a:t>
            </a:r>
            <a:r>
              <a:rPr lang="ru-RU" b="1" dirty="0">
                <a:solidFill>
                  <a:srgbClr val="C00000"/>
                </a:solidFill>
              </a:rPr>
              <a:t>. остатков на начало года!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0623" y="887602"/>
            <a:ext cx="3991896" cy="32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Справка (ф. 0503125)</a:t>
            </a:r>
          </a:p>
        </p:txBody>
      </p:sp>
    </p:spTree>
    <p:extLst>
      <p:ext uri="{BB962C8B-B14F-4D97-AF65-F5344CB8AC3E}">
        <p14:creationId xmlns:p14="http://schemas.microsoft.com/office/powerpoint/2010/main" val="91899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705396" y="1933317"/>
          <a:ext cx="10894423" cy="4486857"/>
        </p:xfrm>
        <a:graphic>
          <a:graphicData uri="http://schemas.openxmlformats.org/drawingml/2006/table">
            <a:tbl>
              <a:tblPr/>
              <a:tblGrid>
                <a:gridCol w="5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91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3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42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403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115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654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ГРБС</a:t>
                      </a:r>
                    </a:p>
                  </a:txBody>
                  <a:tcPr marL="888" marR="888" marT="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ФО</a:t>
                      </a:r>
                    </a:p>
                  </a:txBody>
                  <a:tcPr marL="888" marR="888" marT="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" marR="888" marT="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ГРБС</a:t>
                      </a:r>
                    </a:p>
                  </a:txBody>
                  <a:tcPr marL="888" marR="888" marT="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0503125</a:t>
                      </a:r>
                      <a:b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(счет)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0503125 КОСГУ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кор</a:t>
                      </a: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сч</a:t>
                      </a: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кор. косгу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b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(кредит)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ФО</a:t>
                      </a:r>
                    </a:p>
                  </a:txBody>
                  <a:tcPr marL="888" marR="888" marT="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0503125</a:t>
                      </a:r>
                      <a:b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(счет)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0503125</a:t>
                      </a:r>
                      <a:b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косгу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КБК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кор</a:t>
                      </a: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сч</a:t>
                      </a: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кор</a:t>
                      </a: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косгу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b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</a:rPr>
                        <a:t>(кредит)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" marR="888" marT="8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092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21990000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-15 084,26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-15 084,26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092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21835250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984 784,42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21935250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-969 700,16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15 084,26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022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21990000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-57 515,59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-57 515,59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022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21844541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57 515,59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57 515,59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082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21825568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304 221,29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21925568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-876 670,53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-572 449,24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082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21825598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572 449,24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572 449,24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022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21990000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-0,01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-0,01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022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21844541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082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30305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831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21925576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-148 535,64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-148 535,64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082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20551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21825576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21002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148 535,64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148 535,64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632523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63252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8" marR="888" marT="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2903" y="3021892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3413760" y="2926097"/>
            <a:ext cx="3988526" cy="174172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02286" y="2690966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2903" y="3692453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flipV="1">
            <a:off x="3413760" y="3596658"/>
            <a:ext cx="3988526" cy="174172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402286" y="3361527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2903" y="4371723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V="1">
            <a:off x="3413760" y="4275928"/>
            <a:ext cx="3988526" cy="174172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2286" y="4040797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2903" y="5068413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3413760" y="4972618"/>
            <a:ext cx="3988526" cy="174172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402286" y="4737487"/>
            <a:ext cx="853440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6571" y="5747685"/>
            <a:ext cx="418012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4554583" y="5669308"/>
            <a:ext cx="4347755" cy="165454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902338" y="5416769"/>
            <a:ext cx="435428" cy="3309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19805" y="2760634"/>
            <a:ext cx="1119051" cy="36338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64672" y="1399794"/>
            <a:ext cx="11287397" cy="386113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>
                <a:solidFill>
                  <a:srgbClr val="FF0000"/>
                </a:solidFill>
              </a:rPr>
              <a:t>несоответствие кодов бюджетной классификации в части межбюджетных трансфертов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64672" y="1773509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672" y="1054218"/>
            <a:ext cx="219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Недостаток:</a:t>
            </a:r>
          </a:p>
        </p:txBody>
      </p:sp>
      <p:sp>
        <p:nvSpPr>
          <p:cNvPr id="32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0623" y="887602"/>
            <a:ext cx="3991896" cy="32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Справка (ф. 0503125)</a:t>
            </a:r>
          </a:p>
        </p:txBody>
      </p:sp>
    </p:spTree>
    <p:extLst>
      <p:ext uri="{BB962C8B-B14F-4D97-AF65-F5344CB8AC3E}">
        <p14:creationId xmlns:p14="http://schemas.microsoft.com/office/powerpoint/2010/main" val="144389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ru-RU" smtClean="0">
                <a:solidFill>
                  <a:srgbClr val="44546A"/>
                </a:solidFill>
              </a:rPr>
              <a:t>2</a:t>
            </a:fld>
            <a:endParaRPr lang="ru-RU" dirty="0">
              <a:solidFill>
                <a:srgbClr val="44546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6411" y="1298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Анализ структуры номера счета бюджетного учета в Сведениях ф. 0503169, 0503369, 0503769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559" y="1497180"/>
            <a:ext cx="5264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Неактуальные КБК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err="1">
                <a:cs typeface="Segoe UI Light" panose="020B0502040204020203" pitchFamily="34" charset="0"/>
                <a:sym typeface="Helvetica Neue Light"/>
              </a:rPr>
              <a:t>Недетализированные</a:t>
            </a: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 (укрупненные) КБК 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Неактуальные счета 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Недопустимые виды деятельности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Недопустимые счета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8461" y="990318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Системные вопросы: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744" y="3918232"/>
            <a:ext cx="87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При приеме отчетности на 01.01.2025 установлены контроли: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439306" y="3565162"/>
            <a:ext cx="322217" cy="330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59825" y="4855598"/>
            <a:ext cx="5954932" cy="15388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 sz="1600"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Указания о порядке применения КБК, КОСГУ</a:t>
            </a:r>
          </a:p>
          <a:p>
            <a:r>
              <a:rPr lang="ru-RU" dirty="0"/>
              <a:t>План счетов бюджетного учета</a:t>
            </a:r>
          </a:p>
          <a:p>
            <a:r>
              <a:rPr lang="ru-RU" dirty="0"/>
              <a:t>Таблица соответствия КВР и КОСГУ</a:t>
            </a:r>
          </a:p>
          <a:p>
            <a:r>
              <a:rPr lang="ru-RU" dirty="0"/>
              <a:t>Таблица соответствия КДБ и КОСГУ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6406" y="4290087"/>
            <a:ext cx="338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 соответствие: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8343" y="3459743"/>
            <a:ext cx="1146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90" y="4976972"/>
            <a:ext cx="599537" cy="59953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989816" y="1465141"/>
            <a:ext cx="52642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Несоответствие аналитических кодов счетов бюджетного учета КБК</a:t>
            </a:r>
            <a:endParaRPr lang="en-US" sz="1600" dirty="0">
              <a:cs typeface="Segoe UI Light" panose="020B0502040204020203" pitchFamily="34" charset="0"/>
              <a:sym typeface="Helvetica Neue Light"/>
            </a:endParaRP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Недопустимые КБК</a:t>
            </a:r>
          </a:p>
          <a:p>
            <a:pPr marL="285750" indent="-285750"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Segoe UI Light" panose="020B0502040204020203" pitchFamily="34" charset="0"/>
                <a:sym typeface="Helvetica Neue Light"/>
              </a:rPr>
              <a:t>Счета, не допустимые (не применяемые) при исполнении бюджетов субъектов Российской Федерации (муниципальных образований)</a:t>
            </a:r>
          </a:p>
          <a:p>
            <a:pPr algn="just"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endParaRPr lang="ru-RU" sz="1600" dirty="0">
              <a:solidFill>
                <a:srgbClr val="FF0000"/>
              </a:solidFill>
              <a:cs typeface="Segoe UI Light" panose="020B0502040204020203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976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1086" y="923159"/>
            <a:ext cx="947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управления*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3891" y="6447525"/>
            <a:ext cx="1837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i="1" dirty="0">
                <a:solidFill>
                  <a:srgbClr val="0000FF"/>
                </a:solidFill>
                <a:latin typeface="Calibri" panose="020F0502020204030204" pitchFamily="34" charset="0"/>
                <a:hlinkClick r:id="rId4"/>
              </a:rPr>
              <a:t>* </a:t>
            </a:r>
            <a:r>
              <a:rPr lang="en-US" sz="1400" i="1" dirty="0">
                <a:solidFill>
                  <a:srgbClr val="0000FF"/>
                </a:solidFill>
                <a:latin typeface="Calibri" panose="020F0502020204030204" pitchFamily="34" charset="0"/>
                <a:hlinkClick r:id="rId4"/>
              </a:rPr>
              <a:t>https://minfin.gov.ru</a:t>
            </a: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1563190" y="1774679"/>
          <a:ext cx="9405665" cy="31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Лист" r:id="rId5" imgW="8848578" imgH="3248059" progId="Excel.Sheet.12">
                  <p:embed/>
                </p:oleObj>
              </mc:Choice>
              <mc:Fallback>
                <p:oleObj name="Лист" r:id="rId5" imgW="8848578" imgH="3248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3190" y="1774679"/>
                        <a:ext cx="9405665" cy="317790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358536" y="5294812"/>
          <a:ext cx="8987247" cy="57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 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ЦСТ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КВР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Вид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Счет</a:t>
                      </a:r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синтетический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Счет</a:t>
                      </a:r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аналитический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КОСГУ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11377" y="4897621"/>
            <a:ext cx="811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prstClr val="black"/>
                </a:solidFill>
              </a:rPr>
              <a:t>Номер счета бюджетного (бухгалтерского) учета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371599" y="5983480"/>
          <a:ext cx="8987247" cy="31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438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 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ЦСТ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872343" y="3182478"/>
            <a:ext cx="461554" cy="257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2" name="Соединительная линия уступом 31"/>
          <p:cNvCxnSpPr>
            <a:endCxn id="33" idx="0"/>
          </p:cNvCxnSpPr>
          <p:nvPr/>
        </p:nvCxnSpPr>
        <p:spPr>
          <a:xfrm>
            <a:off x="2233106" y="3439888"/>
            <a:ext cx="2156014" cy="188975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71109" y="5329644"/>
            <a:ext cx="836022" cy="107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6354" y="3182478"/>
            <a:ext cx="461554" cy="287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50926" y="5332298"/>
            <a:ext cx="1302648" cy="107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5" name="Соединительная линия уступом 44"/>
          <p:cNvCxnSpPr>
            <a:endCxn id="36" idx="0"/>
          </p:cNvCxnSpPr>
          <p:nvPr/>
        </p:nvCxnSpPr>
        <p:spPr>
          <a:xfrm>
            <a:off x="5011781" y="3469861"/>
            <a:ext cx="3590469" cy="186243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4</a:t>
            </a:fld>
            <a:endParaRPr lang="ru-RU">
              <a:solidFill>
                <a:srgbClr val="1F497D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39068" y="1690152"/>
          <a:ext cx="969645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Лист" r:id="rId3" imgW="9696310" imgH="3105082" progId="Excel.Sheet.12">
                  <p:embed/>
                </p:oleObj>
              </mc:Choice>
              <mc:Fallback>
                <p:oleObj name="Лист" r:id="rId3" imgW="9696310" imgH="31050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068" y="1690152"/>
                        <a:ext cx="9696450" cy="310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76251" y="854505"/>
            <a:ext cx="890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Таблица соответствия кодов классификации доходов и статей (подстатей) КОСГУ кодам Классификации доходов, установленным Руководством по статистике государственных финансов (СГФ – 2014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358536" y="5294812"/>
          <a:ext cx="8987247" cy="57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170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КБК</a:t>
                      </a:r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по доходам 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Вид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Счет</a:t>
                      </a:r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синтетический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Счет</a:t>
                      </a:r>
                      <a:r>
                        <a:rPr lang="ru-RU" sz="1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аналитический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КОСГУ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11377" y="4897621"/>
            <a:ext cx="811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prstClr val="black"/>
                </a:solidFill>
              </a:rPr>
              <a:t>Номер счета бюджетного (бухгалтерского) учета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371599" y="5983480"/>
          <a:ext cx="8987247" cy="31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438"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1 01 01011 01 0000 110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166305" y="4021259"/>
            <a:ext cx="2133600" cy="257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 rot="5400000">
            <a:off x="1633216" y="4552911"/>
            <a:ext cx="957509" cy="409023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176643" y="5236175"/>
            <a:ext cx="3864633" cy="107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46719" y="4006271"/>
            <a:ext cx="461554" cy="2873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50926" y="5332298"/>
            <a:ext cx="1302648" cy="107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1" name="Соединительная линия уступом 40"/>
          <p:cNvCxnSpPr>
            <a:endCxn id="40" idx="0"/>
          </p:cNvCxnSpPr>
          <p:nvPr/>
        </p:nvCxnSpPr>
        <p:spPr>
          <a:xfrm rot="16200000" flipH="1">
            <a:off x="8015383" y="4745430"/>
            <a:ext cx="1053631" cy="12010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55923" y="5938684"/>
            <a:ext cx="462116" cy="455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71192" y="5896078"/>
            <a:ext cx="462116" cy="455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>
            <a:stCxn id="2" idx="2"/>
            <a:endCxn id="17" idx="2"/>
          </p:cNvCxnSpPr>
          <p:nvPr/>
        </p:nvCxnSpPr>
        <p:spPr>
          <a:xfrm rot="5400000" flipH="1" flipV="1">
            <a:off x="6273312" y="4065543"/>
            <a:ext cx="42606" cy="4615269"/>
          </a:xfrm>
          <a:prstGeom prst="bentConnector3">
            <a:avLst>
              <a:gd name="adj1" fmla="val -53654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1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6251" y="854505"/>
            <a:ext cx="890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Таблица соответствия кодов классификации доходов и статей (подстатей) КОСГУ кодам Классификации доходов, установленным Руководством по статистике государственных финансов (СГФ – 2014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17734"/>
              </p:ext>
            </p:extLst>
          </p:nvPr>
        </p:nvGraphicFramePr>
        <p:xfrm>
          <a:off x="184727" y="1393738"/>
          <a:ext cx="11453092" cy="5229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КДБ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КОСГУ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Код счета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Допустимость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Примечание</a:t>
                      </a: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13 02991 01 ХХХХ 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134, 135, 136, 139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1 205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C0000"/>
                          </a:solidFill>
                          <a:effectLst/>
                          <a:latin typeface="Montserrat Medium"/>
                        </a:rPr>
                        <a:t>×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CC000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13 02991 01 ХХХХ 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134</a:t>
                      </a:r>
                      <a:r>
                        <a:rPr lang="ru-RU" sz="1400" u="none" strike="noStrike" dirty="0">
                          <a:effectLst/>
                        </a:rPr>
                        <a:t>, 135, 136, 139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1 209 </a:t>
                      </a:r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13 02991 01 ХХХХ 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134, 135, </a:t>
                      </a:r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136</a:t>
                      </a:r>
                      <a:r>
                        <a:rPr lang="ru-RU" sz="1400" u="none" strike="noStrike" dirty="0">
                          <a:effectLst/>
                        </a:rPr>
                        <a:t>, 139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1 209 </a:t>
                      </a:r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13 01991 01 ХХХХ 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131, 133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1 209 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C0000"/>
                          </a:solidFill>
                          <a:effectLst/>
                          <a:latin typeface="Montserrat Medium"/>
                        </a:rPr>
                        <a:t>×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CC000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13 01991 01 ХХХХ 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131</a:t>
                      </a:r>
                      <a:r>
                        <a:rPr lang="ru-RU" sz="1400" u="none" strike="noStrike" dirty="0">
                          <a:effectLst/>
                        </a:rPr>
                        <a:t>, 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1 205 </a:t>
                      </a:r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16 10013 01 ХХХХ 140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144, 145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1 209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C0000"/>
                          </a:solidFill>
                          <a:effectLst/>
                          <a:latin typeface="Montserrat Medium"/>
                        </a:rPr>
                        <a:t>×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CC000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14 02013 01 ХХХХ 410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1 20571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КОСГУ 4Х0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 = код аналитического счета 2057Х, 2097Х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 Medium"/>
                        <a:ea typeface="+mn-ea"/>
                        <a:cs typeface="+mn-cs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14 02013 01 ХХХХ 440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1 20974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КОСГУ 4Х0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 = код аналитического счета 2057Х, 2097Х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 Medium"/>
                        <a:ea typeface="+mn-ea"/>
                        <a:cs typeface="+mn-cs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07 01020 01 ХХХХ 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151, 153, 154, </a:t>
                      </a:r>
                      <a:r>
                        <a:rPr lang="ru-RU" sz="1400" u="none" strike="noStrike" dirty="0">
                          <a:effectLst/>
                        </a:rPr>
                        <a:t>155, 156, </a:t>
                      </a:r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157, 158, 161, 163, 164, </a:t>
                      </a:r>
                      <a:r>
                        <a:rPr lang="ru-RU" sz="1400" u="none" strike="noStrike" dirty="0">
                          <a:effectLst/>
                        </a:rPr>
                        <a:t>165, 166, </a:t>
                      </a:r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167, 168, 189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1 20989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C0000"/>
                          </a:solidFill>
                          <a:effectLst/>
                          <a:latin typeface="Montserrat Medium"/>
                        </a:rPr>
                        <a:t>?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Показатели по счету 20989 требуют пояснений (выявляются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 отражение хищений денежных средств, компенсаций расходов бюджета и др.)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Montserrat Medium"/>
                        <a:ea typeface="+mn-ea"/>
                        <a:cs typeface="+mn-cs"/>
                      </a:endParaRP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07 01020 01 ХХХХ 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151, 153, 154, </a:t>
                      </a:r>
                      <a:r>
                        <a:rPr lang="ru-RU" sz="1400" u="none" strike="noStrike" dirty="0">
                          <a:effectLst/>
                        </a:rPr>
                        <a:t>155, 156, </a:t>
                      </a:r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157, 158, 161, 163, 164, </a:t>
                      </a:r>
                      <a:r>
                        <a:rPr lang="ru-RU" sz="1400" u="none" strike="noStrike" dirty="0">
                          <a:effectLst/>
                        </a:rPr>
                        <a:t>165, 166, </a:t>
                      </a:r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167, 168, 189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1 205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C0000"/>
                          </a:solidFill>
                          <a:effectLst/>
                          <a:latin typeface="Montserrat Medium"/>
                        </a:rPr>
                        <a:t>?</a:t>
                      </a: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КДБ 207 - прочие безвозмездные поступления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КОСГУ 154 «Поступления текущего характера от организаций государственного сектора»</a:t>
                      </a: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2 03 01099 01 0000 150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153, 154, 163, 164</a:t>
                      </a:r>
                      <a:r>
                        <a:rPr lang="ru-RU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, 189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1 20554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/>
                          <a:sym typeface="Wingdings"/>
                        </a:rPr>
                        <a:t>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/>
                      </a:endParaRPr>
                    </a:p>
                  </a:txBody>
                  <a:tcPr marL="798" marR="798" marT="79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</a:rPr>
                        <a:t>КДБ 203 - безвозмездные поступления от государственных (муниципальных) организаций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/>
                          <a:ea typeface="+mn-ea"/>
                          <a:cs typeface="+mn-cs"/>
                        </a:rPr>
                        <a:t>КОСГУ 154 «Поступления текущего характера от организаций государственного сектора»</a:t>
                      </a:r>
                    </a:p>
                  </a:txBody>
                  <a:tcPr marL="798" marR="798" marT="79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2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0160" y="6229018"/>
            <a:ext cx="2804161" cy="358431"/>
          </a:xfrm>
        </p:spPr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>
              <a:solidFill>
                <a:srgbClr val="1F497D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9838" y="1590493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6539" y="1224004"/>
            <a:ext cx="32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Платежи в бюджет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133" y="1773509"/>
            <a:ext cx="77560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030301000 Расчеты по НДФЛ</a:t>
            </a:r>
          </a:p>
          <a:p>
            <a:pPr algn="just"/>
            <a:r>
              <a:rPr lang="ru-RU" sz="1400" u="sng" dirty="0">
                <a:solidFill>
                  <a:srgbClr val="F79646">
                    <a:lumMod val="50000"/>
                  </a:srgbClr>
                </a:solidFill>
              </a:rPr>
              <a:t>030302000 Расчеты по страховым взносам на обязательное социальное страхование на случай временной нетрудоспособности / в связи с материнством </a:t>
            </a:r>
            <a:r>
              <a:rPr lang="ru-RU" sz="1400" b="1" u="sng" dirty="0">
                <a:solidFill>
                  <a:srgbClr val="F79646">
                    <a:lumMod val="50000"/>
                  </a:srgbClr>
                </a:solidFill>
              </a:rPr>
              <a:t>*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030303000 Расчеты по налогу на прибыль организаций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030304000 Расчеты по НДС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030305000 Расчеты по прочим платежам в бюджет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030306000 Расчеты по страховым взносам на обязательное социальное страхование от несчастных случаев на производстве и профессиональных заболеваний</a:t>
            </a:r>
          </a:p>
          <a:p>
            <a:pPr algn="just"/>
            <a:r>
              <a:rPr lang="ru-RU" sz="1400" u="sng" dirty="0">
                <a:solidFill>
                  <a:srgbClr val="F79646">
                    <a:lumMod val="50000"/>
                  </a:srgbClr>
                </a:solidFill>
              </a:rPr>
              <a:t>030307000 Расчеты по страховым взносам на обязательное мед. страхование в ФФОМС </a:t>
            </a:r>
            <a:r>
              <a:rPr lang="ru-RU" sz="1400" b="1" u="sng" dirty="0">
                <a:solidFill>
                  <a:srgbClr val="F79646">
                    <a:lumMod val="50000"/>
                  </a:srgbClr>
                </a:solidFill>
              </a:rPr>
              <a:t>*</a:t>
            </a:r>
          </a:p>
          <a:p>
            <a:pPr algn="just"/>
            <a:r>
              <a:rPr lang="ru-RU" sz="1400" u="sng" dirty="0">
                <a:solidFill>
                  <a:srgbClr val="F79646">
                    <a:lumMod val="50000"/>
                  </a:srgbClr>
                </a:solidFill>
              </a:rPr>
              <a:t>030308000 Расчеты по страховым взносам на обязательное мед. страхование в ТФОМС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030309000 Расчеты по дополнительным страховым взносам на пенсионное страхование</a:t>
            </a:r>
          </a:p>
          <a:p>
            <a:pPr algn="just"/>
            <a:r>
              <a:rPr lang="ru-RU" sz="1400" u="sng" dirty="0">
                <a:solidFill>
                  <a:srgbClr val="F79646">
                    <a:lumMod val="50000"/>
                  </a:srgbClr>
                </a:solidFill>
              </a:rPr>
              <a:t>030310000 Расчеты по страховым взносам на обязательное пенсионное страхование на выплату страховой части трудовой пенсии </a:t>
            </a:r>
            <a:r>
              <a:rPr lang="ru-RU" sz="1400" b="1" u="sng" dirty="0">
                <a:solidFill>
                  <a:srgbClr val="F79646">
                    <a:lumMod val="50000"/>
                  </a:srgbClr>
                </a:solidFill>
              </a:rPr>
              <a:t>**</a:t>
            </a:r>
          </a:p>
          <a:p>
            <a:pPr algn="just"/>
            <a:r>
              <a:rPr lang="ru-RU" sz="1400" u="sng" dirty="0">
                <a:solidFill>
                  <a:srgbClr val="F79646">
                    <a:lumMod val="50000"/>
                  </a:srgbClr>
                </a:solidFill>
              </a:rPr>
              <a:t>030311000 Расчеты по страховым взносам на обязательное пенсионное страхование на выплату накопительной части трудовой пенсии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030312000 Расчеты по налогу на имущество организаций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030313000 Расчеты по земельному налогу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030314000 Расчеты по ЕНП</a:t>
            </a:r>
          </a:p>
          <a:p>
            <a:pPr algn="just"/>
            <a:r>
              <a:rPr lang="ru-RU" sz="1600" b="1" u="sng" dirty="0">
                <a:solidFill>
                  <a:srgbClr val="002060"/>
                </a:solidFill>
              </a:rPr>
              <a:t>030315000 Расчеты по ЕСТ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898671" y="2158968"/>
            <a:ext cx="65314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898674" y="3656878"/>
            <a:ext cx="65314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98671" y="3888222"/>
            <a:ext cx="65314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889960" y="4289969"/>
            <a:ext cx="65314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98671" y="4717565"/>
            <a:ext cx="65314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551812" y="2167677"/>
            <a:ext cx="8706" cy="2567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51813" y="3374848"/>
            <a:ext cx="3135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874030" y="3357430"/>
            <a:ext cx="4" cy="2425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108960" y="5782403"/>
            <a:ext cx="5791201" cy="17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64127" y="2288459"/>
            <a:ext cx="2168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</a:rPr>
              <a:t>Показатели «обнуляются» - платежи по страховым взносам отражаются по счету </a:t>
            </a:r>
          </a:p>
          <a:p>
            <a:pPr algn="ctr"/>
            <a:r>
              <a:rPr lang="ru-RU" u="sng" dirty="0">
                <a:solidFill>
                  <a:srgbClr val="002060"/>
                </a:solidFill>
              </a:rPr>
              <a:t>30315 ЕСТ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133" y="5976884"/>
            <a:ext cx="11163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* Остаются только по страх. взносам с выплат в пользу прокуроров, сотрудников СК РФ, судей федеральных судов, мировых судей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** в части дополнительных тарифов, предусмотренных ст. 428 НК РФ</a:t>
            </a:r>
          </a:p>
        </p:txBody>
      </p:sp>
    </p:spTree>
    <p:extLst>
      <p:ext uri="{BB962C8B-B14F-4D97-AF65-F5344CB8AC3E}">
        <p14:creationId xmlns:p14="http://schemas.microsoft.com/office/powerpoint/2010/main" val="9522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0160" y="6229018"/>
            <a:ext cx="2804161" cy="358431"/>
          </a:xfrm>
        </p:spPr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7</a:t>
            </a:fld>
            <a:endParaRPr lang="ru-RU">
              <a:solidFill>
                <a:srgbClr val="1F497D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9838" y="1590493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6539" y="1224004"/>
            <a:ext cx="32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НДС и НП  БУ, АУ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837" y="1863634"/>
            <a:ext cx="11374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180</a:t>
            </a:r>
            <a:r>
              <a:rPr lang="ru-RU" dirty="0">
                <a:solidFill>
                  <a:prstClr val="black"/>
                </a:solidFill>
              </a:rPr>
              <a:t> 2 30303	п. 12.1.7 приказа Минфина России 82н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180</a:t>
            </a:r>
            <a:r>
              <a:rPr lang="ru-RU" dirty="0">
                <a:solidFill>
                  <a:prstClr val="black"/>
                </a:solidFill>
              </a:rPr>
              <a:t> 2 30304	п. 12.1.7 приказа Минфина России 82н, письмо Минфина России от 01.07.2016 </a:t>
            </a:r>
          </a:p>
          <a:p>
            <a:r>
              <a:rPr lang="ru-RU" dirty="0">
                <a:solidFill>
                  <a:prstClr val="black"/>
                </a:solidFill>
              </a:rPr>
              <a:t>		№ 02-06-10/38856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КВР 2 30304	у налогового агента в случаях, установленных НК РФ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9837" y="4355464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7633" y="3986132"/>
            <a:ext cx="32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Страховые взносы, ЕСТ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837" y="4395346"/>
            <a:ext cx="417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Обязательные страховые взносы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1405" y="4388642"/>
            <a:ext cx="6792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пп</a:t>
            </a:r>
            <a:r>
              <a:rPr lang="ru-RU" dirty="0">
                <a:solidFill>
                  <a:prstClr val="black"/>
                </a:solidFill>
              </a:rPr>
              <a:t>. 53.1.1.4, 53.1.2.4, 53.1.4.3 приказа Минфина России 82н: КВР 1Х9 по начислениям на выплаты по соответствующим элементам подгрупп видов расходов (например, на выплаты по КВР 111, 112, 113 начисления ОСВ по КВР 119)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+</a:t>
            </a:r>
            <a:r>
              <a:rPr lang="ru-RU" dirty="0">
                <a:solidFill>
                  <a:prstClr val="black"/>
                </a:solidFill>
              </a:rPr>
              <a:t> КВР по договорам ГПХ, облагаемым социальным выплатам</a:t>
            </a:r>
          </a:p>
        </p:txBody>
      </p:sp>
    </p:spTree>
    <p:extLst>
      <p:ext uri="{BB962C8B-B14F-4D97-AF65-F5344CB8AC3E}">
        <p14:creationId xmlns:p14="http://schemas.microsoft.com/office/powerpoint/2010/main" val="165693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0160" y="6229018"/>
            <a:ext cx="2804161" cy="358431"/>
          </a:xfrm>
        </p:spPr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8</a:t>
            </a:fld>
            <a:endParaRPr lang="ru-RU">
              <a:solidFill>
                <a:srgbClr val="1F497D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9838" y="1590493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6539" y="1224004"/>
            <a:ext cx="32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Счет 30213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770" y="1837116"/>
            <a:ext cx="5562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 01.01.2021 </a:t>
            </a:r>
            <a:r>
              <a:rPr lang="ru-RU" dirty="0">
                <a:solidFill>
                  <a:prstClr val="black"/>
                </a:solidFill>
              </a:rPr>
              <a:t>оплата б/л с 4 дня работодателем с последующим возмещением от ФСС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Д 119 0 30302 	К 119 0 30213</a:t>
            </a:r>
          </a:p>
          <a:p>
            <a:r>
              <a:rPr lang="ru-RU" dirty="0">
                <a:solidFill>
                  <a:prstClr val="black"/>
                </a:solidFill>
              </a:rPr>
              <a:t>Д 119 0 30213 	К 119 1 30405 (0 20100)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0488" y="2371704"/>
            <a:ext cx="556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 01.01.2021 </a:t>
            </a:r>
            <a:r>
              <a:rPr lang="ru-RU" dirty="0">
                <a:solidFill>
                  <a:prstClr val="black"/>
                </a:solidFill>
              </a:rPr>
              <a:t>оплата б/л с 4 дня ФСС (СФР)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695407" y="2179963"/>
            <a:ext cx="679267" cy="82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8427128" y="2862404"/>
            <a:ext cx="696684" cy="1941645"/>
          </a:xfrm>
          <a:prstGeom prst="rightArrow">
            <a:avLst>
              <a:gd name="adj1" fmla="val 50000"/>
              <a:gd name="adj2" fmla="val 5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7292" y="4577902"/>
            <a:ext cx="531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Остатки по счету 30213 на 01.01.2025 = 0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Увеличение – недопустимо</a:t>
            </a:r>
          </a:p>
          <a:p>
            <a:r>
              <a:rPr lang="ru-RU" dirty="0">
                <a:solidFill>
                  <a:prstClr val="black"/>
                </a:solidFill>
              </a:rPr>
              <a:t>Уменьшение – за счет выплаты, либо списания с балансового счета по результатам инвентаризации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1517" y="5101122"/>
            <a:ext cx="47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770" y="4763576"/>
            <a:ext cx="5562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Оплата работодателем первых 3х дней б/л – </a:t>
            </a:r>
            <a:r>
              <a:rPr lang="ru-RU" u="sng" dirty="0">
                <a:solidFill>
                  <a:prstClr val="black"/>
                </a:solidFill>
              </a:rPr>
              <a:t>без изменений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Д 1Х1 0 40120 266	К 1Х1 0 30266</a:t>
            </a:r>
          </a:p>
          <a:p>
            <a:r>
              <a:rPr lang="ru-RU" dirty="0">
                <a:solidFill>
                  <a:prstClr val="black"/>
                </a:solidFill>
              </a:rPr>
              <a:t>Д 1Х1 0 30266  		К 1Х1 1 30405 (0 20100)</a:t>
            </a:r>
          </a:p>
        </p:txBody>
      </p:sp>
    </p:spTree>
    <p:extLst>
      <p:ext uri="{BB962C8B-B14F-4D97-AF65-F5344CB8AC3E}">
        <p14:creationId xmlns:p14="http://schemas.microsoft.com/office/powerpoint/2010/main" val="239602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ED87-AF0E-4FAF-B3C3-980CC6BA7830}" type="slidenum">
              <a:rPr lang="ru-RU" smtClean="0">
                <a:solidFill>
                  <a:srgbClr val="1F497D"/>
                </a:solidFill>
              </a:rPr>
              <a:pPr/>
              <a:t>9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4672" y="1399794"/>
            <a:ext cx="10590711" cy="386113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Не соответствие между </a:t>
            </a:r>
            <a:r>
              <a:rPr lang="ru-RU" sz="1800" b="1" u="sng" dirty="0">
                <a:solidFill>
                  <a:srgbClr val="FF0000"/>
                </a:solidFill>
              </a:rPr>
              <a:t>счетами бухгалтерского учета </a:t>
            </a:r>
            <a:r>
              <a:rPr lang="ru-RU" sz="1800" dirty="0"/>
              <a:t>и </a:t>
            </a:r>
            <a:r>
              <a:rPr lang="ru-RU" sz="1800" b="1" u="sng" dirty="0">
                <a:solidFill>
                  <a:srgbClr val="FF0000"/>
                </a:solidFill>
              </a:rPr>
              <a:t>кодами бюджетной классификации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672" y="1054218"/>
            <a:ext cx="177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Недостаток: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64672" y="1773509"/>
            <a:ext cx="10511246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"/>
          <p:cNvSpPr/>
          <p:nvPr/>
        </p:nvSpPr>
        <p:spPr>
          <a:xfrm flipV="1">
            <a:off x="2241" y="589189"/>
            <a:ext cx="12189759" cy="26531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8960" y="197369"/>
            <a:ext cx="862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Недостатки бюджетной (бухгалтерской) отчетности, выявляемые Федеральным казначейством при камеральной проверке годовой (внутригодовой) отчетности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4057" y="1956219"/>
            <a:ext cx="539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пример неоднозначных показателей по расходам: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543" y="2310840"/>
            <a:ext cx="3352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Код вида расходов 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just"/>
            <a:r>
              <a:rPr lang="ru-RU" sz="1600" b="1" dirty="0">
                <a:solidFill>
                  <a:prstClr val="black"/>
                </a:solidFill>
              </a:rPr>
              <a:t>811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 «Субсидии на </a:t>
            </a:r>
            <a:r>
              <a:rPr lang="ru-RU" sz="1600" b="1" u="sng" dirty="0">
                <a:solidFill>
                  <a:srgbClr val="FF0000"/>
                </a:solidFill>
              </a:rPr>
              <a:t>возмещение</a:t>
            </a:r>
            <a:r>
              <a:rPr lang="ru-RU" sz="1600" dirty="0">
                <a:solidFill>
                  <a:prstClr val="black"/>
                </a:solidFill>
              </a:rPr>
              <a:t> недополученных доходов и (или) </a:t>
            </a:r>
            <a:r>
              <a:rPr lang="ru-RU" sz="1600" b="1" u="sng" dirty="0">
                <a:solidFill>
                  <a:srgbClr val="FF0000"/>
                </a:solidFill>
              </a:rPr>
              <a:t>возмещение фактически </a:t>
            </a:r>
            <a:r>
              <a:rPr lang="ru-RU" sz="1600" dirty="0">
                <a:solidFill>
                  <a:prstClr val="black"/>
                </a:solidFill>
              </a:rPr>
              <a:t>понесенных затрат в связи с производством (реализацией) товаров, выполнением работ, оказанием услуг»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7405" y="2490263"/>
            <a:ext cx="4103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Счета учета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just"/>
            <a:r>
              <a:rPr lang="ru-RU" sz="1600" b="1" u="sng" dirty="0">
                <a:solidFill>
                  <a:srgbClr val="FF0000"/>
                </a:solidFill>
              </a:rPr>
              <a:t>206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40 </a:t>
            </a:r>
            <a:r>
              <a:rPr lang="ru-RU" sz="1600" dirty="0">
                <a:solidFill>
                  <a:prstClr val="black"/>
                </a:solidFill>
              </a:rPr>
              <a:t>«Расчеты по авансовым безвозмездным перечислениям текущего характера организациям»</a:t>
            </a:r>
          </a:p>
          <a:p>
            <a:pPr algn="just"/>
            <a:r>
              <a:rPr lang="ru-RU" sz="1600" b="1" u="sng" dirty="0">
                <a:solidFill>
                  <a:srgbClr val="FF0000"/>
                </a:solidFill>
              </a:rPr>
              <a:t>206 80 </a:t>
            </a:r>
            <a:r>
              <a:rPr lang="ru-RU" sz="1600" dirty="0">
                <a:solidFill>
                  <a:prstClr val="black"/>
                </a:solidFill>
              </a:rPr>
              <a:t>«Расчеты по авансовым безвозмездным перечислениям капитального характера организациям»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543" y="4902896"/>
            <a:ext cx="3952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>
                <a:solidFill>
                  <a:prstClr val="black"/>
                </a:solidFill>
              </a:rPr>
              <a:t>302 </a:t>
            </a:r>
            <a:r>
              <a:rPr lang="ru-RU" sz="1400" b="1" u="sng" dirty="0">
                <a:solidFill>
                  <a:prstClr val="black"/>
                </a:solidFill>
              </a:rPr>
              <a:t>40 </a:t>
            </a:r>
            <a:r>
              <a:rPr lang="ru-RU" sz="1400" dirty="0">
                <a:solidFill>
                  <a:prstClr val="black"/>
                </a:solidFill>
              </a:rPr>
              <a:t>«Расчеты по безвозмездным перечислениям текущего характера организациям»</a:t>
            </a:r>
          </a:p>
          <a:p>
            <a:pPr algn="just"/>
            <a:r>
              <a:rPr lang="en-US" sz="1400" b="1" u="sng" dirty="0">
                <a:solidFill>
                  <a:prstClr val="black"/>
                </a:solidFill>
              </a:rPr>
              <a:t>302</a:t>
            </a:r>
            <a:r>
              <a:rPr lang="ru-RU" sz="1400" b="1" u="sng" dirty="0">
                <a:solidFill>
                  <a:prstClr val="black"/>
                </a:solidFill>
              </a:rPr>
              <a:t> 80 </a:t>
            </a:r>
            <a:r>
              <a:rPr lang="ru-RU" sz="1400" dirty="0">
                <a:solidFill>
                  <a:prstClr val="black"/>
                </a:solidFill>
              </a:rPr>
              <a:t>«Расчеты по безвозмездным перечислениям капитального характера организациям»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427" y="4589215"/>
            <a:ext cx="133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корректно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62402" y="5000370"/>
            <a:ext cx="4742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812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«Субсидии (гранты в форме субсидий) на 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финансовое обеспечение затрат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в связи с производством (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реализ.товаров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выполн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 работ, оказанием услуг, подлежащие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казнач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сопровожд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.»</a:t>
            </a:r>
          </a:p>
          <a:p>
            <a:pPr algn="just"/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813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«Субсидии (гранты в форме субсидий) 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на финансовое обеспечение затрат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 в связи с производством (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реализ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.) товаров,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выполн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 работ, оказанием услуг, не подлежащие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казнач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сопровожд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» …</a:t>
            </a:r>
          </a:p>
        </p:txBody>
      </p:sp>
      <p:sp>
        <p:nvSpPr>
          <p:cNvPr id="20" name="Плюс 19"/>
          <p:cNvSpPr/>
          <p:nvPr/>
        </p:nvSpPr>
        <p:spPr>
          <a:xfrm>
            <a:off x="379029" y="4503604"/>
            <a:ext cx="509035" cy="45284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11391813" y="4515549"/>
            <a:ext cx="509035" cy="45284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8087" y="4589215"/>
            <a:ext cx="133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корректно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0129" y="6447683"/>
            <a:ext cx="268223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Минпромторг, </a:t>
            </a:r>
            <a:r>
              <a:rPr lang="ru-RU" sz="1400" dirty="0" err="1">
                <a:solidFill>
                  <a:prstClr val="black"/>
                </a:solidFill>
              </a:rPr>
              <a:t>Росжедор</a:t>
            </a:r>
            <a:r>
              <a:rPr lang="ru-RU" sz="1400" dirty="0">
                <a:solidFill>
                  <a:prstClr val="black"/>
                </a:solidFill>
              </a:rPr>
              <a:t>, ФАС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7854" y="6240593"/>
            <a:ext cx="231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prstClr val="black"/>
                </a:solidFill>
              </a:rPr>
              <a:t>ГРБС с указанными показателями: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1" y="2937070"/>
            <a:ext cx="376780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при наличии в соглашениях условий по достижению установленных результатов, связанных с перечисленными в качестве возмещенных недополученных ранее доходов и понесенных в прошлом затрат суммами, при невыполнении которых передаваемые активы должны быть возвращены полностью или частично передающей стороне</a:t>
            </a:r>
          </a:p>
        </p:txBody>
      </p:sp>
      <p:sp>
        <p:nvSpPr>
          <p:cNvPr id="27" name="Плюс 26"/>
          <p:cNvSpPr/>
          <p:nvPr/>
        </p:nvSpPr>
        <p:spPr>
          <a:xfrm>
            <a:off x="5678113" y="2596192"/>
            <a:ext cx="509035" cy="452846"/>
          </a:xfrm>
          <a:prstGeom prst="mathPlu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4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17072</TotalTime>
  <Words>2494</Words>
  <Application>Microsoft Office PowerPoint</Application>
  <PresentationFormat>Широкоэкранный</PresentationFormat>
  <Paragraphs>623</Paragraphs>
  <Slides>15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Montserrat Medium</vt:lpstr>
      <vt:lpstr>Segoe UI Light</vt:lpstr>
      <vt:lpstr>Times New Roman</vt:lpstr>
      <vt:lpstr>Wingdings</vt:lpstr>
      <vt:lpstr>Тема Office</vt:lpstr>
      <vt:lpstr>Office Theme</vt:lpstr>
      <vt:lpstr>1_Office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соответствие между счетами бухгалтерского учета и кодами бюджетной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несоответствие кодов бюджетной классификации в части межбюджетных трансфертов</vt:lpstr>
      <vt:lpstr>несоответствие кодов бюджетной классификации в части межбюджетных трансфертов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ошибок при формировании годовой бюджетной (бухгалтерской) отчетности за 2023 год</dc:title>
  <dc:creator>Кривенец Анна Николаевна</dc:creator>
  <cp:lastModifiedBy>Huawei</cp:lastModifiedBy>
  <cp:revision>154</cp:revision>
  <dcterms:created xsi:type="dcterms:W3CDTF">2024-04-26T11:35:28Z</dcterms:created>
  <dcterms:modified xsi:type="dcterms:W3CDTF">2024-12-04T05:22:07Z</dcterms:modified>
</cp:coreProperties>
</file>