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2" firstSlideNum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9144000" cy="5143500"/>
  <p:defaultTextStyle>
    <a:defPPr>
      <a:defRPr lang="ru-RU"/>
    </a:defPPr>
    <a:lvl1pPr marL="0" algn="l" defTabSz="1449324">
      <a:defRPr sz="285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>
      <a:defRPr sz="285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>
      <a:defRPr sz="285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>
      <a:defRPr sz="285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>
      <a:defRPr sz="285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>
      <a:defRPr sz="285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>
      <a:defRPr sz="285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>
      <a:defRPr sz="285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>
      <a:defRPr sz="285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9" d="100"/>
          <a:sy n="109" d="100"/>
        </p:scale>
        <p:origin x="300" y="90"/>
      </p:cViewPr>
      <p:guideLst>
        <p:guide pos="4565" orient="horz"/>
        <p:guide pos="3411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object 2"/>
          <p:cNvSpPr/>
          <p:nvPr userDrawn="1"/>
        </p:nvSpPr>
        <p:spPr bwMode="auto">
          <a:xfrm flipV="1">
            <a:off x="1" y="397588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6340C1-9663-4834-9678-E2A955AB6CD1}" type="datetime1">
              <a:rPr lang="en-US"/>
              <a:t/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7DF15-E714-4CF6-BEF1-7D53FFC8CFCA}" type="datetime1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397588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01" y="4783458"/>
            <a:ext cx="2103121" cy="439079"/>
          </a:xfrm>
        </p:spPr>
        <p:txBody>
          <a:bodyPr/>
          <a:lstStyle/>
          <a:p>
            <a:pPr>
              <a:defRPr/>
            </a:pPr>
            <a:fld id="{DCF62467-51A0-4331-81DA-2BBFEC3C67EF}" type="datetime1">
              <a:rPr lang="en-US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108961" y="4783460"/>
            <a:ext cx="2926080" cy="43907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397588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6340C1-9663-4834-9678-E2A955AB6CD1}" type="datetime1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dt="0" ftr="0" hdr="0" sldNum="1"/>
  <p:txStyles>
    <p:titleStyle>
      <a:lvl1pPr>
        <a:defRPr sz="315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 bwMode="auto"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 fill="norm" stroke="1" extrusionOk="0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9" name="object 9"/>
          <p:cNvSpPr/>
          <p:nvPr/>
        </p:nvSpPr>
        <p:spPr bwMode="auto">
          <a:xfrm>
            <a:off x="7167446" y="327990"/>
            <a:ext cx="1967349" cy="4365307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10" name="TextBox 9"/>
          <p:cNvSpPr txBox="1"/>
          <p:nvPr/>
        </p:nvSpPr>
        <p:spPr bwMode="auto">
          <a:xfrm>
            <a:off x="304798" y="1428750"/>
            <a:ext cx="8576420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/>
              <a:buNone/>
              <a:tabLst>
                <a:tab pos="7086600" algn="l"/>
              </a:tabLst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Технологическое обеспечение первого этапа</a:t>
            </a:r>
            <a:endParaRPr lang="ru-RU" sz="24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None/>
              <a:tabLst>
                <a:tab pos="7086600" algn="l"/>
              </a:tabLst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перехода на новую модель бухгалтерского учета</a:t>
            </a:r>
            <a:endParaRPr lang="ru-RU" sz="24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None/>
              <a:tabLst>
                <a:tab pos="7086600" algn="l"/>
              </a:tabLst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 системе </a:t>
            </a: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казначейских платежей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5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23028" y="4828293"/>
            <a:ext cx="3630774" cy="28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50">
                <a:solidFill>
                  <a:schemeClr val="bg1">
                    <a:lumMod val="65000"/>
                  </a:schemeClr>
                </a:solidFill>
              </a:rPr>
              <a:t>Сентябрь </a:t>
            </a:r>
            <a:r>
              <a:rPr lang="ru-RU" sz="1250">
                <a:solidFill>
                  <a:schemeClr val="bg1">
                    <a:lumMod val="65000"/>
                  </a:schemeClr>
                </a:solidFill>
              </a:rPr>
              <a:t>2024г</a:t>
            </a:r>
            <a:r>
              <a:rPr lang="ru-RU" sz="1250">
                <a:solidFill>
                  <a:schemeClr val="bg1">
                    <a:lumMod val="65000"/>
                  </a:schemeClr>
                </a:solidFill>
              </a:rPr>
              <a:t>.</a:t>
            </a:r>
            <a:endParaRPr/>
          </a:p>
        </p:txBody>
      </p:sp>
      <p:sp>
        <p:nvSpPr>
          <p:cNvPr id="20" name="object 2"/>
          <p:cNvSpPr/>
          <p:nvPr/>
        </p:nvSpPr>
        <p:spPr bwMode="auto"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 fill="norm" stroke="1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600" y="63410"/>
            <a:ext cx="1402441" cy="548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 flipH="0" flipV="0">
            <a:off x="304798" y="2909690"/>
            <a:ext cx="7253222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25"/>
              </a:spcAft>
              <a:defRPr/>
            </a:pPr>
            <a:r>
              <a:rPr lang="ru-RU" sz="1800" cap="all">
                <a:solidFill>
                  <a:srgbClr val="3379CD"/>
                </a:solidFill>
                <a:latin typeface="Times New Roman"/>
                <a:ea typeface="Times New Roman"/>
                <a:cs typeface="Times New Roman"/>
              </a:rPr>
              <a:t>Управление развития информационных систем</a:t>
            </a:r>
            <a:endParaRPr sz="1800" i="1">
              <a:solidFill>
                <a:srgbClr val="17517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69712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9815" y="830034"/>
            <a:ext cx="7473144" cy="3558323"/>
          </a:xfrm>
          <a:prstGeom prst="rect">
            <a:avLst/>
          </a:prstGeom>
        </p:spPr>
      </p:pic>
      <p:sp>
        <p:nvSpPr>
          <p:cNvPr id="44781062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5" y="4795859"/>
            <a:ext cx="2103120" cy="26883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9ECF65-E67D-137A-9ADE-A1154FA8BF2F}" type="slidenum">
              <a:rPr lang="ru-RU"/>
              <a:t/>
            </a:fld>
            <a:endParaRPr lang="ru-RU"/>
          </a:p>
        </p:txBody>
      </p:sp>
      <p:sp>
        <p:nvSpPr>
          <p:cNvPr id="300195294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1937832" y="302292"/>
            <a:ext cx="6673493" cy="2670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algn="ctr">
              <a:defRPr/>
            </a:pPr>
            <a:r>
              <a:rPr lang="ru-RU" sz="175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Управление операционными днями </a:t>
            </a:r>
            <a:endParaRPr/>
          </a:p>
        </p:txBody>
      </p:sp>
      <p:sp>
        <p:nvSpPr>
          <p:cNvPr id="1568760569" name="Holder 2"/>
          <p:cNvSpPr>
            <a:spLocks noGrp="1"/>
          </p:cNvSpPr>
          <p:nvPr/>
        </p:nvSpPr>
        <p:spPr bwMode="auto">
          <a:xfrm flipH="0" flipV="0">
            <a:off x="4290046" y="4472715"/>
            <a:ext cx="2142823" cy="457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just">
              <a:defRPr/>
            </a:pPr>
            <a:r>
              <a:rPr sz="1000">
                <a:latin typeface="Times New Roman"/>
                <a:ea typeface="Times New Roman"/>
                <a:cs typeface="Times New Roman"/>
              </a:rPr>
              <a:t>Тип операций дополнен выбором:</a:t>
            </a:r>
            <a:endParaRPr sz="10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000">
                <a:latin typeface="Times New Roman"/>
                <a:ea typeface="Times New Roman"/>
                <a:cs typeface="Times New Roman"/>
              </a:rPr>
              <a:t> - «Операции ПУД»</a:t>
            </a:r>
            <a:endParaRPr sz="10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0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-</a:t>
            </a:r>
            <a:r>
              <a:rPr sz="1000">
                <a:latin typeface="Times New Roman"/>
                <a:ea typeface="Times New Roman"/>
                <a:cs typeface="Times New Roman"/>
              </a:rPr>
              <a:t> </a:t>
            </a:r>
            <a:r>
              <a:rPr sz="1000">
                <a:latin typeface="Times New Roman"/>
                <a:ea typeface="Times New Roman"/>
                <a:cs typeface="Times New Roman"/>
              </a:rPr>
              <a:t>«Операции ЕБП» </a:t>
            </a: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14992738" name="Скругленная прямоугольная выноска 8"/>
          <p:cNvSpPr/>
          <p:nvPr/>
        </p:nvSpPr>
        <p:spPr bwMode="auto">
          <a:xfrm flipH="0" flipV="0">
            <a:off x="4134936" y="4388358"/>
            <a:ext cx="2246129" cy="637334"/>
          </a:xfrm>
          <a:prstGeom prst="wedgeRoundRectCallout">
            <a:avLst>
              <a:gd name="adj1" fmla="val -90626"/>
              <a:gd name="adj2" fmla="val -170416"/>
              <a:gd name="adj3" fmla="val 16667"/>
            </a:avLst>
          </a:prstGeom>
          <a:solidFill>
            <a:schemeClr val="bg1">
              <a:alpha val="0"/>
            </a:schemeClr>
          </a:solidFill>
          <a:ln w="19050" cap="flat" cmpd="sng" algn="ctr">
            <a:solidFill>
              <a:srgbClr val="FF000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301730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4AD21FA2-F200-2EAA-A253-8A40AA1D8444}" type="slidenum">
              <a:rPr lang="ru-RU"/>
              <a:t/>
            </a:fld>
            <a:endParaRPr lang="ru-RU"/>
          </a:p>
        </p:txBody>
      </p:sp>
      <p:sp>
        <p:nvSpPr>
          <p:cNvPr id="1717124874" name="Заголовок 2"/>
          <p:cNvSpPr txBox="1"/>
          <p:nvPr/>
        </p:nvSpPr>
        <p:spPr bwMode="auto">
          <a:xfrm>
            <a:off x="751122" y="2112210"/>
            <a:ext cx="4343194" cy="48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5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 defTabSz="914400">
              <a:defRPr/>
            </a:pPr>
            <a:r>
              <a:rPr lang="ru-RU" sz="3200" b="0">
                <a:latin typeface="Times New Roman"/>
                <a:ea typeface="Times New Roman"/>
                <a:cs typeface="Times New Roman"/>
              </a:rPr>
              <a:t>Спасибо за внимание !</a:t>
            </a:r>
            <a:endParaRPr sz="3200"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/>
            </a:fld>
            <a:endParaRPr lang="ru-RU"/>
          </a:p>
        </p:txBody>
      </p:sp>
      <p:sp>
        <p:nvSpPr>
          <p:cNvPr id="504180991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1823042" y="255861"/>
            <a:ext cx="7186887" cy="213719"/>
          </a:xfrm>
        </p:spPr>
        <p:txBody>
          <a:bodyPr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tx2"/>
                </a:solidFill>
                <a:latin typeface="Cambria"/>
                <a:ea typeface="Arial"/>
                <a:cs typeface="Arial"/>
              </a:rPr>
              <a:t>ИТ-архитектура </a:t>
            </a:r>
            <a:r>
              <a:rPr lang="ru-RU" sz="1400" b="1" i="0" u="none" strike="noStrike" cap="none" spc="0">
                <a:solidFill>
                  <a:schemeClr val="tx2"/>
                </a:solidFill>
                <a:latin typeface="Cambria"/>
                <a:ea typeface="Arial"/>
                <a:cs typeface="Arial"/>
              </a:rPr>
              <a:t>н</a:t>
            </a:r>
            <a:r>
              <a:rPr lang="ru-RU" sz="1400" b="1" i="0" u="none" strike="noStrike" cap="none" spc="0">
                <a:solidFill>
                  <a:srgbClr val="11437F"/>
                </a:solidFill>
                <a:latin typeface="Cambria"/>
                <a:ea typeface="Cambria"/>
                <a:cs typeface="Arial"/>
              </a:rPr>
              <a:t>овой учетной модели</a:t>
            </a:r>
            <a:endParaRPr lang="ru-RU" sz="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45297013" name="Скругленный прямоугольник 76"/>
          <p:cNvSpPr/>
          <p:nvPr/>
        </p:nvSpPr>
        <p:spPr bwMode="auto">
          <a:xfrm flipH="0" flipV="0">
            <a:off x="341158" y="4399822"/>
            <a:ext cx="8402810" cy="611996"/>
          </a:xfrm>
          <a:prstGeom prst="roundRect">
            <a:avLst>
              <a:gd name="adj" fmla="val 16667"/>
            </a:avLst>
          </a:prstGeom>
          <a:solidFill>
            <a:sysClr val="window" lastClr="FFFFFF">
              <a:alpha val="0"/>
            </a:sysClr>
          </a:solidFill>
          <a:ln w="12699" cap="flat" cmpd="sng" algn="ctr">
            <a:solidFill>
              <a:schemeClr val="accent1">
                <a:lumMod val="50196"/>
              </a:schemeClr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>
              <a:defRPr/>
            </a:pPr>
            <a:r>
              <a:rPr lang="en-US" sz="1100">
                <a:solidFill>
                  <a:schemeClr val="tx1"/>
                </a:solidFill>
              </a:rPr>
              <a:t>   </a:t>
            </a:r>
            <a:r>
              <a:rPr lang="ru-RU" sz="1100">
                <a:solidFill>
                  <a:schemeClr val="tx1"/>
                </a:solidFill>
              </a:rPr>
              <a:t>Внешние </a:t>
            </a:r>
            <a:r>
              <a:rPr lang="en-US" sz="1100">
                <a:solidFill>
                  <a:schemeClr val="tx1"/>
                </a:solidFill>
              </a:rPr>
              <a:t>BI</a:t>
            </a:r>
            <a:endParaRPr sz="3600"/>
          </a:p>
        </p:txBody>
      </p:sp>
      <p:sp>
        <p:nvSpPr>
          <p:cNvPr id="554849321" name="Скругленный прямоугольник 57"/>
          <p:cNvSpPr/>
          <p:nvPr/>
        </p:nvSpPr>
        <p:spPr bwMode="auto">
          <a:xfrm flipH="0" flipV="0">
            <a:off x="330843" y="2618768"/>
            <a:ext cx="8402810" cy="1608382"/>
          </a:xfrm>
          <a:prstGeom prst="roundRect">
            <a:avLst>
              <a:gd name="adj" fmla="val 9373"/>
            </a:avLst>
          </a:prstGeom>
          <a:solidFill>
            <a:srgbClr val="FFFAFA"/>
          </a:solidFill>
          <a:ln w="12699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endParaRPr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651837" name="Скругленный прямоугольник 10"/>
          <p:cNvSpPr/>
          <p:nvPr/>
        </p:nvSpPr>
        <p:spPr bwMode="auto">
          <a:xfrm rot="0" flipH="0" flipV="0">
            <a:off x="488261" y="2786845"/>
            <a:ext cx="8087976" cy="590069"/>
          </a:xfrm>
          <a:prstGeom prst="roundRect">
            <a:avLst>
              <a:gd name="adj" fmla="val 16984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 algn="ctr">
              <a:defRPr/>
            </a:pPr>
            <a:r>
              <a:rPr lang="ru-RU" sz="1000" b="1">
                <a:solidFill>
                  <a:schemeClr val="accent2">
                    <a:lumMod val="75000"/>
                  </a:schemeClr>
                </a:solidFill>
              </a:rPr>
              <a:t>     Общее </a:t>
            </a:r>
            <a:r>
              <a:rPr lang="ru-RU" sz="1000" b="1">
                <a:solidFill>
                  <a:schemeClr val="accent2">
                    <a:lumMod val="75000"/>
                  </a:schemeClr>
                </a:solidFill>
              </a:rPr>
              <a:t>хранилище бухгалтерских записей (Супердатамарт</a:t>
            </a:r>
            <a:r>
              <a:rPr lang="en-US" sz="1000" b="1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sz="1000" b="1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sz="1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9138540" name="Скругленный прямоугольник 75"/>
          <p:cNvSpPr/>
          <p:nvPr/>
        </p:nvSpPr>
        <p:spPr bwMode="auto">
          <a:xfrm rot="0" flipH="0" flipV="0">
            <a:off x="1673494" y="3625227"/>
            <a:ext cx="1715563" cy="46862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Регистры по НПС</a:t>
            </a:r>
            <a:endParaRPr sz="100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(Главная книга и др.)</a:t>
            </a:r>
            <a:endParaRPr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84807661" name="Скругленный прямоугольник 76"/>
          <p:cNvSpPr/>
          <p:nvPr/>
        </p:nvSpPr>
        <p:spPr bwMode="auto">
          <a:xfrm rot="0" flipH="0" flipV="0">
            <a:off x="3801870" y="3625227"/>
            <a:ext cx="1701068" cy="46862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Отчетность по НПС </a:t>
            </a: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(рег</a:t>
            </a: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ламентированная)</a:t>
            </a:r>
            <a:endParaRPr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88836083" name=""/>
          <p:cNvSpPr txBox="1"/>
          <p:nvPr/>
        </p:nvSpPr>
        <p:spPr bwMode="auto">
          <a:xfrm rot="0" flipH="0" flipV="0">
            <a:off x="535549" y="3695148"/>
            <a:ext cx="923413" cy="2731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clip" horzOverflow="overflow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100" b="1">
                <a:solidFill>
                  <a:schemeClr val="accent2">
                    <a:lumMod val="75000"/>
                  </a:schemeClr>
                </a:solidFill>
              </a:rPr>
              <a:t>ПУиО</a:t>
            </a:r>
            <a:endParaRPr sz="1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3008597" name="Скругленный прямоугольник 76"/>
          <p:cNvSpPr/>
          <p:nvPr/>
        </p:nvSpPr>
        <p:spPr bwMode="auto">
          <a:xfrm flipH="0" flipV="0">
            <a:off x="5899898" y="3625227"/>
            <a:ext cx="1700146" cy="46862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699" cap="flat" cmpd="sng" algn="ctr">
            <a:solidFill>
              <a:srgbClr val="933634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Конструктор отчетов</a:t>
            </a:r>
            <a:endParaRPr sz="100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(выборки, </a:t>
            </a:r>
            <a:r>
              <a:rPr lang="ru-RU" sz="1000" b="0" i="0" u="none" strike="noStrike" cap="none" spc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нерегл.отч.</a:t>
            </a: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62775786" name="Скругленный прямоугольник 57"/>
          <p:cNvSpPr/>
          <p:nvPr/>
        </p:nvSpPr>
        <p:spPr bwMode="auto">
          <a:xfrm flipH="0" flipV="0">
            <a:off x="330843" y="793863"/>
            <a:ext cx="1963230" cy="1658781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100" b="1">
                <a:solidFill>
                  <a:sysClr val="windowText" lastClr="000000"/>
                </a:solidFill>
              </a:rPr>
              <a:t>ПУД</a:t>
            </a:r>
            <a:endParaRPr sz="3600" b="1"/>
          </a:p>
        </p:txBody>
      </p:sp>
      <p:sp>
        <p:nvSpPr>
          <p:cNvPr id="1254969734" name="Прямоугольник 8"/>
          <p:cNvSpPr/>
          <p:nvPr/>
        </p:nvSpPr>
        <p:spPr bwMode="auto">
          <a:xfrm flipH="0" flipV="0">
            <a:off x="484488" y="1564821"/>
            <a:ext cx="1648395" cy="785246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 b="1">
                <a:solidFill>
                  <a:sysClr val="windowText" lastClr="000000"/>
                </a:solidFill>
              </a:rPr>
              <a:t>SVAP </a:t>
            </a:r>
            <a:r>
              <a:rPr lang="ru-RU" sz="1000" b="1">
                <a:solidFill>
                  <a:sysClr val="windowText" lastClr="000000"/>
                </a:solidFill>
              </a:rPr>
              <a:t>- ПУД</a:t>
            </a:r>
            <a:endParaRPr lang="ru-RU" sz="1000" b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</p:txBody>
      </p:sp>
      <p:sp>
        <p:nvSpPr>
          <p:cNvPr id="791513462" name="Скругленный прямоугольник 14"/>
          <p:cNvSpPr/>
          <p:nvPr/>
        </p:nvSpPr>
        <p:spPr bwMode="auto">
          <a:xfrm flipH="0" flipV="0">
            <a:off x="650781" y="1930531"/>
            <a:ext cx="954562" cy="22815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900" b="0">
                <a:solidFill>
                  <a:schemeClr val="accent2">
                    <a:lumMod val="75000"/>
                  </a:schemeClr>
                </a:solidFill>
              </a:rPr>
              <a:t>УЧЕТ по НПС</a:t>
            </a:r>
            <a:endParaRPr sz="26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5248436" name="Скругленный прямоугольник 60"/>
          <p:cNvSpPr/>
          <p:nvPr/>
        </p:nvSpPr>
        <p:spPr bwMode="auto">
          <a:xfrm flipH="0" flipV="0">
            <a:off x="484488" y="1132267"/>
            <a:ext cx="1648395" cy="267171"/>
          </a:xfrm>
          <a:prstGeom prst="roundRect">
            <a:avLst>
              <a:gd name="adj" fmla="val 30149"/>
            </a:avLst>
          </a:prstGeom>
          <a:solidFill>
            <a:sysClr val="window" lastClr="FFFFFF"/>
          </a:solidFill>
          <a:ln w="12700">
            <a:solidFill>
              <a:srgbClr val="41719C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ysClr val="windowText" lastClr="000000"/>
                </a:solidFill>
              </a:rPr>
              <a:t>Бизнес-процессы</a:t>
            </a:r>
            <a:endParaRPr sz="2800"/>
          </a:p>
        </p:txBody>
      </p:sp>
      <p:sp>
        <p:nvSpPr>
          <p:cNvPr id="87310137" name="Скругленный прямоугольник 14"/>
          <p:cNvSpPr/>
          <p:nvPr/>
        </p:nvSpPr>
        <p:spPr bwMode="auto">
          <a:xfrm rot="0" flipH="0" flipV="0">
            <a:off x="1737424" y="1839225"/>
            <a:ext cx="252993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КС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03876650" name="Скругленный прямоугольник 14"/>
          <p:cNvSpPr/>
          <p:nvPr/>
        </p:nvSpPr>
        <p:spPr bwMode="auto">
          <a:xfrm rot="0" flipH="0" flipV="0">
            <a:off x="1737424" y="2021836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ЛС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93085048" name="Скругленный прямоугольник 57"/>
          <p:cNvSpPr/>
          <p:nvPr/>
        </p:nvSpPr>
        <p:spPr bwMode="auto">
          <a:xfrm flipH="0" flipV="0">
            <a:off x="2474644" y="793863"/>
            <a:ext cx="1963229" cy="1658781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100" b="1">
                <a:solidFill>
                  <a:sysClr val="windowText" lastClr="000000"/>
                </a:solidFill>
              </a:rPr>
              <a:t>ЕБП</a:t>
            </a:r>
            <a:endParaRPr sz="3600" b="1"/>
          </a:p>
        </p:txBody>
      </p:sp>
      <p:sp>
        <p:nvSpPr>
          <p:cNvPr id="1655380914" name="Прямоугольник 8"/>
          <p:cNvSpPr/>
          <p:nvPr/>
        </p:nvSpPr>
        <p:spPr bwMode="auto">
          <a:xfrm flipH="0" flipV="0">
            <a:off x="2628288" y="1564821"/>
            <a:ext cx="1648395" cy="785245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 b="1">
                <a:solidFill>
                  <a:sysClr val="windowText" lastClr="000000"/>
                </a:solidFill>
              </a:rPr>
              <a:t>SVAP </a:t>
            </a:r>
            <a:r>
              <a:rPr lang="ru-RU" sz="1000" b="1">
                <a:solidFill>
                  <a:sysClr val="windowText" lastClr="000000"/>
                </a:solidFill>
              </a:rPr>
              <a:t>- ЕБП</a:t>
            </a:r>
            <a:endParaRPr lang="ru-RU" sz="1000" b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</p:txBody>
      </p:sp>
      <p:sp>
        <p:nvSpPr>
          <p:cNvPr id="1454952288" name="Скругленный прямоугольник 14"/>
          <p:cNvSpPr/>
          <p:nvPr/>
        </p:nvSpPr>
        <p:spPr bwMode="auto">
          <a:xfrm flipH="0" flipV="0">
            <a:off x="2794582" y="1930530"/>
            <a:ext cx="954560" cy="22815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900" b="0">
                <a:solidFill>
                  <a:schemeClr val="accent2">
                    <a:lumMod val="75000"/>
                  </a:schemeClr>
                </a:solidFill>
              </a:rPr>
              <a:t>УЧЕТ по НПС</a:t>
            </a:r>
            <a:endParaRPr sz="26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83831321" name="Скругленный прямоугольник 60"/>
          <p:cNvSpPr/>
          <p:nvPr/>
        </p:nvSpPr>
        <p:spPr bwMode="auto">
          <a:xfrm flipH="0" flipV="0">
            <a:off x="2628288" y="1132267"/>
            <a:ext cx="1648395" cy="267170"/>
          </a:xfrm>
          <a:prstGeom prst="roundRect">
            <a:avLst>
              <a:gd name="adj" fmla="val 30149"/>
            </a:avLst>
          </a:prstGeom>
          <a:solidFill>
            <a:sysClr val="window" lastClr="FFFFFF"/>
          </a:solidFill>
          <a:ln w="12700">
            <a:solidFill>
              <a:srgbClr val="41719C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ysClr val="windowText" lastClr="000000"/>
                </a:solidFill>
              </a:rPr>
              <a:t>Бизнес-процессы</a:t>
            </a:r>
            <a:endParaRPr sz="2800"/>
          </a:p>
        </p:txBody>
      </p:sp>
      <p:sp>
        <p:nvSpPr>
          <p:cNvPr id="809386182" name="Скругленный прямоугольник 14"/>
          <p:cNvSpPr/>
          <p:nvPr/>
        </p:nvSpPr>
        <p:spPr bwMode="auto">
          <a:xfrm rot="0" flipH="0" flipV="0">
            <a:off x="3881225" y="1839225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КС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9162349" name="Скругленный прямоугольник 14"/>
          <p:cNvSpPr/>
          <p:nvPr/>
        </p:nvSpPr>
        <p:spPr bwMode="auto">
          <a:xfrm rot="0" flipH="0" flipV="0">
            <a:off x="3881225" y="2021836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ЛС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4391130" name="Скругленный прямоугольник 57"/>
          <p:cNvSpPr/>
          <p:nvPr/>
        </p:nvSpPr>
        <p:spPr bwMode="auto">
          <a:xfrm flipH="0" flipV="0">
            <a:off x="4625397" y="786424"/>
            <a:ext cx="1963229" cy="1666219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100" b="1">
                <a:solidFill>
                  <a:sysClr val="windowText" lastClr="000000"/>
                </a:solidFill>
              </a:rPr>
              <a:t>ПУР</a:t>
            </a:r>
            <a:endParaRPr sz="3600" b="1"/>
          </a:p>
        </p:txBody>
      </p:sp>
      <p:sp>
        <p:nvSpPr>
          <p:cNvPr id="1586854925" name="Прямоугольник 8"/>
          <p:cNvSpPr/>
          <p:nvPr/>
        </p:nvSpPr>
        <p:spPr bwMode="auto">
          <a:xfrm flipH="0" flipV="0">
            <a:off x="4779041" y="1557381"/>
            <a:ext cx="1648395" cy="785245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 b="1">
                <a:solidFill>
                  <a:sysClr val="windowText" lastClr="000000"/>
                </a:solidFill>
              </a:rPr>
              <a:t>SVAP </a:t>
            </a:r>
            <a:r>
              <a:rPr lang="ru-RU" sz="1000" b="1">
                <a:solidFill>
                  <a:sysClr val="windowText" lastClr="000000"/>
                </a:solidFill>
              </a:rPr>
              <a:t>- ПУР</a:t>
            </a:r>
            <a:endParaRPr lang="ru-RU" sz="1000" b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</p:txBody>
      </p:sp>
      <p:sp>
        <p:nvSpPr>
          <p:cNvPr id="857047900" name="Скругленный прямоугольник 14"/>
          <p:cNvSpPr/>
          <p:nvPr/>
        </p:nvSpPr>
        <p:spPr bwMode="auto">
          <a:xfrm flipH="0" flipV="0">
            <a:off x="4945338" y="1923091"/>
            <a:ext cx="954560" cy="22815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900" b="0">
                <a:solidFill>
                  <a:schemeClr val="accent2">
                    <a:lumMod val="75000"/>
                  </a:schemeClr>
                </a:solidFill>
              </a:rPr>
              <a:t>УЧЕТ по НПС</a:t>
            </a:r>
            <a:endParaRPr sz="26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56078" name="Скругленный прямоугольник 60"/>
          <p:cNvSpPr/>
          <p:nvPr/>
        </p:nvSpPr>
        <p:spPr bwMode="auto">
          <a:xfrm flipH="0" flipV="0">
            <a:off x="4779041" y="1124829"/>
            <a:ext cx="1648395" cy="267170"/>
          </a:xfrm>
          <a:prstGeom prst="roundRect">
            <a:avLst>
              <a:gd name="adj" fmla="val 30149"/>
            </a:avLst>
          </a:prstGeom>
          <a:solidFill>
            <a:sysClr val="window" lastClr="FFFFFF"/>
          </a:solidFill>
          <a:ln w="12700">
            <a:solidFill>
              <a:srgbClr val="41719C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ysClr val="windowText" lastClr="000000"/>
                </a:solidFill>
              </a:rPr>
              <a:t>Бизнес-процессы</a:t>
            </a:r>
            <a:endParaRPr sz="2800"/>
          </a:p>
        </p:txBody>
      </p:sp>
      <p:sp>
        <p:nvSpPr>
          <p:cNvPr id="841072751" name="Скругленный прямоугольник 14"/>
          <p:cNvSpPr/>
          <p:nvPr/>
        </p:nvSpPr>
        <p:spPr bwMode="auto">
          <a:xfrm rot="0" flipH="0" flipV="0">
            <a:off x="6031980" y="1831786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КС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11607869" name="Скругленный прямоугольник 14"/>
          <p:cNvSpPr/>
          <p:nvPr/>
        </p:nvSpPr>
        <p:spPr bwMode="auto">
          <a:xfrm rot="0" flipH="0" flipV="0">
            <a:off x="6031980" y="2014398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ЛС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55924993" name="Скругленный прямоугольник 57"/>
          <p:cNvSpPr/>
          <p:nvPr/>
        </p:nvSpPr>
        <p:spPr bwMode="auto">
          <a:xfrm flipH="0" flipV="0">
            <a:off x="6774199" y="804942"/>
            <a:ext cx="1963228" cy="1508809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F497D"/>
            </a:solidFill>
            <a:prstDash val="sysDash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100" b="1">
                <a:solidFill>
                  <a:sysClr val="windowText" lastClr="000000"/>
                </a:solidFill>
              </a:rPr>
              <a:t>ЗК</a:t>
            </a:r>
            <a:endParaRPr sz="3600" b="1"/>
          </a:p>
        </p:txBody>
      </p:sp>
      <p:sp>
        <p:nvSpPr>
          <p:cNvPr id="1381758981" name="Прямоугольник 8"/>
          <p:cNvSpPr/>
          <p:nvPr/>
        </p:nvSpPr>
        <p:spPr bwMode="auto">
          <a:xfrm flipH="0" flipV="0">
            <a:off x="6927843" y="1515521"/>
            <a:ext cx="1648395" cy="652606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accent1">
                <a:lumMod val="74901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 b="1">
                <a:solidFill>
                  <a:sysClr val="windowText" lastClr="000000"/>
                </a:solidFill>
              </a:rPr>
              <a:t>SVAP </a:t>
            </a:r>
            <a:r>
              <a:rPr lang="ru-RU" sz="1000" b="1">
                <a:solidFill>
                  <a:sysClr val="windowText" lastClr="000000"/>
                </a:solidFill>
              </a:rPr>
              <a:t>- ЗК</a:t>
            </a:r>
            <a:endParaRPr lang="ru-RU" sz="1000" b="1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10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ru-RU" sz="800">
              <a:solidFill>
                <a:sysClr val="windowText" lastClr="000000"/>
              </a:solidFill>
            </a:endParaRPr>
          </a:p>
        </p:txBody>
      </p:sp>
      <p:sp>
        <p:nvSpPr>
          <p:cNvPr id="898336651" name="Скругленный прямоугольник 14"/>
          <p:cNvSpPr/>
          <p:nvPr/>
        </p:nvSpPr>
        <p:spPr bwMode="auto">
          <a:xfrm flipH="0" flipV="0">
            <a:off x="7094137" y="1817249"/>
            <a:ext cx="954560" cy="22815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900" b="0">
                <a:solidFill>
                  <a:schemeClr val="accent2">
                    <a:lumMod val="75000"/>
                  </a:schemeClr>
                </a:solidFill>
              </a:rPr>
              <a:t>УЧЕТ по НПС</a:t>
            </a:r>
            <a:endParaRPr sz="26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6976299" name="Скругленный прямоугольник 60"/>
          <p:cNvSpPr/>
          <p:nvPr/>
        </p:nvSpPr>
        <p:spPr bwMode="auto">
          <a:xfrm flipH="0" flipV="0">
            <a:off x="6927843" y="1088512"/>
            <a:ext cx="1648395" cy="267170"/>
          </a:xfrm>
          <a:prstGeom prst="roundRect">
            <a:avLst>
              <a:gd name="adj" fmla="val 30149"/>
            </a:avLst>
          </a:prstGeom>
          <a:solidFill>
            <a:sysClr val="window" lastClr="FFFFFF"/>
          </a:solidFill>
          <a:ln w="12700">
            <a:solidFill>
              <a:srgbClr val="41719C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ysClr val="windowText" lastClr="000000"/>
                </a:solidFill>
              </a:rPr>
              <a:t>Бизнес-процессы</a:t>
            </a:r>
            <a:endParaRPr sz="2800"/>
          </a:p>
        </p:txBody>
      </p:sp>
      <p:sp>
        <p:nvSpPr>
          <p:cNvPr id="1700263513" name="Скругленный прямоугольник 14"/>
          <p:cNvSpPr/>
          <p:nvPr/>
        </p:nvSpPr>
        <p:spPr bwMode="auto">
          <a:xfrm rot="0" flipH="0" flipV="0">
            <a:off x="8180780" y="1725944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КС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04476110" name="Скругленный прямоугольник 14"/>
          <p:cNvSpPr/>
          <p:nvPr/>
        </p:nvSpPr>
        <p:spPr bwMode="auto">
          <a:xfrm rot="0" flipH="0" flipV="0">
            <a:off x="8180780" y="1908555"/>
            <a:ext cx="252992" cy="18261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18000" tIns="18000" rIns="18000" bIns="1800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800" b="0">
                <a:solidFill>
                  <a:schemeClr val="accent2">
                    <a:lumMod val="75000"/>
                  </a:schemeClr>
                </a:solidFill>
              </a:rPr>
              <a:t>ЛС</a:t>
            </a:r>
            <a:endParaRPr sz="2400" b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92909313" name=""/>
          <p:cNvCxnSpPr>
            <a:cxnSpLocks/>
          </p:cNvCxnSpPr>
          <p:nvPr/>
        </p:nvCxnSpPr>
        <p:spPr bwMode="auto">
          <a:xfrm rot="0" flipH="1" flipV="0">
            <a:off x="1252797" y="2350068"/>
            <a:ext cx="0" cy="443746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0270298" name=""/>
          <p:cNvCxnSpPr>
            <a:cxnSpLocks/>
          </p:cNvCxnSpPr>
          <p:nvPr/>
        </p:nvCxnSpPr>
        <p:spPr bwMode="auto">
          <a:xfrm rot="5399943" flipH="0" flipV="1">
            <a:off x="3231878" y="2572497"/>
            <a:ext cx="444858" cy="0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3743083" name=""/>
          <p:cNvCxnSpPr>
            <a:cxnSpLocks/>
          </p:cNvCxnSpPr>
          <p:nvPr/>
        </p:nvCxnSpPr>
        <p:spPr bwMode="auto">
          <a:xfrm rot="5399943" flipH="0" flipV="0">
            <a:off x="5373357" y="2571688"/>
            <a:ext cx="458120" cy="0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171999" name=""/>
          <p:cNvCxnSpPr>
            <a:cxnSpLocks/>
          </p:cNvCxnSpPr>
          <p:nvPr/>
        </p:nvCxnSpPr>
        <p:spPr bwMode="auto">
          <a:xfrm rot="0" flipH="1" flipV="0">
            <a:off x="7680978" y="2158686"/>
            <a:ext cx="0" cy="642064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ysDash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4982145" name=""/>
          <p:cNvSpPr txBox="1"/>
          <p:nvPr/>
        </p:nvSpPr>
        <p:spPr bwMode="auto">
          <a:xfrm rot="0" flipH="0" flipV="0">
            <a:off x="7680978" y="2372746"/>
            <a:ext cx="1184238" cy="259704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clip" horzOverflow="overflow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lang="ru-RU" sz="700">
                <a:solidFill>
                  <a:schemeClr val="tx1"/>
                </a:solidFill>
              </a:rPr>
              <a:t>обезличенные данные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1867621186" name="Скругленный прямоугольник 75"/>
          <p:cNvSpPr/>
          <p:nvPr/>
        </p:nvSpPr>
        <p:spPr bwMode="auto">
          <a:xfrm rot="0" flipH="0" flipV="0">
            <a:off x="1673494" y="3184268"/>
            <a:ext cx="5939599" cy="3018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defRPr/>
            </a:pPr>
            <a:r>
              <a:rPr lang="ru-RU" sz="1000">
                <a:solidFill>
                  <a:schemeClr val="accent2">
                    <a:lumMod val="75000"/>
                  </a:schemeClr>
                </a:solidFill>
              </a:rPr>
              <a:t>Агрегация по счетам и аналитике</a:t>
            </a:r>
            <a:endParaRPr sz="10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137259" name=""/>
          <p:cNvCxnSpPr>
            <a:cxnSpLocks/>
          </p:cNvCxnSpPr>
          <p:nvPr/>
        </p:nvCxnSpPr>
        <p:spPr bwMode="auto">
          <a:xfrm rot="0" flipH="1" flipV="0">
            <a:off x="918877" y="1404912"/>
            <a:ext cx="0" cy="159907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362237" name=""/>
          <p:cNvCxnSpPr>
            <a:cxnSpLocks/>
          </p:cNvCxnSpPr>
          <p:nvPr/>
        </p:nvCxnSpPr>
        <p:spPr bwMode="auto">
          <a:xfrm rot="0" flipH="1" flipV="0">
            <a:off x="1660946" y="1399438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554637" name=""/>
          <p:cNvCxnSpPr>
            <a:cxnSpLocks/>
          </p:cNvCxnSpPr>
          <p:nvPr/>
        </p:nvCxnSpPr>
        <p:spPr bwMode="auto">
          <a:xfrm rot="0" flipH="1" flipV="0">
            <a:off x="3073612" y="1397404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944196" name=""/>
          <p:cNvCxnSpPr>
            <a:cxnSpLocks/>
          </p:cNvCxnSpPr>
          <p:nvPr/>
        </p:nvCxnSpPr>
        <p:spPr bwMode="auto">
          <a:xfrm rot="0" flipH="1" flipV="0">
            <a:off x="3815681" y="1391931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0732778" name=""/>
          <p:cNvCxnSpPr>
            <a:cxnSpLocks/>
          </p:cNvCxnSpPr>
          <p:nvPr/>
        </p:nvCxnSpPr>
        <p:spPr bwMode="auto">
          <a:xfrm rot="0" flipH="1" flipV="0">
            <a:off x="5228904" y="1391931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234380" name=""/>
          <p:cNvCxnSpPr>
            <a:cxnSpLocks/>
          </p:cNvCxnSpPr>
          <p:nvPr/>
        </p:nvCxnSpPr>
        <p:spPr bwMode="auto">
          <a:xfrm rot="0" flipH="1" flipV="0">
            <a:off x="5970973" y="1386456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168796" name=""/>
          <p:cNvCxnSpPr>
            <a:cxnSpLocks/>
          </p:cNvCxnSpPr>
          <p:nvPr/>
        </p:nvCxnSpPr>
        <p:spPr bwMode="auto">
          <a:xfrm rot="0" flipH="1" flipV="0">
            <a:off x="7389288" y="1361088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96424" name=""/>
          <p:cNvCxnSpPr>
            <a:cxnSpLocks/>
          </p:cNvCxnSpPr>
          <p:nvPr/>
        </p:nvCxnSpPr>
        <p:spPr bwMode="auto">
          <a:xfrm rot="0" flipH="1" flipV="0">
            <a:off x="8131357" y="1355614"/>
            <a:ext cx="0" cy="159906"/>
          </a:xfrm>
          <a:prstGeom prst="line">
            <a:avLst/>
          </a:prstGeom>
          <a:ln w="12699" cap="flat" cmpd="sng" algn="ctr">
            <a:solidFill>
              <a:schemeClr val="tx2">
                <a:lumMod val="74901"/>
              </a:schemeClr>
            </a:solidFill>
            <a:prstDash val="solid"/>
            <a:headEnd type="triangle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2564711" name="Скругленный прямоугольник 57"/>
          <p:cNvSpPr/>
          <p:nvPr/>
        </p:nvSpPr>
        <p:spPr bwMode="auto">
          <a:xfrm flipH="0" flipV="0">
            <a:off x="1660946" y="4521579"/>
            <a:ext cx="1354222" cy="368484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 algn="ctr">
              <a:defRPr/>
            </a:pPr>
            <a:r>
              <a:rPr lang="ru-RU" sz="1000" b="0">
                <a:solidFill>
                  <a:sysClr val="windowText" lastClr="000000"/>
                </a:solidFill>
              </a:rPr>
              <a:t>ПИАО</a:t>
            </a:r>
            <a:endParaRPr sz="2800" b="0"/>
          </a:p>
        </p:txBody>
      </p:sp>
      <p:sp>
        <p:nvSpPr>
          <p:cNvPr id="1826014697" name="Скругленный прямоугольник 57"/>
          <p:cNvSpPr/>
          <p:nvPr/>
        </p:nvSpPr>
        <p:spPr bwMode="auto">
          <a:xfrm flipH="0" flipV="0">
            <a:off x="3435132" y="4521579"/>
            <a:ext cx="1354222" cy="368483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 algn="ctr">
              <a:defRPr/>
            </a:pPr>
            <a:r>
              <a:rPr lang="ru-RU" sz="1000" b="0">
                <a:solidFill>
                  <a:sysClr val="windowText" lastClr="000000"/>
                </a:solidFill>
              </a:rPr>
              <a:t>НСУД</a:t>
            </a:r>
            <a:endParaRPr sz="2800" b="0"/>
          </a:p>
        </p:txBody>
      </p:sp>
      <p:sp>
        <p:nvSpPr>
          <p:cNvPr id="1104514657" name="Скругленный прямоугольник 57"/>
          <p:cNvSpPr/>
          <p:nvPr/>
        </p:nvSpPr>
        <p:spPr bwMode="auto">
          <a:xfrm flipH="0" flipV="0">
            <a:off x="5273289" y="4521579"/>
            <a:ext cx="1325652" cy="368483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 algn="ctr">
              <a:defRPr/>
            </a:pPr>
            <a:r>
              <a:rPr lang="ru-RU" sz="1000" b="0">
                <a:solidFill>
                  <a:sysClr val="windowText" lastClr="000000"/>
                </a:solidFill>
              </a:rPr>
              <a:t>ГАСУ</a:t>
            </a:r>
            <a:endParaRPr sz="2800" b="0"/>
          </a:p>
        </p:txBody>
      </p:sp>
      <p:sp>
        <p:nvSpPr>
          <p:cNvPr id="1684870082" name="Скругленный прямоугольник 57"/>
          <p:cNvSpPr/>
          <p:nvPr/>
        </p:nvSpPr>
        <p:spPr bwMode="auto">
          <a:xfrm flipH="0" flipV="0">
            <a:off x="7001213" y="4521579"/>
            <a:ext cx="1312605" cy="368483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vert="horz" wrap="square" lIns="91440" tIns="45720" rIns="91440" bIns="45720" numCol="1" spcCol="0" rtlCol="0" fromWordArt="0" anchor="ctr" anchorCtr="0" forceAA="0" upright="0" compatLnSpc="0"/>
          <a:lstStyle/>
          <a:p>
            <a:pPr algn="ctr">
              <a:defRPr/>
            </a:pPr>
            <a:r>
              <a:rPr lang="ru-RU" sz="1000" b="0">
                <a:solidFill>
                  <a:sysClr val="windowText" lastClr="000000"/>
                </a:solidFill>
              </a:rPr>
              <a:t>ЭБ МФ</a:t>
            </a:r>
            <a:endParaRPr sz="2800" b="0"/>
          </a:p>
        </p:txBody>
      </p:sp>
      <p:cxnSp>
        <p:nvCxnSpPr>
          <p:cNvPr id="1880840529" name=""/>
          <p:cNvCxnSpPr>
            <a:cxnSpLocks/>
          </p:cNvCxnSpPr>
          <p:nvPr/>
        </p:nvCxnSpPr>
        <p:spPr bwMode="auto">
          <a:xfrm rot="5399943" flipH="0" flipV="0">
            <a:off x="2461737" y="3555686"/>
            <a:ext cx="139077" cy="0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982869" name=""/>
          <p:cNvCxnSpPr>
            <a:cxnSpLocks/>
          </p:cNvCxnSpPr>
          <p:nvPr/>
        </p:nvCxnSpPr>
        <p:spPr bwMode="auto">
          <a:xfrm rot="5399943" flipH="0" flipV="0">
            <a:off x="4582866" y="3555686"/>
            <a:ext cx="139077" cy="0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737796" name=""/>
          <p:cNvCxnSpPr>
            <a:cxnSpLocks/>
          </p:cNvCxnSpPr>
          <p:nvPr/>
        </p:nvCxnSpPr>
        <p:spPr bwMode="auto">
          <a:xfrm rot="5399943" flipH="0" flipV="0">
            <a:off x="6680433" y="3555686"/>
            <a:ext cx="139077" cy="0"/>
          </a:xfrm>
          <a:prstGeom prst="line">
            <a:avLst/>
          </a:prstGeom>
          <a:ln w="12700" cap="flat" cmpd="sng" algn="ctr">
            <a:solidFill>
              <a:schemeClr val="accent2">
                <a:lumMod val="74901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585219" name=""/>
          <p:cNvCxnSpPr>
            <a:cxnSpLocks/>
          </p:cNvCxnSpPr>
          <p:nvPr/>
        </p:nvCxnSpPr>
        <p:spPr bwMode="auto">
          <a:xfrm rot="0" flipH="1" flipV="0">
            <a:off x="2412071" y="4227152"/>
            <a:ext cx="0" cy="294426"/>
          </a:xfrm>
          <a:prstGeom prst="line">
            <a:avLst/>
          </a:prstGeom>
          <a:ln w="12700" cap="flat" cmpd="sng" algn="ctr">
            <a:solidFill>
              <a:schemeClr val="tx2">
                <a:lumMod val="50196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411570" name=""/>
          <p:cNvCxnSpPr>
            <a:cxnSpLocks/>
          </p:cNvCxnSpPr>
          <p:nvPr/>
        </p:nvCxnSpPr>
        <p:spPr bwMode="auto">
          <a:xfrm rot="0" flipH="1" flipV="0">
            <a:off x="4189839" y="4227152"/>
            <a:ext cx="0" cy="294426"/>
          </a:xfrm>
          <a:prstGeom prst="line">
            <a:avLst/>
          </a:prstGeom>
          <a:ln w="12700" cap="flat" cmpd="sng" algn="ctr">
            <a:solidFill>
              <a:schemeClr val="tx2">
                <a:lumMod val="50196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913480" name=""/>
          <p:cNvCxnSpPr>
            <a:cxnSpLocks/>
          </p:cNvCxnSpPr>
          <p:nvPr/>
        </p:nvCxnSpPr>
        <p:spPr bwMode="auto">
          <a:xfrm rot="0" flipH="1" flipV="0">
            <a:off x="5936115" y="4227152"/>
            <a:ext cx="0" cy="294426"/>
          </a:xfrm>
          <a:prstGeom prst="line">
            <a:avLst/>
          </a:prstGeom>
          <a:ln w="12700" cap="flat" cmpd="sng" algn="ctr">
            <a:solidFill>
              <a:schemeClr val="tx2">
                <a:lumMod val="50196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0526548" name=""/>
          <p:cNvCxnSpPr>
            <a:cxnSpLocks/>
          </p:cNvCxnSpPr>
          <p:nvPr/>
        </p:nvCxnSpPr>
        <p:spPr bwMode="auto">
          <a:xfrm rot="0" flipH="1" flipV="0">
            <a:off x="7680978" y="4227152"/>
            <a:ext cx="0" cy="294426"/>
          </a:xfrm>
          <a:prstGeom prst="line">
            <a:avLst/>
          </a:prstGeom>
          <a:ln w="12700" cap="flat" cmpd="sng" algn="ctr">
            <a:solidFill>
              <a:schemeClr val="tx2">
                <a:lumMod val="50196"/>
              </a:schemeClr>
            </a:solidFill>
            <a:prstDash val="solid"/>
            <a:miter lim="800000"/>
            <a:headEnd type="none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6712479" name="Скругленный прямоугольник 20"/>
          <p:cNvSpPr/>
          <p:nvPr/>
        </p:nvSpPr>
        <p:spPr bwMode="auto">
          <a:xfrm flipH="0" flipV="0">
            <a:off x="1689972" y="596470"/>
            <a:ext cx="1383640" cy="334854"/>
          </a:xfrm>
          <a:prstGeom prst="roundRect">
            <a:avLst>
              <a:gd name="adj" fmla="val 16667"/>
            </a:avLst>
          </a:prstGeom>
          <a:solidFill>
            <a:srgbClr val="DBFBA8">
              <a:alpha val="84999"/>
            </a:srgbClr>
          </a:solidFill>
          <a:ln w="25400" cap="flat" cmpd="sng" algn="ctr">
            <a:solidFill>
              <a:srgbClr val="FF000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800">
                <a:solidFill>
                  <a:srgbClr val="FF0000"/>
                </a:solidFill>
              </a:rPr>
              <a:t>Первый этап перехода на НПС</a:t>
            </a:r>
            <a:endParaRPr sz="800">
              <a:solidFill>
                <a:srgbClr val="FF0000"/>
              </a:solidFill>
            </a:endParaRPr>
          </a:p>
        </p:txBody>
      </p:sp>
      <p:sp>
        <p:nvSpPr>
          <p:cNvPr id="2095976102" name="Скругленный прямоугольник 20"/>
          <p:cNvSpPr/>
          <p:nvPr/>
        </p:nvSpPr>
        <p:spPr bwMode="auto">
          <a:xfrm rot="0" flipH="0" flipV="0">
            <a:off x="5995863" y="568352"/>
            <a:ext cx="1337702" cy="362972"/>
          </a:xfrm>
          <a:prstGeom prst="roundRect">
            <a:avLst>
              <a:gd name="adj" fmla="val 16667"/>
            </a:avLst>
          </a:prstGeom>
          <a:solidFill>
            <a:srgbClr val="DBFBA8">
              <a:alpha val="81000"/>
            </a:srgbClr>
          </a:solidFill>
          <a:ln w="25400" cap="flat" cmpd="sng" algn="ctr">
            <a:solidFill>
              <a:srgbClr val="FF0000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800">
                <a:solidFill>
                  <a:srgbClr val="FF0000"/>
                </a:solidFill>
              </a:rPr>
              <a:t>Следующие этапы перехода на НПС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151227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07C35-03BA-6E1A-8FD3-3EF790BC307E}" type="slidenum">
              <a:rPr lang="ru-RU"/>
              <a:t/>
            </a:fld>
            <a:endParaRPr lang="ru-RU"/>
          </a:p>
        </p:txBody>
      </p:sp>
      <p:sp>
        <p:nvSpPr>
          <p:cNvPr id="899522058" name="Holder 2"/>
          <p:cNvSpPr>
            <a:spLocks noGrp="1"/>
          </p:cNvSpPr>
          <p:nvPr>
            <p:ph type="title"/>
          </p:nvPr>
        </p:nvSpPr>
        <p:spPr bwMode="auto">
          <a:xfrm>
            <a:off x="4700820" y="35231"/>
            <a:ext cx="4353634" cy="2670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Регистры по новому плану счетов</a:t>
            </a:r>
            <a:endParaRPr/>
          </a:p>
        </p:txBody>
      </p:sp>
      <p:pic>
        <p:nvPicPr>
          <p:cNvPr id="2347439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86591" y="793401"/>
            <a:ext cx="8460266" cy="3722095"/>
          </a:xfrm>
          <a:prstGeom prst="rect">
            <a:avLst/>
          </a:prstGeom>
        </p:spPr>
      </p:pic>
      <p:pic>
        <p:nvPicPr>
          <p:cNvPr id="20932617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197074" y="2323575"/>
            <a:ext cx="2565239" cy="1675522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26571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520062" y="2929280"/>
            <a:ext cx="2473372" cy="1586215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98986774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2663379" y="2098940"/>
            <a:ext cx="3050847" cy="2360010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88622974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060086" y="2654449"/>
            <a:ext cx="2913275" cy="2217326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400640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D2E0CC-65E9-78CF-D0C9-97ADC89DBA78}" type="slidenum">
              <a:rPr lang="ru-RU"/>
              <a:t/>
            </a:fld>
            <a:endParaRPr lang="ru-RU"/>
          </a:p>
        </p:txBody>
      </p:sp>
      <p:sp>
        <p:nvSpPr>
          <p:cNvPr id="118439391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1740376" y="207344"/>
            <a:ext cx="7359608" cy="2746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Журнал операций.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П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араметры формирования</a:t>
            </a:r>
            <a:endParaRPr lang="ru-RU"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1303362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2748" y="771026"/>
            <a:ext cx="8680555" cy="402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81954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5" y="4795859"/>
            <a:ext cx="2103120" cy="26883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F633E1-2128-16D6-061F-94853E7FC418}" type="slidenum">
              <a:rPr lang="ru-RU"/>
              <a:t/>
            </a:fld>
            <a:endParaRPr lang="ru-RU"/>
          </a:p>
        </p:txBody>
      </p:sp>
      <p:sp>
        <p:nvSpPr>
          <p:cNvPr id="1164240929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1673248" y="172570"/>
            <a:ext cx="7154188" cy="2746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Журнал операций. Параметры формирования</a:t>
            </a:r>
            <a:endParaRPr lang="ru-RU"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8344015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6839" y="754373"/>
            <a:ext cx="8560598" cy="411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017308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429841-BE09-8C7B-CEB4-D8682008A9FD}" type="slidenum">
              <a:rPr lang="ru-RU"/>
              <a:t/>
            </a:fld>
            <a:endParaRPr lang="ru-RU"/>
          </a:p>
        </p:txBody>
      </p:sp>
      <p:sp>
        <p:nvSpPr>
          <p:cNvPr id="913077708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2055373" y="97731"/>
            <a:ext cx="6360763" cy="2746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Журнал операций. Результат в табличной форме</a:t>
            </a:r>
            <a:endParaRPr/>
          </a:p>
        </p:txBody>
      </p:sp>
      <p:pic>
        <p:nvPicPr>
          <p:cNvPr id="14084890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3508" y="646732"/>
            <a:ext cx="8863407" cy="4264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2664080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D69C6C-0902-7C9B-80ED-5B6659FB9030}" type="slidenum">
              <a:rPr lang="ru-RU"/>
              <a:t/>
            </a:fld>
            <a:endParaRPr lang="ru-RU"/>
          </a:p>
        </p:txBody>
      </p:sp>
      <p:sp>
        <p:nvSpPr>
          <p:cNvPr id="854733891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2178860" y="56909"/>
            <a:ext cx="6143664" cy="2746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Главная книга.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Параметры формирования</a:t>
            </a:r>
            <a:endParaRPr lang="ru-RU"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4065461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470" y="685308"/>
            <a:ext cx="9026824" cy="411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503052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760C05-DEA4-06E2-3BA2-C329AF2DB9F8}" type="slidenum">
              <a:rPr lang="ru-RU"/>
              <a:t/>
            </a:fld>
            <a:endParaRPr lang="ru-RU"/>
          </a:p>
        </p:txBody>
      </p:sp>
      <p:sp>
        <p:nvSpPr>
          <p:cNvPr id="413787824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2024779" y="63713"/>
            <a:ext cx="6591179" cy="2746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Главная книга. </a:t>
            </a: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cs typeface="Times New Roman"/>
              </a:rPr>
              <a:t>Результат в табличной форме</a:t>
            </a:r>
            <a:endParaRPr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3798927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475" y="666749"/>
            <a:ext cx="8977818" cy="4129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309661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4" y="4795858"/>
            <a:ext cx="2103120" cy="2688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B23847-33DA-5D7A-4D14-D8DB0A6F11BE}" type="slidenum">
              <a:rPr lang="ru-RU"/>
              <a:t/>
            </a:fld>
            <a:endParaRPr lang="ru-RU"/>
          </a:p>
        </p:txBody>
      </p:sp>
      <p:sp>
        <p:nvSpPr>
          <p:cNvPr id="1348136747" name="Holder 2"/>
          <p:cNvSpPr>
            <a:spLocks noGrp="1"/>
          </p:cNvSpPr>
          <p:nvPr>
            <p:ph type="title"/>
          </p:nvPr>
        </p:nvSpPr>
        <p:spPr bwMode="auto">
          <a:xfrm flipH="0" flipV="0">
            <a:off x="3195600" y="302292"/>
            <a:ext cx="3744573" cy="26705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 sz="175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Глобальный диагностический отчет</a:t>
            </a:r>
            <a:endParaRPr/>
          </a:p>
        </p:txBody>
      </p:sp>
      <p:pic>
        <p:nvPicPr>
          <p:cNvPr id="205497889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8664" y="740148"/>
            <a:ext cx="3715832" cy="1794039"/>
          </a:xfrm>
          <a:prstGeom prst="rect">
            <a:avLst/>
          </a:prstGeom>
        </p:spPr>
      </p:pic>
      <p:pic>
        <p:nvPicPr>
          <p:cNvPr id="187092714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4607" y="4286747"/>
            <a:ext cx="737193" cy="720081"/>
          </a:xfrm>
          <a:prstGeom prst="rect">
            <a:avLst/>
          </a:prstGeom>
        </p:spPr>
      </p:pic>
      <p:pic>
        <p:nvPicPr>
          <p:cNvPr id="100101385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73056" y="1552932"/>
            <a:ext cx="7196306" cy="3453895"/>
          </a:xfrm>
          <a:prstGeom prst="rect">
            <a:avLst/>
          </a:prstGeom>
          <a:ln w="19049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</p:pic>
      <p:pic>
        <p:nvPicPr>
          <p:cNvPr id="169034077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513516" y="702588"/>
            <a:ext cx="4529776" cy="1831599"/>
          </a:xfrm>
          <a:prstGeom prst="rect">
            <a:avLst/>
          </a:prstGeom>
          <a:ln w="6349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Р7-Офис/7.4.0.351</Application>
  <DocSecurity>0</DocSecurity>
  <PresentationFormat>Экран (16:9)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subject/>
  <dc:creator>Елизавета Арбатова</dc:creator>
  <cp:keywords/>
  <dc:description/>
  <dc:identifier/>
  <dc:language/>
  <cp:lastModifiedBy/>
  <cp:revision>274</cp:revision>
  <dcterms:created xsi:type="dcterms:W3CDTF">2019-07-31T16:47:50Z</dcterms:created>
  <dcterms:modified xsi:type="dcterms:W3CDTF">2024-09-18T13:59:39Z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