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450" r:id="rId3"/>
    <p:sldId id="449" r:id="rId4"/>
    <p:sldId id="448" r:id="rId5"/>
    <p:sldId id="446" r:id="rId6"/>
    <p:sldId id="447" r:id="rId7"/>
    <p:sldId id="433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383" r:id="rId16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B50"/>
    <a:srgbClr val="E6F1D1"/>
    <a:srgbClr val="E1F0D2"/>
    <a:srgbClr val="E4FB9B"/>
    <a:srgbClr val="EDFFC1"/>
    <a:srgbClr val="D7EED3"/>
    <a:srgbClr val="C0EFAF"/>
    <a:srgbClr val="8EBE8C"/>
    <a:srgbClr val="A6D8A1"/>
    <a:srgbClr val="FCF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80898" autoAdjust="0"/>
  </p:normalViewPr>
  <p:slideViewPr>
    <p:cSldViewPr snapToGrid="0" showGuides="1">
      <p:cViewPr varScale="1">
        <p:scale>
          <a:sx n="94" d="100"/>
          <a:sy n="94" d="100"/>
        </p:scale>
        <p:origin x="1002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fk.local\dfs\workfiles\02\0201\&#1058;&#1045;&#1051;&#1045;&#1060;&#1054;&#1053;&#1053;&#1067;&#1045;%20&#1089;&#1087;&#1088;&#1072;&#1074;&#1086;&#1095;&#1085;&#1080;&#1082;&#1080;\&#1058;&#1077;&#1083;&#1077;&#1092;&#1086;&#1085;&#1099;%20&#1060;&#1054;%20&#1080;%20&#1043;&#1042;&#1041;&#1060;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1.5082408732999285E-2"/>
                  <c:y val="-5.4544001852709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Лист1!$C$4:$C$27</c:f>
              <c:numCache>
                <c:formatCode>mmm\-yy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Лист1!$D$4:$D$27</c:f>
              <c:numCache>
                <c:formatCode>#,##0</c:formatCode>
                <c:ptCount val="24"/>
                <c:pt idx="0">
                  <c:v>271</c:v>
                </c:pt>
                <c:pt idx="1">
                  <c:v>136</c:v>
                </c:pt>
                <c:pt idx="2">
                  <c:v>440</c:v>
                </c:pt>
                <c:pt idx="3">
                  <c:v>731</c:v>
                </c:pt>
                <c:pt idx="4">
                  <c:v>917</c:v>
                </c:pt>
                <c:pt idx="5">
                  <c:v>1152</c:v>
                </c:pt>
                <c:pt idx="6">
                  <c:v>1733</c:v>
                </c:pt>
                <c:pt idx="7">
                  <c:v>2034</c:v>
                </c:pt>
                <c:pt idx="8">
                  <c:v>2215</c:v>
                </c:pt>
                <c:pt idx="9">
                  <c:v>1611</c:v>
                </c:pt>
                <c:pt idx="10">
                  <c:v>1458</c:v>
                </c:pt>
                <c:pt idx="11">
                  <c:v>877</c:v>
                </c:pt>
                <c:pt idx="12">
                  <c:v>647</c:v>
                </c:pt>
                <c:pt idx="13">
                  <c:v>466</c:v>
                </c:pt>
                <c:pt idx="14">
                  <c:v>433</c:v>
                </c:pt>
                <c:pt idx="15">
                  <c:v>310</c:v>
                </c:pt>
                <c:pt idx="16">
                  <c:v>277</c:v>
                </c:pt>
                <c:pt idx="17">
                  <c:v>301</c:v>
                </c:pt>
                <c:pt idx="18">
                  <c:v>51</c:v>
                </c:pt>
                <c:pt idx="19">
                  <c:v>72</c:v>
                </c:pt>
                <c:pt idx="20">
                  <c:v>42</c:v>
                </c:pt>
                <c:pt idx="21">
                  <c:v>35</c:v>
                </c:pt>
                <c:pt idx="22">
                  <c:v>37</c:v>
                </c:pt>
                <c:pt idx="2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78112"/>
        <c:axId val="126178896"/>
      </c:lineChart>
      <c:dateAx>
        <c:axId val="126178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78896"/>
        <c:crosses val="autoZero"/>
        <c:auto val="1"/>
        <c:lblOffset val="100"/>
        <c:baseTimeUnit val="months"/>
      </c:dateAx>
      <c:valAx>
        <c:axId val="12617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61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том числе по периодам внесения изменений:</a:t>
            </a:r>
          </a:p>
        </c:rich>
      </c:tx>
      <c:layout>
        <c:manualLayout>
          <c:xMode val="edge"/>
          <c:yMode val="edge"/>
          <c:x val="0.17663217213732355"/>
          <c:y val="2.0552536840966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057618209789518"/>
          <c:y val="0.15418848498150145"/>
          <c:w val="0.82628210543529601"/>
          <c:h val="0.72442966143239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609186872566686E-2"/>
                  <c:y val="-1.0119511060396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02682237345653E-2"/>
                      <c:h val="2.325336515023028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20704084892575E-2"/>
                  <c:y val="-9.31089225572565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236892188570158E-17"/>
                  <c:y val="-3.202031175112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1271</c:v>
                </c:pt>
                <c:pt idx="1">
                  <c:v>2043</c:v>
                </c:pt>
                <c:pt idx="2">
                  <c:v>332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кассовые выбытия из бюджета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20704084892575E-2"/>
                  <c:y val="-1.09393938669898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38950136147329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236892188570158E-17"/>
                  <c:y val="-8.9942110090890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1989</c:v>
                </c:pt>
                <c:pt idx="1">
                  <c:v>3041</c:v>
                </c:pt>
                <c:pt idx="2">
                  <c:v>201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 данные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5262667395637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20704084892575E-2"/>
                  <c:y val="-1.8937176565278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448674266646673E-8"/>
                  <c:y val="-4.6390189923341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81251672169857E-2"/>
                      <c:h val="3.484819585378567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2481</c:v>
                </c:pt>
                <c:pt idx="1">
                  <c:v>1225</c:v>
                </c:pt>
                <c:pt idx="2">
                  <c:v>101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операции неучастников бюджетного процесса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09387798567666E-2"/>
                  <c:y val="-1.4152877082091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046938992837704E-3"/>
                  <c:y val="-9.12810822453054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3437442293323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2016</c:v>
                </c:pt>
                <c:pt idx="1">
                  <c:v>925</c:v>
                </c:pt>
                <c:pt idx="2">
                  <c:v>64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63960360"/>
        <c:axId val="563973296"/>
      </c:barChart>
      <c:catAx>
        <c:axId val="56396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563973296"/>
        <c:crosses val="autoZero"/>
        <c:auto val="1"/>
        <c:lblAlgn val="ctr"/>
        <c:lblOffset val="100"/>
        <c:noMultiLvlLbl val="0"/>
      </c:catAx>
      <c:valAx>
        <c:axId val="563973296"/>
        <c:scaling>
          <c:orientation val="minMax"/>
          <c:max val="3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56396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</a:t>
            </a:r>
            <a:r>
              <a:rPr 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изменений</a:t>
            </a:r>
            <a:endParaRPr 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33994800661534408"/>
          <c:y val="4.86377826764353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823335918976672"/>
          <c:y val="0.20191590321077454"/>
          <c:w val="0.62283171852589059"/>
          <c:h val="0.58713434397750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внесенных изменений в учетные данные прошлого финансового года последним днем 2022 года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CF58319A-EB06-4D48-B719-E2CC10780F1B}" type="VALUE">
                      <a:rPr lang="en-US" sz="1400" b="1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r>
                      <a:rPr lang="en-US" sz="1400" b="1" baseline="0" dirty="0" smtClean="0"/>
                      <a:t> </a:t>
                    </a:r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700CEAAA-098F-4519-8461-96BB3075904C}" type="VALUE">
                      <a:rPr lang="en-US" sz="1400" smtClean="0"/>
                      <a:pPr>
                        <a:defRPr sz="1400" b="1" i="0" u="none" strike="noStrike" kern="1200" baseline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3458E6-2A06-486D-BC8F-6499894CEF9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264D857C-E101-41C4-A3E5-7A31D2E0FCCC}" type="VALUE">
                      <a:rPr lang="en-US" sz="1400" b="1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numFmt formatCode="0.00%" sourceLinked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бюджета </c:v>
                </c:pt>
                <c:pt idx="1">
                  <c:v> кассовые выбытия из бюджета </c:v>
                </c:pt>
                <c:pt idx="2">
                  <c:v>бюджетные данные</c:v>
                </c:pt>
                <c:pt idx="3">
                  <c:v>операции  неучастников бюджетного процесса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1062</c:v>
                </c:pt>
                <c:pt idx="1">
                  <c:v>813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07001188530682E-2"/>
          <c:y val="0.81616748993776589"/>
          <c:w val="0.96541128113702768"/>
          <c:h val="0.17041970442262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том числе по периодам внесения изменений:</a:t>
            </a:r>
          </a:p>
        </c:rich>
      </c:tx>
      <c:layout>
        <c:manualLayout>
          <c:xMode val="edge"/>
          <c:yMode val="edge"/>
          <c:x val="0.1772989048627874"/>
          <c:y val="1.35758084423064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6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47257171087464"/>
          <c:y val="0.13901618427682999"/>
          <c:w val="0.82628210543529601"/>
          <c:h val="0.72442966143239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872758372545816E-2"/>
                  <c:y val="-9.89156081099618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397474890091303E-2"/>
                      <c:h val="2.804420435409432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2118446094285079E-17"/>
                  <c:y val="-1.1478299306152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236892188570158E-17"/>
                  <c:y val="-1.5363638970053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</c:v>
                </c:pt>
                <c:pt idx="1">
                  <c:v>700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кассовые выбытия из бюджета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059223047142539E-17"/>
                  <c:y val="-8.7718715306924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38950136147329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236892188570158E-17"/>
                  <c:y val="-8.9942110090890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690</c:v>
                </c:pt>
                <c:pt idx="1">
                  <c:v>85</c:v>
                </c:pt>
                <c:pt idx="2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 данные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2830667508024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832437037482271E-17"/>
                  <c:y val="-1.0349563774040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операции неучастников бюджетного процесса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1528286765142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9.34015680724306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236892188570158E-17"/>
                  <c:y val="-7.2341025848910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</c:v>
                </c:pt>
                <c:pt idx="1">
                  <c:v>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63971336"/>
        <c:axId val="563973688"/>
      </c:barChart>
      <c:catAx>
        <c:axId val="56397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563973688"/>
        <c:crosses val="autoZero"/>
        <c:auto val="1"/>
        <c:lblAlgn val="ctr"/>
        <c:lblOffset val="100"/>
        <c:noMultiLvlLbl val="0"/>
      </c:catAx>
      <c:valAx>
        <c:axId val="56397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56397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1202777335573"/>
          <c:y val="0.14158743325743381"/>
          <c:w val="0.55690685868213841"/>
          <c:h val="0.8115132579631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numFmt formatCode="@" sourceLinked="0"/>
            <c:spPr>
              <a:solidFill>
                <a:srgbClr val="4F4B4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доходы бюджета </c:v>
                </c:pt>
                <c:pt idx="1">
                  <c:v> кассовые выбытия из бюджета </c:v>
                </c:pt>
                <c:pt idx="2">
                  <c:v>бюджетные данные</c:v>
                </c:pt>
                <c:pt idx="3">
                  <c:v>операции  неучастников бюджетного процесса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32436343776124"/>
          <c:y val="8.1931593901326746E-2"/>
          <c:w val="0.54762185014652942"/>
          <c:h val="0.788357220834379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бюджета</c:v>
                </c:pt>
                <c:pt idx="1">
                  <c:v>кассовые выбытия из бюджета </c:v>
                </c:pt>
                <c:pt idx="2">
                  <c:v>бюджетные данные </c:v>
                </c:pt>
                <c:pt idx="3">
                  <c:v>операции неучастников бюджетного процесса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01810368526176"/>
          <c:y val="8.3621253431850714E-2"/>
          <c:w val="0.38920460700783255"/>
          <c:h val="0.713135334162574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numFmt formatCode="@" sourceLinked="0"/>
            <c:spPr>
              <a:solidFill>
                <a:srgbClr val="4F4B4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доходы бюджета </c:v>
                </c:pt>
                <c:pt idx="1">
                  <c:v> кассовые выбытия из бюджета </c:v>
                </c:pt>
                <c:pt idx="2">
                  <c:v>бюджетные данные</c:v>
                </c:pt>
                <c:pt idx="3">
                  <c:v>операции  неучастников бюджетного процесса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30813404937208E-2"/>
          <c:y val="0.83516387964659078"/>
          <c:w val="0.9570979186279045"/>
          <c:h val="0.16427664420434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4.85751295336787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 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 по 19.12.2023)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271</c:v>
                </c:pt>
                <c:pt idx="1">
                  <c:v>136</c:v>
                </c:pt>
                <c:pt idx="2">
                  <c:v>440</c:v>
                </c:pt>
                <c:pt idx="3">
                  <c:v>731</c:v>
                </c:pt>
                <c:pt idx="4">
                  <c:v>917</c:v>
                </c:pt>
                <c:pt idx="5">
                  <c:v>1152</c:v>
                </c:pt>
                <c:pt idx="6">
                  <c:v>1733</c:v>
                </c:pt>
                <c:pt idx="7">
                  <c:v>2034</c:v>
                </c:pt>
                <c:pt idx="8">
                  <c:v>2215</c:v>
                </c:pt>
                <c:pt idx="9">
                  <c:v>1611</c:v>
                </c:pt>
                <c:pt idx="10">
                  <c:v>1458</c:v>
                </c:pt>
                <c:pt idx="11">
                  <c:v>877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29533678756476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095854922279792E-3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5336787564755E-2"/>
                  <c:y val="3.9682539682538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810880829015486E-2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572538860103627E-2"/>
                  <c:y val="-7.2750482331542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334196891191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131712259371834E-2"/>
                  <c:y val="-8.7822014051522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8.095854922279792E-3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9.7150259067357511E-3"/>
                  <c:y val="3.968253968253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6.47668393782383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 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 по 19.12.2023)</c:v>
                </c:pt>
              </c:strCache>
            </c:strRef>
          </c:cat>
          <c:val>
            <c:numRef>
              <c:f>Лист1!$C$2:$C$13</c:f>
              <c:numCache>
                <c:formatCode>#,##0</c:formatCode>
                <c:ptCount val="12"/>
                <c:pt idx="0">
                  <c:v>647</c:v>
                </c:pt>
                <c:pt idx="1">
                  <c:v>466</c:v>
                </c:pt>
                <c:pt idx="2">
                  <c:v>433</c:v>
                </c:pt>
                <c:pt idx="3">
                  <c:v>310</c:v>
                </c:pt>
                <c:pt idx="4">
                  <c:v>277</c:v>
                </c:pt>
                <c:pt idx="5">
                  <c:v>301</c:v>
                </c:pt>
                <c:pt idx="6">
                  <c:v>51</c:v>
                </c:pt>
                <c:pt idx="7">
                  <c:v>72</c:v>
                </c:pt>
                <c:pt idx="8">
                  <c:v>42</c:v>
                </c:pt>
                <c:pt idx="9">
                  <c:v>35</c:v>
                </c:pt>
                <c:pt idx="10">
                  <c:v>37</c:v>
                </c:pt>
                <c:pt idx="1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53688"/>
        <c:axId val="206456344"/>
        <c:axId val="0"/>
      </c:bar3DChart>
      <c:catAx>
        <c:axId val="12435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456344"/>
        <c:crosses val="autoZero"/>
        <c:auto val="1"/>
        <c:lblAlgn val="ctr"/>
        <c:lblOffset val="100"/>
        <c:noMultiLvlLbl val="0"/>
      </c:catAx>
      <c:valAx>
        <c:axId val="20645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35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3396785453364"/>
          <c:y val="0.19048189343464933"/>
          <c:w val="0.88601682360581213"/>
          <c:h val="0.67908841451302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внесенных измененений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88659793814433E-3"/>
                  <c:y val="-2.7412280701755391E-3"/>
                </c:manualLayout>
              </c:layout>
              <c:numFmt formatCode="#,##0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546391752576373E-3"/>
                  <c:y val="-5.4824561403509775E-3"/>
                </c:manualLayout>
              </c:layout>
              <c:numFmt formatCode="#,##0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numFmt formatCode="#,##0;\-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Федеральный бюджет </c:v>
                </c:pt>
                <c:pt idx="1">
                  <c:v>Бюджет субъекта </c:v>
                </c:pt>
                <c:pt idx="2">
                  <c:v>Местные бюджеты</c:v>
                </c:pt>
                <c:pt idx="3">
                  <c:v>Бюджет государственных внебюджетных фондов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7336</c:v>
                </c:pt>
                <c:pt idx="1">
                  <c:v>4806</c:v>
                </c:pt>
                <c:pt idx="2">
                  <c:v>10883</c:v>
                </c:pt>
                <c:pt idx="3">
                  <c:v>1889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457128"/>
        <c:axId val="206449288"/>
      </c:barChart>
      <c:catAx>
        <c:axId val="20645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206449288"/>
        <c:crosses val="autoZero"/>
        <c:auto val="1"/>
        <c:lblAlgn val="ctr"/>
        <c:lblOffset val="100"/>
        <c:noMultiLvlLbl val="0"/>
      </c:catAx>
      <c:valAx>
        <c:axId val="20644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20645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>
      <a:solidFill>
        <a:schemeClr val="bg2">
          <a:lumMod val="75000"/>
        </a:schemeClr>
      </a:solidFill>
    </a:ln>
    <a:effectLst/>
  </c:spPr>
  <c:txPr>
    <a:bodyPr/>
    <a:lstStyle/>
    <a:p>
      <a:pPr>
        <a:defRPr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7970512239626"/>
          <c:y val="0.11788680945981472"/>
          <c:w val="0.55690685868213841"/>
          <c:h val="0.8115132579631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numFmt formatCode="0.00%" sourceLinked="0"/>
            <c:spPr>
              <a:solidFill>
                <a:srgbClr val="4F4B4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 доходы бюджета </c:v>
                </c:pt>
                <c:pt idx="1">
                  <c:v> кассовые выбытия из бюджета </c:v>
                </c:pt>
                <c:pt idx="2">
                  <c:v>бюджетные данные</c:v>
                </c:pt>
                <c:pt idx="3">
                  <c:v>операции  неучастников бюджетного процесса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2485</c:v>
                </c:pt>
                <c:pt idx="1">
                  <c:v>287</c:v>
                </c:pt>
                <c:pt idx="2">
                  <c:v>1067</c:v>
                </c:pt>
                <c:pt idx="3">
                  <c:v>3497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6174358710871"/>
          <c:y val="3.4572421713259194E-2"/>
          <c:w val="0.5625704872127526"/>
          <c:h val="0.854484445080695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3.2626427406199018E-2"/>
                  <c:y val="-5.88478168142821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50897226753663E-2"/>
                  <c:y val="-5.57505632977409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solidFill>
                <a:srgbClr val="4F4B4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бюджета</c:v>
                </c:pt>
                <c:pt idx="1">
                  <c:v>кассовые выбытия из бюджета </c:v>
                </c:pt>
                <c:pt idx="2">
                  <c:v>бюджетные данные </c:v>
                </c:pt>
                <c:pt idx="3">
                  <c:v>операции неучастников бюджетного процесса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1062</c:v>
                </c:pt>
                <c:pt idx="1">
                  <c:v>813</c:v>
                </c:pt>
                <c:pt idx="2">
                  <c:v>0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10173228346459"/>
          <c:y val="0.12324020887679972"/>
          <c:w val="0.37399321040345618"/>
          <c:h val="0.6985327731502570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baseline="0" smtClean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t> </a:t>
                    </a:r>
                    <a:fld id="{4FF3D916-873D-4053-8AA7-D0967B428FC7}" type="PERCENTAGE">
                      <a:rPr lang="en-US" sz="1200" b="1" baseline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rPr>
                      <a:pPr/>
                      <a:t>[ПРОЦЕНТ]</a:t>
                    </a:fld>
                    <a:endParaRPr lang="en-US" sz="1200" b="1" baseline="0" smtClean="0">
                      <a:solidFill>
                        <a:schemeClr val="bg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B24442-6198-4B58-8B4C-55AD9EAA3D8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6E54BAB-4B29-4569-923E-75BE7246988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DA660BE-0F05-4855-966C-AD6687544A21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3F02401-F677-462E-9677-745C9B391010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0%" sourceLinked="0"/>
            <c:spPr>
              <a:solidFill>
                <a:srgbClr val="4F4B4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 доходы бюджета </c:v>
                </c:pt>
                <c:pt idx="1">
                  <c:v> кассовые выбытия из бюджета </c:v>
                </c:pt>
                <c:pt idx="2">
                  <c:v> бюджетные данные</c:v>
                </c:pt>
                <c:pt idx="3">
                  <c:v>операции  неучастников бюджетного процесса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3646</c:v>
                </c:pt>
                <c:pt idx="1">
                  <c:v>5231</c:v>
                </c:pt>
                <c:pt idx="2">
                  <c:v>3807</c:v>
                </c:pt>
                <c:pt idx="3">
                  <c:v>3005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1.2553280839895013E-2"/>
          <c:y val="0.86337062409548648"/>
          <c:w val="0.98179048549321368"/>
          <c:h val="0.12244729366939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</a:t>
            </a:r>
            <a:r>
              <a:rPr 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изменений </a:t>
            </a:r>
            <a:endParaRPr 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31405431087370667"/>
          <c:y val="6.354667611752522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01580338485809"/>
          <c:y val="0.19972565331598469"/>
          <c:w val="0.64743192689665985"/>
          <c:h val="0.625660157469588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внесенных изменений в учетные данные прошлого финансового года последним днем 2022 года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CF58319A-EB06-4D48-B719-E2CC10780F1B}" type="VALUE">
                      <a:rPr lang="en-US" sz="1400" b="1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r>
                      <a:rPr lang="en-US" sz="1400" b="1" baseline="0" dirty="0" smtClean="0"/>
                      <a:t> </a:t>
                    </a:r>
                  </a:p>
                </c:rich>
              </c:tx>
              <c:numFmt formatCode="#,##0.00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700CEAAA-098F-4519-8461-96BB3075904C}" type="VALUE">
                      <a:rPr lang="en-US" sz="1400" b="1" smtClean="0"/>
                      <a:pPr>
                        <a:defRPr sz="1400" b="1" i="0" u="none" strike="noStrike" kern="1200" baseline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30333C63-3F8B-4119-8473-32D5D82A4704}" type="VALUE">
                      <a:rPr lang="en-US" sz="1400" b="1" smtClean="0"/>
                      <a:pPr>
                        <a:defRPr sz="1400" b="1" i="0" u="none" strike="noStrike" kern="1200" baseline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264D857C-E101-41C4-A3E5-7A31D2E0FCCC}" type="VALUE">
                      <a:rPr lang="en-US" sz="1400" b="1" smtClean="0"/>
                      <a:pPr>
                        <a:defRPr sz="1400" b="1" i="0" u="none" strike="noStrike" kern="1200" baseline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numFmt formatCode="0.00%" sourceLinked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бюджета </c:v>
                </c:pt>
                <c:pt idx="1">
                  <c:v>кассовые выбытия из бюджета </c:v>
                </c:pt>
                <c:pt idx="2">
                  <c:v>бюджетные данные</c:v>
                </c:pt>
                <c:pt idx="3">
                  <c:v>операции  неучастников бюджетного процесса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2485</c:v>
                </c:pt>
                <c:pt idx="1">
                  <c:v>287</c:v>
                </c:pt>
                <c:pt idx="2">
                  <c:v>1067</c:v>
                </c:pt>
                <c:pt idx="3">
                  <c:v>3497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507001188530682E-2"/>
          <c:y val="0.8293090480367209"/>
          <c:w val="0.96541128113702768"/>
          <c:h val="0.1572781344847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pPr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том числе по периодам внесения изменений:</a:t>
            </a:r>
          </a:p>
        </c:rich>
      </c:tx>
      <c:layout>
        <c:manualLayout>
          <c:xMode val="edge"/>
          <c:yMode val="edge"/>
          <c:x val="0.20063588578839398"/>
          <c:y val="1.3575885526028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584596660894566"/>
          <c:y val="0.13679476464956042"/>
          <c:w val="0.82628210543529601"/>
          <c:h val="0.72442966143239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866026601502741E-3"/>
                  <c:y val="-1.117628207724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802648631576638E-2"/>
                      <c:h val="4.324596904672865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2118446094285079E-17"/>
                  <c:y val="-1.14782993061527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236892188570158E-17"/>
                  <c:y val="-3.202031175112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1080</c:v>
                </c:pt>
                <c:pt idx="1">
                  <c:v>1312</c:v>
                </c:pt>
                <c:pt idx="2">
                  <c:v>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кассовые выбытия из бюджета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059223047142539E-17"/>
                  <c:y val="-8.77187153069245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38950136147329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236892188570158E-17"/>
                  <c:y val="-8.99421100908904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182</c:v>
                </c:pt>
                <c:pt idx="1">
                  <c:v>70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 данные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222683264177043E-3"/>
                  <c:y val="-1.52627172985626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992806656429354E-2"/>
                      <c:h val="4.802651118549958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9156293222683261E-3"/>
                  <c:y val="-1.02673822233308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0448674266646673E-8"/>
                  <c:y val="-4.6390189923341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81251672169857E-2"/>
                      <c:h val="3.484819585378567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521</c:v>
                </c:pt>
                <c:pt idx="1">
                  <c:v>385</c:v>
                </c:pt>
                <c:pt idx="2">
                  <c:v>161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операции неучастников бюджетного процесса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41528286765142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96057075556020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 9 по 17 января</c:v>
                </c:pt>
                <c:pt idx="1">
                  <c:v>с 18 по 23 января</c:v>
                </c:pt>
                <c:pt idx="2">
                  <c:v>с 24 января по 31 марта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2681</c:v>
                </c:pt>
                <c:pt idx="1">
                  <c:v>744</c:v>
                </c:pt>
                <c:pt idx="2">
                  <c:v>72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563967416"/>
        <c:axId val="563972120"/>
      </c:barChart>
      <c:catAx>
        <c:axId val="56396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563972120"/>
        <c:crosses val="autoZero"/>
        <c:auto val="1"/>
        <c:lblAlgn val="ctr"/>
        <c:lblOffset val="100"/>
        <c:noMultiLvlLbl val="0"/>
      </c:catAx>
      <c:valAx>
        <c:axId val="563972120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56396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</a:t>
            </a:r>
            <a:r>
              <a:rPr lang="ru-RU" sz="1600" b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изменений </a:t>
            </a:r>
            <a:endParaRPr lang="ru-RU" sz="1600" b="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33101380168401823"/>
          <c:y val="4.6548901782014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639164880666192"/>
          <c:y val="0.219755870359955"/>
          <c:w val="0.59011580859441526"/>
          <c:h val="0.613298825928008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внесенных изменений в учетные данные прошлого финансового года последним днем 2022 года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CF58319A-EB06-4D48-B719-E2CC10780F1B}" type="VALUE">
                      <a:rPr lang="en-US" sz="1400" b="1" smtClean="0"/>
                      <a:pPr>
                        <a:defRPr sz="140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r>
                      <a:rPr lang="en-US" sz="1400" b="1" baseline="0" dirty="0" smtClean="0"/>
                      <a:t> </a:t>
                    </a:r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0CEAAA-098F-4519-8461-96BB3075904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A815D0-3555-4C81-8A0C-99FC57117B8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fld id="{264D857C-E101-41C4-A3E5-7A31D2E0FCCC}" type="VALUE">
                      <a:rPr lang="en-US" sz="1400" b="1" smtClean="0"/>
                      <a:pPr>
                        <a:defRPr sz="140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0.00%" sourceLinked="0"/>
              <c:spPr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/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0%" sourceLinked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effectLst/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бюджета </c:v>
                </c:pt>
                <c:pt idx="1">
                  <c:v> кассовые выбытия из бюджета </c:v>
                </c:pt>
                <c:pt idx="2">
                  <c:v>бюджетные данные</c:v>
                </c:pt>
                <c:pt idx="3">
                  <c:v>операции  неучастников бюджетного процесса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3646</c:v>
                </c:pt>
                <c:pt idx="1">
                  <c:v>5231</c:v>
                </c:pt>
                <c:pt idx="2">
                  <c:v>3807</c:v>
                </c:pt>
                <c:pt idx="3">
                  <c:v>3005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600551884139485"/>
          <c:w val="0.96541128113702768"/>
          <c:h val="0.1572781344847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0.31754</cdr:x>
      <cdr:y>0.4934</cdr:y>
    </cdr:from>
    <cdr:to>
      <cdr:x>0.52807</cdr:x>
      <cdr:y>0.5752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8960" y="1960880"/>
          <a:ext cx="1219200" cy="32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0.3779</cdr:x>
      <cdr:y>0.40227</cdr:y>
    </cdr:from>
    <cdr:to>
      <cdr:x>0.58557</cdr:x>
      <cdr:y>0.54911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9482" y="2166133"/>
          <a:ext cx="1978057" cy="790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Бюджет субъекта (муниципальных образований)</a:t>
          </a:r>
          <a:endParaRPr lang="ru-RU" sz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0.31754</cdr:x>
      <cdr:y>0.4934</cdr:y>
    </cdr:from>
    <cdr:to>
      <cdr:x>0.52807</cdr:x>
      <cdr:y>0.5752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8960" y="1960880"/>
          <a:ext cx="1219200" cy="32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0.31754</cdr:x>
      <cdr:y>0.4934</cdr:y>
    </cdr:from>
    <cdr:to>
      <cdr:x>0.52807</cdr:x>
      <cdr:y>0.5752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38960" y="1960880"/>
          <a:ext cx="1219200" cy="325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4F9EE-FA0E-4DFB-A5A9-EFC52585C201}" type="datetimeFigureOut">
              <a:rPr lang="ru-RU" smtClean="0"/>
              <a:t>10.01.2024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90EFC-CE50-4799-905C-A44ADB93E4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974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10.01.2024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301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88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066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350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45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87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85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2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085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2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73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29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95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7759-AF48-4B1F-9075-D07AD08DD416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80CA-F5A6-4BC9-8F5F-5D23FE74211F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AD5-7172-4A8B-ADD9-F1745454CBBF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7295-B5C0-4D21-9A6B-6C8AF1871E33}" type="datetime1">
              <a:rPr lang="ru-RU" smtClean="0"/>
              <a:t>10.01.2024</a:t>
            </a:fld>
            <a:endParaRPr lang="en-US" dirty="0"/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4E065825-85CD-4AFB-994B-2E973E9F02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E801F513-37A4-4436-BBD3-3D284793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59F58909-8CF7-4B59-B73D-6D9E4358D6C5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</p:spTree>
    <p:extLst>
      <p:ext uri="{BB962C8B-B14F-4D97-AF65-F5344CB8AC3E}">
        <p14:creationId xmlns:p14="http://schemas.microsoft.com/office/powerpoint/2010/main" val="53956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D0D7FD47-8056-498A-BF34-077F1BDE27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10.01.2024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xmlns="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CF9D-A9A0-45D5-8D93-C442C40996DA}" type="datetime1">
              <a:rPr lang="en-US" smtClean="0"/>
              <a:t>1/10/2024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49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A155-1B71-449D-BFD2-995C04143038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2845-2FBA-4A47-893C-E0790A1C74AE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9479-DC33-461B-8252-73634EE50817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954E-F4E7-4ED2-9B8B-E5102DDC7629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E720-8A15-4FFD-9DA6-89DA8FD26DAA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EE9C-8CDF-482E-8EAB-9E7C77D83017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72A7-E494-4149-9B09-A25BAA0F3971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7FFA-6B60-4D91-9D82-55A6ACCE3175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B8CD-D9E3-4690-8A83-D93448CAFEF6}" type="datetime1">
              <a:rPr lang="ru-RU" smtClean="0"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5.xml"/><Relationship Id="rId5" Type="http://schemas.openxmlformats.org/officeDocument/2006/relationships/image" Target="../media/image3.png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0" y="-63388"/>
            <a:ext cx="12192000" cy="3771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</a:t>
            </a:r>
            <a:r>
              <a:rPr lang="ru-RU" sz="2000" dirty="0" smtClean="0"/>
              <a:t>Отдельные вопросы </a:t>
            </a:r>
            <a:r>
              <a:rPr lang="ru-RU" sz="2000" dirty="0"/>
              <a:t>представления </a:t>
            </a:r>
            <a:r>
              <a:rPr lang="ru-RU" sz="2000" dirty="0" smtClean="0"/>
              <a:t>бюджетной</a:t>
            </a:r>
          </a:p>
          <a:p>
            <a:r>
              <a:rPr lang="ru-RU" sz="2000" dirty="0" smtClean="0"/>
              <a:t>    </a:t>
            </a:r>
            <a:r>
              <a:rPr lang="ru-RU" sz="2000" dirty="0"/>
              <a:t>отчетности за </a:t>
            </a:r>
            <a:r>
              <a:rPr lang="ru-RU" sz="2000" dirty="0" smtClean="0"/>
              <a:t>2023</a:t>
            </a:r>
            <a:r>
              <a:rPr lang="ru-RU" sz="2000" dirty="0"/>
              <a:t> год </a:t>
            </a:r>
            <a:endParaRPr lang="ru-RU" sz="2000" dirty="0" smtClean="0"/>
          </a:p>
          <a:p>
            <a:r>
              <a:rPr lang="ru-RU" sz="2000" dirty="0" smtClean="0"/>
              <a:t>    </a:t>
            </a:r>
            <a:endParaRPr lang="en-US" sz="2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08512"/>
            <a:ext cx="5906705" cy="3035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832" y="6367790"/>
            <a:ext cx="3714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г. Москва,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21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декабря 2023 года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58800" y="760260"/>
            <a:ext cx="9499729" cy="251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 smtClean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50" y="4795323"/>
            <a:ext cx="8243563" cy="861566"/>
          </a:xfrm>
          <a:prstGeom prst="rect">
            <a:avLst/>
          </a:prstGeom>
          <a:noFill/>
        </p:spPr>
        <p:txBody>
          <a:bodyPr wrap="square" lIns="91254" tIns="45617" rIns="91254" bIns="45617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Кривенец Анна Николаевна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Начальник управления бюджетного учета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казначейства</a:t>
            </a:r>
            <a:endParaRPr lang="ru-RU" sz="1600" b="0" kern="1200" dirty="0">
              <a:solidFill>
                <a:schemeClr val="accent1">
                  <a:lumMod val="50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10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46480"/>
            <a:ext cx="12191999" cy="568960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Топ 5 органов Федерального казначейства, по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операциям клиентов которых вносились изменения</a:t>
            </a:r>
            <a:r>
              <a:rPr lang="ru-RU" sz="19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900" b="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13729"/>
              </p:ext>
            </p:extLst>
          </p:nvPr>
        </p:nvGraphicFramePr>
        <p:xfrm>
          <a:off x="579120" y="2095058"/>
          <a:ext cx="5232400" cy="379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9280"/>
                <a:gridCol w="2103120"/>
              </a:tblGrid>
              <a:tr h="7195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Федеральный бюджет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9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Место открытия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счетов клиентов</a:t>
                      </a:r>
                      <a:endParaRPr lang="ru-RU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Количество </a:t>
                      </a:r>
                      <a:endParaRPr lang="ru-RU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г.</a:t>
                      </a:r>
                      <a:r>
                        <a:rPr lang="ru-RU" sz="16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Москве 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1 429</a:t>
                      </a:r>
                      <a:endParaRPr lang="ru-RU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Свердловской области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444</a:t>
                      </a:r>
                      <a:endParaRPr lang="ru-RU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5100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Межрегиональное</a:t>
                      </a:r>
                      <a:r>
                        <a:rPr lang="ru-RU" sz="16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операционное управление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425</a:t>
                      </a:r>
                      <a:endParaRPr lang="ru-RU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Республике Татарстан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265</a:t>
                      </a:r>
                      <a:endParaRPr lang="ru-RU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Московской области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227</a:t>
                      </a:r>
                      <a:endParaRPr lang="ru-RU" sz="1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61286"/>
              </p:ext>
            </p:extLst>
          </p:nvPr>
        </p:nvGraphicFramePr>
        <p:xfrm>
          <a:off x="6156960" y="2095058"/>
          <a:ext cx="5232400" cy="3730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9280"/>
                <a:gridCol w="2103120"/>
              </a:tblGrid>
              <a:tr h="7195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Бюджеты субъектов РФ,</a:t>
                      </a:r>
                    </a:p>
                    <a:p>
                      <a:pPr algn="ctr"/>
                      <a:r>
                        <a:rPr lang="ru-RU" sz="2000" b="1" i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муниципальных образований</a:t>
                      </a:r>
                      <a:endParaRPr lang="ru-RU" sz="2000" b="1" i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19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Место открытия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счетов клиентов</a:t>
                      </a:r>
                      <a:endParaRPr lang="ru-RU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Количество </a:t>
                      </a:r>
                      <a:endParaRPr lang="ru-RU" b="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Республике Бурятия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1 260</a:t>
                      </a:r>
                      <a:endParaRPr lang="ru-RU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Чувашской Республике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800</a:t>
                      </a:r>
                      <a:endParaRPr lang="ru-RU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51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Ростовской</a:t>
                      </a:r>
                      <a:r>
                        <a:rPr lang="ru-RU" sz="16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области</a:t>
                      </a:r>
                      <a:endParaRPr lang="ru-RU" sz="16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754</a:t>
                      </a:r>
                      <a:endParaRPr lang="ru-RU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Республике Татарстан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740</a:t>
                      </a:r>
                      <a:endParaRPr lang="ru-RU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B"/>
                    </a:solidFill>
                  </a:tcPr>
                </a:tc>
              </a:tr>
              <a:tr h="4652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УФК по Московской области</a:t>
                      </a:r>
                      <a:endParaRPr lang="ru-RU" sz="16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452</a:t>
                      </a:r>
                      <a:endParaRPr lang="ru-RU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4724401" y="293322"/>
            <a:ext cx="7333354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b="1" i="0"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Внесение изменений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показатели 2022 года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после отчетной даты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81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11</a:t>
            </a:fld>
            <a:endParaRPr lang="ru-RU" dirty="0">
              <a:solidFill>
                <a:srgbClr val="44546A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82742978"/>
              </p:ext>
            </p:extLst>
          </p:nvPr>
        </p:nvGraphicFramePr>
        <p:xfrm>
          <a:off x="66675" y="944879"/>
          <a:ext cx="5419725" cy="579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4846320" y="1026160"/>
          <a:ext cx="7345680" cy="571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21204" y="3612516"/>
            <a:ext cx="15855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бюджет </a:t>
            </a:r>
          </a:p>
          <a:p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724401" y="293322"/>
            <a:ext cx="7333354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b="1" i="0"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Внесение изменений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показатели 2022 года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после отчетной даты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577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12</a:t>
            </a:fld>
            <a:endParaRPr lang="ru-RU" dirty="0">
              <a:solidFill>
                <a:srgbClr val="44546A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24745156"/>
              </p:ext>
            </p:extLst>
          </p:nvPr>
        </p:nvGraphicFramePr>
        <p:xfrm>
          <a:off x="1" y="822960"/>
          <a:ext cx="5913119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62810" y="3505201"/>
            <a:ext cx="14020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 субъекта (муниципальных образований</a:t>
            </a:r>
            <a:r>
              <a:rPr lang="ru-RU" sz="13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3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5039360" y="883920"/>
          <a:ext cx="7465435" cy="585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724401" y="293322"/>
            <a:ext cx="7333354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b="1" i="0"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Внесение изменений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показатели 2022 года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после отчетной даты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25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13</a:t>
            </a:fld>
            <a:endParaRPr lang="ru-RU" dirty="0">
              <a:solidFill>
                <a:srgbClr val="44546A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94584580"/>
              </p:ext>
            </p:extLst>
          </p:nvPr>
        </p:nvGraphicFramePr>
        <p:xfrm>
          <a:off x="0" y="944880"/>
          <a:ext cx="5466080" cy="579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/>
          </p:nvPr>
        </p:nvGraphicFramePr>
        <p:xfrm>
          <a:off x="5090160" y="1043534"/>
          <a:ext cx="6967594" cy="583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29932" y="3322321"/>
            <a:ext cx="14935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 государственных внебюджетных фондов</a:t>
            </a:r>
          </a:p>
          <a:p>
            <a:endParaRPr lang="ru-RU" sz="13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724401" y="293322"/>
            <a:ext cx="7333354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b="1" i="0"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Внесение изменений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показатели 2022 года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после отчетной даты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894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9255759" y="6394481"/>
            <a:ext cx="2804161" cy="348813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14</a:t>
            </a:fld>
            <a:endParaRPr lang="ru-RU" dirty="0">
              <a:solidFill>
                <a:srgbClr val="44546A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-733367" y="1503428"/>
          <a:ext cx="6532880" cy="428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6701050" y="1579329"/>
          <a:ext cx="6796586" cy="472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26950" y="3662909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бюджет</a:t>
            </a:r>
          </a:p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58656" y="3385909"/>
            <a:ext cx="1402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 государственных внебюджетных фондов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950" y="1148359"/>
            <a:ext cx="643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изменений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в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период </a:t>
            </a:r>
            <a:r>
              <a:rPr lang="ru-RU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 1 по 31 марта 2023 года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/>
          </p:nvPr>
        </p:nvGraphicFramePr>
        <p:xfrm>
          <a:off x="1358899" y="1579534"/>
          <a:ext cx="9461499" cy="516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9237" y="3488689"/>
            <a:ext cx="148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 субъекта (муниципальных </a:t>
            </a:r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образований</a:t>
            </a:r>
            <a:endParaRPr lang="ru-RU" sz="1200" dirty="0"/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4724401" y="293322"/>
            <a:ext cx="7333354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b="1" i="0"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Внесение изменений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в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 показатели 2022 года </a:t>
            </a:r>
          </a:p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  <a:sym typeface="Helvetica Neue"/>
              </a:rPr>
              <a:t>после отчетной даты 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686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97" y="3025312"/>
            <a:ext cx="5789968" cy="34881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1" y="228753"/>
            <a:ext cx="1401755" cy="54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3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2</a:t>
            </a:fld>
            <a:endParaRPr lang="ru-RU" dirty="0">
              <a:solidFill>
                <a:srgbClr val="44546A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958821"/>
              </p:ext>
            </p:extLst>
          </p:nvPr>
        </p:nvGraphicFramePr>
        <p:xfrm>
          <a:off x="579120" y="1328592"/>
          <a:ext cx="111760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891280" y="255238"/>
            <a:ext cx="8054691" cy="5489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67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 smtClean="0"/>
              <a:t>Количество запросов на открытие операционных дней </a:t>
            </a:r>
            <a:r>
              <a:rPr lang="ru-RU" sz="2000" dirty="0" err="1" smtClean="0"/>
              <a:t>ПУиО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за 2022-2023 годы</a:t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38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3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75760" y="343650"/>
            <a:ext cx="7780371" cy="3488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запросов на открытие операционных дней </a:t>
            </a:r>
            <a:r>
              <a:rPr lang="ru-RU" dirty="0" err="1" smtClean="0"/>
              <a:t>ПУиО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2022 / 2023 годы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13748881"/>
              </p:ext>
            </p:extLst>
          </p:nvPr>
        </p:nvGraphicFramePr>
        <p:xfrm>
          <a:off x="579120" y="1259840"/>
          <a:ext cx="1083056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26560" y="8387"/>
            <a:ext cx="7928821" cy="1034322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26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Статистика представления коррекций оперативной отчетности </a:t>
            </a:r>
            <a:r>
              <a:rPr lang="ru-RU" dirty="0" smtClean="0"/>
              <a:t>в декабре </a:t>
            </a:r>
            <a:r>
              <a:rPr lang="ru-RU" dirty="0"/>
              <a:t>2023 года 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2983" y="530119"/>
            <a:ext cx="12186035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0" y="91555"/>
            <a:ext cx="1943191" cy="760662"/>
          </a:xfrm>
          <a:prstGeom prst="rect">
            <a:avLst/>
          </a:prstGeom>
        </p:spPr>
      </p:pic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xmlns="" id="{35C0BD5A-2047-4654-95BD-6216E4CD2D4D}"/>
              </a:ext>
            </a:extLst>
          </p:cNvPr>
          <p:cNvSpPr/>
          <p:nvPr/>
        </p:nvSpPr>
        <p:spPr>
          <a:xfrm>
            <a:off x="392083" y="1124798"/>
            <a:ext cx="10763144" cy="4571571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bg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t" anchorCtr="0"/>
          <a:lstStyle/>
          <a:p>
            <a:pPr algn="ctr"/>
            <a:endParaRPr lang="ru-RU" sz="2000" dirty="0" smtClea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ru-RU" sz="20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</a:t>
            </a:r>
            <a:r>
              <a:rPr lang="ru-RU" sz="2400" b="1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коррекций оперативной </a:t>
            </a:r>
            <a:r>
              <a:rPr lang="ru-RU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 ТОФК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декабре 2023 (</a:t>
            </a:r>
            <a:r>
              <a:rPr lang="ru-RU" sz="2400" b="1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шт</a:t>
            </a:r>
            <a:r>
              <a:rPr lang="ru-RU" sz="2400" b="1" dirty="0" smtClean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1371435" y="3389803"/>
            <a:ext cx="8398040" cy="87233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Оперативный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 операций в СКП  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(ф. 0531377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                       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xmlns="" id="{4DAAEE84-B54E-4D4C-BEBB-1C606EC78634}"/>
              </a:ext>
            </a:extLst>
          </p:cNvPr>
          <p:cNvSpPr/>
          <p:nvPr/>
        </p:nvSpPr>
        <p:spPr>
          <a:xfrm>
            <a:off x="1269835" y="4380040"/>
            <a:ext cx="8398040" cy="87233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ru-RU" sz="16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 eaLnBrk="0" hangingPunct="0"/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 </a:t>
            </a:r>
            <a:r>
              <a:rPr lang="ru-RU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 операциях по счетам Главной книги (ф. </a:t>
            </a:r>
            <a:r>
              <a:rPr lang="ru-RU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0531981)               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7943849" y="3798169"/>
            <a:ext cx="409575" cy="12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7981949" y="4874494"/>
            <a:ext cx="409575" cy="12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0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663943" y="109704"/>
            <a:ext cx="10237467" cy="627992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26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dirty="0"/>
              <a:t>Организация работы по учету </a:t>
            </a:r>
            <a:r>
              <a:rPr lang="ru-RU" sz="2000" dirty="0" smtClean="0"/>
              <a:t>операций дополнительного периода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2023 </a:t>
            </a:r>
            <a:r>
              <a:rPr lang="ru-RU" sz="2000" dirty="0" smtClean="0"/>
              <a:t>года и представлению оперативной отчетности на 01.01.2024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4634" y="6404960"/>
            <a:ext cx="433552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7649" y="974030"/>
            <a:ext cx="11725275" cy="3103881"/>
            <a:chOff x="104193" y="3489863"/>
            <a:chExt cx="11725275" cy="268437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04193" y="5908486"/>
              <a:ext cx="11725275" cy="265754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1539" y="3489863"/>
              <a:ext cx="2124685" cy="228648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Отражение в учете операций по распределению и зачислению в бюджеты доходов 2023 года со счетов УФК.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Формирование, проверка регистров казначейского учета.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Закрытие года по СКП</a:t>
              </a:r>
            </a:p>
            <a:p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      </a:t>
              </a:r>
              <a:endParaRPr lang="ru-RU" sz="12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699362" y="3489863"/>
              <a:ext cx="1919496" cy="227007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Формирование</a:t>
              </a:r>
              <a:r>
                <a:rPr lang="ru-RU" sz="1200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, представление </a:t>
              </a:r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оперативной </a:t>
              </a:r>
              <a:r>
                <a:rPr lang="ru-RU" sz="1200" dirty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отчетности за </a:t>
              </a:r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дополнительный период.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rgbClr val="11437F"/>
                  </a:solidFill>
                  <a:latin typeface="Segoe UI Light" panose="020B0502040204020203" pitchFamily="34" charset="0"/>
                  <a:ea typeface="+mj-ea"/>
                  <a:cs typeface="Segoe UI Light" panose="020B0502040204020203" pitchFamily="34" charset="0"/>
                </a:rPr>
                <a:t>Инициация</a:t>
              </a:r>
            </a:p>
            <a:p>
              <a:endPara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endParaRP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flipH="1">
            <a:off x="1583735" y="4018051"/>
            <a:ext cx="26" cy="38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7151" y="4383493"/>
            <a:ext cx="1932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1 день доп. периода</a:t>
            </a:r>
            <a:endParaRPr lang="ru-RU" sz="1400" i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7BAEF7B-05A5-4CA9-AFA3-470DB2AC3D1D}"/>
              </a:ext>
            </a:extLst>
          </p:cNvPr>
          <p:cNvSpPr txBox="1"/>
          <p:nvPr/>
        </p:nvSpPr>
        <p:spPr>
          <a:xfrm>
            <a:off x="929820" y="3367465"/>
            <a:ext cx="1113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03.01.2024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7BAEF7B-05A5-4CA9-AFA3-470DB2AC3D1D}"/>
              </a:ext>
            </a:extLst>
          </p:cNvPr>
          <p:cNvSpPr txBox="1"/>
          <p:nvPr/>
        </p:nvSpPr>
        <p:spPr>
          <a:xfrm>
            <a:off x="3250304" y="3333289"/>
            <a:ext cx="1117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04.01.2024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7BAEF7B-05A5-4CA9-AFA3-470DB2AC3D1D}"/>
              </a:ext>
            </a:extLst>
          </p:cNvPr>
          <p:cNvSpPr txBox="1"/>
          <p:nvPr/>
        </p:nvSpPr>
        <p:spPr>
          <a:xfrm>
            <a:off x="5538688" y="3367464"/>
            <a:ext cx="1107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09.01.2024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7BAEF7B-05A5-4CA9-AFA3-470DB2AC3D1D}"/>
              </a:ext>
            </a:extLst>
          </p:cNvPr>
          <p:cNvSpPr txBox="1"/>
          <p:nvPr/>
        </p:nvSpPr>
        <p:spPr>
          <a:xfrm>
            <a:off x="7686115" y="3333289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10.01.2024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75452" y="983716"/>
            <a:ext cx="2033545" cy="265734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Отражение в учете операций по распределению и зачислению в бюджеты доходов 2023 года со счета </a:t>
            </a:r>
            <a:r>
              <a:rPr lang="ru-RU" sz="12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МОУ ФК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Формирование, проверка регистров казначейского 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учета</a:t>
            </a:r>
            <a:endParaRPr lang="ru-RU" sz="1200" dirty="0" smtClean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368390" y="983716"/>
            <a:ext cx="2061360" cy="265734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Формирование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, представление ТОФК оперативной отчетности за 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дополнительный период</a:t>
            </a:r>
          </a:p>
          <a:p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995" y="4698257"/>
            <a:ext cx="2724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Представление отчетности </a:t>
            </a:r>
          </a:p>
          <a:p>
            <a:r>
              <a:rPr lang="ru-RU" sz="12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за 31.12.2023</a:t>
            </a:r>
            <a:r>
              <a: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:</a:t>
            </a:r>
            <a:endParaRPr lang="ru-RU" sz="1200" b="1" dirty="0" smtClean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. 0531981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ф. 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0531377</a:t>
            </a:r>
          </a:p>
          <a:p>
            <a:r>
              <a:rPr lang="ru-RU" sz="12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03.01.2024:</a:t>
            </a:r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0531981 «Д» </a:t>
            </a:r>
            <a:endParaRPr lang="ru-RU" sz="1200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Отчет 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о результатах предварительного распределения поступлений (</a:t>
            </a:r>
            <a:r>
              <a: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МОУ ФК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)</a:t>
            </a:r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9133" y="4708531"/>
            <a:ext cx="2046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Представление отчетности </a:t>
            </a:r>
            <a:endParaRPr lang="en-US" sz="1200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2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</a:t>
            </a:r>
            <a:r>
              <a:rPr lang="ru-RU" sz="1200" b="1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 03.01.2024</a:t>
            </a:r>
          </a:p>
          <a:p>
            <a:endParaRPr lang="ru-RU" sz="1200" dirty="0" smtClean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. 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0531377 «Д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»</a:t>
            </a:r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52600" y="4688029"/>
            <a:ext cx="2233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Представление отчетности </a:t>
            </a:r>
          </a:p>
          <a:p>
            <a:r>
              <a: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09.01.2024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0531981 «Д»</a:t>
            </a:r>
            <a:endParaRPr lang="ru-RU" sz="1200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0531377 «Д» </a:t>
            </a:r>
            <a:endParaRPr lang="ru-RU" sz="1200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0503152 (на 01.01.2024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предварительная</a:t>
            </a:r>
            <a:endParaRPr lang="ru-RU" sz="12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Google Shape;259;p30">
            <a:extLst>
              <a:ext uri="{FF2B5EF4-FFF2-40B4-BE49-F238E27FC236}">
                <a16:creationId xmlns="" xmlns:a16="http://schemas.microsoft.com/office/drawing/2014/main" id="{82577E1E-405B-4A59-AAA1-E2ED22194B33}"/>
              </a:ext>
            </a:extLst>
          </p:cNvPr>
          <p:cNvSpPr/>
          <p:nvPr/>
        </p:nvSpPr>
        <p:spPr>
          <a:xfrm flipH="1">
            <a:off x="3657381" y="3786973"/>
            <a:ext cx="290369" cy="272213"/>
          </a:xfrm>
          <a:custGeom>
            <a:avLst/>
            <a:gdLst/>
            <a:ahLst/>
            <a:cxnLst/>
            <a:rect l="l" t="t" r="r" b="b"/>
            <a:pathLst>
              <a:path w="16635" h="16636" extrusionOk="0">
                <a:moveTo>
                  <a:pt x="8317" y="1"/>
                </a:moveTo>
                <a:cubicBezTo>
                  <a:pt x="3738" y="1"/>
                  <a:pt x="0" y="3718"/>
                  <a:pt x="0" y="8318"/>
                </a:cubicBezTo>
                <a:cubicBezTo>
                  <a:pt x="0" y="12898"/>
                  <a:pt x="3738" y="16635"/>
                  <a:pt x="8317" y="16635"/>
                </a:cubicBezTo>
                <a:cubicBezTo>
                  <a:pt x="12917" y="16635"/>
                  <a:pt x="16634" y="12898"/>
                  <a:pt x="16634" y="8318"/>
                </a:cubicBezTo>
                <a:cubicBezTo>
                  <a:pt x="16634" y="3718"/>
                  <a:pt x="12917" y="1"/>
                  <a:pt x="8317" y="1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3793530" y="3998098"/>
            <a:ext cx="26" cy="38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95088" y="4383493"/>
            <a:ext cx="176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2</a:t>
            </a:r>
            <a:r>
              <a:rPr lang="ru-RU" sz="1400" i="1" dirty="0" smtClean="0"/>
              <a:t> день доп. периода</a:t>
            </a:r>
            <a:endParaRPr lang="ru-RU" sz="1400" i="1" dirty="0"/>
          </a:p>
        </p:txBody>
      </p:sp>
      <p:cxnSp>
        <p:nvCxnSpPr>
          <p:cNvPr id="47" name="Прямая со стрелкой 46"/>
          <p:cNvCxnSpPr/>
          <p:nvPr/>
        </p:nvCxnSpPr>
        <p:spPr>
          <a:xfrm flipH="1">
            <a:off x="6101059" y="3986169"/>
            <a:ext cx="26" cy="38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28218" y="4390481"/>
            <a:ext cx="1780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3 день доп. периода</a:t>
            </a:r>
            <a:endParaRPr lang="ru-RU" sz="1400" i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>
            <a:off x="8399069" y="4005411"/>
            <a:ext cx="26" cy="38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52600" y="4390480"/>
            <a:ext cx="1885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4 день доп. периода</a:t>
            </a:r>
            <a:endParaRPr lang="ru-RU" sz="1400" i="1" dirty="0"/>
          </a:p>
        </p:txBody>
      </p:sp>
      <p:sp>
        <p:nvSpPr>
          <p:cNvPr id="53" name="Google Shape;259;p30">
            <a:extLst>
              <a:ext uri="{FF2B5EF4-FFF2-40B4-BE49-F238E27FC236}">
                <a16:creationId xmlns="" xmlns:a16="http://schemas.microsoft.com/office/drawing/2014/main" id="{82577E1E-405B-4A59-AAA1-E2ED22194B33}"/>
              </a:ext>
            </a:extLst>
          </p:cNvPr>
          <p:cNvSpPr/>
          <p:nvPr/>
        </p:nvSpPr>
        <p:spPr>
          <a:xfrm flipH="1">
            <a:off x="5965101" y="3778903"/>
            <a:ext cx="290369" cy="272213"/>
          </a:xfrm>
          <a:custGeom>
            <a:avLst/>
            <a:gdLst/>
            <a:ahLst/>
            <a:cxnLst/>
            <a:rect l="l" t="t" r="r" b="b"/>
            <a:pathLst>
              <a:path w="16635" h="16636" extrusionOk="0">
                <a:moveTo>
                  <a:pt x="8317" y="1"/>
                </a:moveTo>
                <a:cubicBezTo>
                  <a:pt x="3738" y="1"/>
                  <a:pt x="0" y="3718"/>
                  <a:pt x="0" y="8318"/>
                </a:cubicBezTo>
                <a:cubicBezTo>
                  <a:pt x="0" y="12898"/>
                  <a:pt x="3738" y="16635"/>
                  <a:pt x="8317" y="16635"/>
                </a:cubicBezTo>
                <a:cubicBezTo>
                  <a:pt x="12917" y="16635"/>
                  <a:pt x="16634" y="12898"/>
                  <a:pt x="16634" y="8318"/>
                </a:cubicBezTo>
                <a:cubicBezTo>
                  <a:pt x="16634" y="3718"/>
                  <a:pt x="12917" y="1"/>
                  <a:pt x="8317" y="1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259;p30">
            <a:extLst>
              <a:ext uri="{FF2B5EF4-FFF2-40B4-BE49-F238E27FC236}">
                <a16:creationId xmlns="" xmlns:a16="http://schemas.microsoft.com/office/drawing/2014/main" id="{82577E1E-405B-4A59-AAA1-E2ED22194B33}"/>
              </a:ext>
            </a:extLst>
          </p:cNvPr>
          <p:cNvSpPr/>
          <p:nvPr/>
        </p:nvSpPr>
        <p:spPr>
          <a:xfrm flipH="1">
            <a:off x="1452520" y="3785204"/>
            <a:ext cx="290369" cy="272213"/>
          </a:xfrm>
          <a:custGeom>
            <a:avLst/>
            <a:gdLst/>
            <a:ahLst/>
            <a:cxnLst/>
            <a:rect l="l" t="t" r="r" b="b"/>
            <a:pathLst>
              <a:path w="16635" h="16636" extrusionOk="0">
                <a:moveTo>
                  <a:pt x="8317" y="1"/>
                </a:moveTo>
                <a:cubicBezTo>
                  <a:pt x="3738" y="1"/>
                  <a:pt x="0" y="3718"/>
                  <a:pt x="0" y="8318"/>
                </a:cubicBezTo>
                <a:cubicBezTo>
                  <a:pt x="0" y="12898"/>
                  <a:pt x="3738" y="16635"/>
                  <a:pt x="8317" y="16635"/>
                </a:cubicBezTo>
                <a:cubicBezTo>
                  <a:pt x="12917" y="16635"/>
                  <a:pt x="16634" y="12898"/>
                  <a:pt x="16634" y="8318"/>
                </a:cubicBezTo>
                <a:cubicBezTo>
                  <a:pt x="16634" y="3718"/>
                  <a:pt x="12917" y="1"/>
                  <a:pt x="8317" y="1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259;p30">
            <a:extLst>
              <a:ext uri="{FF2B5EF4-FFF2-40B4-BE49-F238E27FC236}">
                <a16:creationId xmlns="" xmlns:a16="http://schemas.microsoft.com/office/drawing/2014/main" id="{82577E1E-405B-4A59-AAA1-E2ED22194B33}"/>
              </a:ext>
            </a:extLst>
          </p:cNvPr>
          <p:cNvSpPr/>
          <p:nvPr/>
        </p:nvSpPr>
        <p:spPr>
          <a:xfrm flipH="1">
            <a:off x="8253885" y="3786648"/>
            <a:ext cx="290369" cy="272213"/>
          </a:xfrm>
          <a:custGeom>
            <a:avLst/>
            <a:gdLst/>
            <a:ahLst/>
            <a:cxnLst/>
            <a:rect l="l" t="t" r="r" b="b"/>
            <a:pathLst>
              <a:path w="16635" h="16636" extrusionOk="0">
                <a:moveTo>
                  <a:pt x="8317" y="1"/>
                </a:moveTo>
                <a:cubicBezTo>
                  <a:pt x="3738" y="1"/>
                  <a:pt x="0" y="3718"/>
                  <a:pt x="0" y="8318"/>
                </a:cubicBezTo>
                <a:cubicBezTo>
                  <a:pt x="0" y="12898"/>
                  <a:pt x="3738" y="16635"/>
                  <a:pt x="8317" y="16635"/>
                </a:cubicBezTo>
                <a:cubicBezTo>
                  <a:pt x="12917" y="16635"/>
                  <a:pt x="16634" y="12898"/>
                  <a:pt x="16634" y="8318"/>
                </a:cubicBezTo>
                <a:cubicBezTo>
                  <a:pt x="16634" y="3718"/>
                  <a:pt x="12917" y="1"/>
                  <a:pt x="8317" y="1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Прямоугольник 60"/>
          <p:cNvSpPr/>
          <p:nvPr/>
        </p:nvSpPr>
        <p:spPr>
          <a:xfrm>
            <a:off x="9682965" y="993241"/>
            <a:ext cx="2061360" cy="265734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Формирование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, представление ТОФК оперативной отчетности за 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дополнительный период, </a:t>
            </a:r>
            <a:r>
              <a:rPr lang="ru-RU" sz="1200" u="sng" dirty="0" smtClean="0">
                <a:solidFill>
                  <a:srgbClr val="11437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в том числе операции по заключению счетов:</a:t>
            </a:r>
          </a:p>
          <a:p>
            <a:pPr algn="ctr"/>
            <a:endParaRPr lang="ru-RU" sz="1200" dirty="0" smtClean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algn="ctr"/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7BAEF7B-05A5-4CA9-AFA3-470DB2AC3D1D}"/>
              </a:ext>
            </a:extLst>
          </p:cNvPr>
          <p:cNvSpPr txBox="1"/>
          <p:nvPr/>
        </p:nvSpPr>
        <p:spPr>
          <a:xfrm>
            <a:off x="10048315" y="3342814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11.01.2024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Google Shape;259;p30">
            <a:extLst>
              <a:ext uri="{FF2B5EF4-FFF2-40B4-BE49-F238E27FC236}">
                <a16:creationId xmlns="" xmlns:a16="http://schemas.microsoft.com/office/drawing/2014/main" id="{82577E1E-405B-4A59-AAA1-E2ED22194B33}"/>
              </a:ext>
            </a:extLst>
          </p:cNvPr>
          <p:cNvSpPr/>
          <p:nvPr/>
        </p:nvSpPr>
        <p:spPr>
          <a:xfrm flipH="1">
            <a:off x="10563862" y="3797931"/>
            <a:ext cx="299565" cy="272213"/>
          </a:xfrm>
          <a:custGeom>
            <a:avLst/>
            <a:gdLst/>
            <a:ahLst/>
            <a:cxnLst/>
            <a:rect l="l" t="t" r="r" b="b"/>
            <a:pathLst>
              <a:path w="16635" h="16636" extrusionOk="0">
                <a:moveTo>
                  <a:pt x="8317" y="1"/>
                </a:moveTo>
                <a:cubicBezTo>
                  <a:pt x="3738" y="1"/>
                  <a:pt x="0" y="3718"/>
                  <a:pt x="0" y="8318"/>
                </a:cubicBezTo>
                <a:cubicBezTo>
                  <a:pt x="0" y="12898"/>
                  <a:pt x="3738" y="16635"/>
                  <a:pt x="8317" y="16635"/>
                </a:cubicBezTo>
                <a:cubicBezTo>
                  <a:pt x="12917" y="16635"/>
                  <a:pt x="16634" y="12898"/>
                  <a:pt x="16634" y="8318"/>
                </a:cubicBezTo>
                <a:cubicBezTo>
                  <a:pt x="16634" y="3718"/>
                  <a:pt x="12917" y="1"/>
                  <a:pt x="8317" y="1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10716557" y="3986169"/>
            <a:ext cx="26" cy="385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9802167" y="4688029"/>
            <a:ext cx="2233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Представление 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отчетности: </a:t>
            </a:r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0531981 «Д» (ЗС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за 15.13.2023</a:t>
            </a:r>
            <a:endParaRPr lang="ru-RU" sz="1200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0531982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ф. 0531377 «Д» 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10.01.2024</a:t>
            </a:r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2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315015" y="2125870"/>
            <a:ext cx="4136471" cy="898303"/>
          </a:xfrm>
          <a:prstGeom prst="rect">
            <a:avLst/>
          </a:prstGeom>
          <a:pattFill prst="ltUpDiag">
            <a:fgClr>
              <a:srgbClr val="FF33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92628" y="2133282"/>
            <a:ext cx="3403933" cy="898303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764832" y="3161372"/>
            <a:ext cx="2263457" cy="10795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 i="0"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800" dirty="0">
                <a:sym typeface="Helvetica Neue"/>
              </a:rPr>
              <a:t>Окончание</a:t>
            </a:r>
          </a:p>
          <a:p>
            <a:r>
              <a:rPr lang="ru-RU" sz="1800" dirty="0">
                <a:sym typeface="Helvetica Neue"/>
              </a:rPr>
              <a:t> принятия ТОФК</a:t>
            </a:r>
          </a:p>
          <a:p>
            <a:r>
              <a:rPr lang="ru-RU" sz="1800" dirty="0">
                <a:sym typeface="Helvetica Neue"/>
              </a:rPr>
              <a:t> уточнений </a:t>
            </a:r>
          </a:p>
          <a:p>
            <a:r>
              <a:rPr lang="ru-RU" sz="1800" dirty="0">
                <a:sym typeface="Helvetica Neue"/>
              </a:rPr>
              <a:t> показателей от клиентов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7307870" y="5322786"/>
            <a:ext cx="4271347" cy="3352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 i="0">
                <a:latin typeface="+mj-lt"/>
                <a:ea typeface="Cambria" panose="02040503050406030204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внесение </a:t>
            </a:r>
            <a:r>
              <a:rPr lang="ru-RU" sz="1600" dirty="0">
                <a:solidFill>
                  <a:srgbClr val="FF0000"/>
                </a:solidFill>
                <a:latin typeface="Segoe UI Light" panose="020B0502040204020203" pitchFamily="34" charset="0"/>
              </a:rPr>
              <a:t>изменений не </a:t>
            </a:r>
            <a:r>
              <a:rPr lang="ru-RU" sz="1600" dirty="0" smtClean="0">
                <a:solidFill>
                  <a:srgbClr val="FF0000"/>
                </a:solidFill>
                <a:latin typeface="Segoe UI Light" panose="020B0502040204020203" pitchFamily="34" charset="0"/>
              </a:rPr>
              <a:t>допускается</a:t>
            </a:r>
            <a:endParaRPr lang="ru-RU" sz="1600" dirty="0">
              <a:solidFill>
                <a:srgbClr val="FF0000"/>
              </a:solidFill>
              <a:latin typeface="Segoe UI Light" panose="020B0502040204020203" pitchFamily="34" charset="0"/>
            </a:endParaRPr>
          </a:p>
          <a:p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6084" y="1311620"/>
            <a:ext cx="1208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19 </a:t>
            </a:r>
          </a:p>
          <a:p>
            <a:pPr algn="ctr"/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января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>
          <a:xfrm>
            <a:off x="9253594" y="6369342"/>
            <a:ext cx="2804161" cy="348813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6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151285" y="293322"/>
            <a:ext cx="11906470" cy="4985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b="1" i="0"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sym typeface="Helvetica Neue"/>
              </a:rPr>
              <a:t>Сроки окончания корректировок показателей 2023 года и </a:t>
            </a:r>
          </a:p>
          <a:p>
            <a:r>
              <a:rPr lang="ru-RU" dirty="0" smtClean="0">
                <a:sym typeface="Helvetica Neue"/>
              </a:rPr>
              <a:t>представления отчетности на 01.01.2024 год</a:t>
            </a:r>
            <a:endParaRPr lang="ru-RU" dirty="0">
              <a:sym typeface="Helvetica Neue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168400" y="2570615"/>
            <a:ext cx="10546080" cy="11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96561" y="2506208"/>
            <a:ext cx="144016" cy="144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34424" y="1289544"/>
            <a:ext cx="1208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24 </a:t>
            </a:r>
          </a:p>
          <a:p>
            <a:pPr algn="ctr"/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января </a:t>
            </a:r>
          </a:p>
        </p:txBody>
      </p:sp>
      <p:sp>
        <p:nvSpPr>
          <p:cNvPr id="25" name="Овал 24"/>
          <p:cNvSpPr/>
          <p:nvPr/>
        </p:nvSpPr>
        <p:spPr>
          <a:xfrm>
            <a:off x="7154087" y="2500266"/>
            <a:ext cx="144016" cy="144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Заголовок 2"/>
          <p:cNvSpPr txBox="1">
            <a:spLocks/>
          </p:cNvSpPr>
          <p:nvPr/>
        </p:nvSpPr>
        <p:spPr>
          <a:xfrm>
            <a:off x="617719" y="3172915"/>
            <a:ext cx="1802192" cy="9518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sz="1800" dirty="0" smtClean="0">
                <a:latin typeface="Segoe UI Light" panose="020B0502040204020203" pitchFamily="34" charset="0"/>
                <a:sym typeface="Helvetica Neue"/>
              </a:rPr>
              <a:t>Предоставление ТОФК выписок </a:t>
            </a:r>
          </a:p>
          <a:p>
            <a:pPr algn="ctr"/>
            <a:r>
              <a:rPr lang="ru-RU" sz="1800" dirty="0" smtClean="0">
                <a:latin typeface="Segoe UI Light" panose="020B0502040204020203" pitchFamily="34" charset="0"/>
                <a:sym typeface="Helvetica Neue"/>
              </a:rPr>
              <a:t>по л/с </a:t>
            </a:r>
          </a:p>
          <a:p>
            <a:pPr algn="ctr"/>
            <a:r>
              <a:rPr lang="ru-RU" sz="1800" dirty="0" smtClean="0">
                <a:latin typeface="Segoe UI Light" panose="020B0502040204020203" pitchFamily="34" charset="0"/>
                <a:sym typeface="Helvetica Neue"/>
              </a:rPr>
              <a:t>на 01 января 2024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14323" y="1311620"/>
            <a:ext cx="1208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9 </a:t>
            </a:r>
          </a:p>
          <a:p>
            <a:pPr algn="ctr"/>
            <a:r>
              <a:rPr lang="ru-RU" sz="24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января </a:t>
            </a:r>
          </a:p>
        </p:txBody>
      </p:sp>
      <p:sp>
        <p:nvSpPr>
          <p:cNvPr id="32" name="Заголовок 2"/>
          <p:cNvSpPr txBox="1">
            <a:spLocks/>
          </p:cNvSpPr>
          <p:nvPr/>
        </p:nvSpPr>
        <p:spPr>
          <a:xfrm>
            <a:off x="6182043" y="3179314"/>
            <a:ext cx="2113746" cy="125780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sz="1800" dirty="0" smtClean="0">
                <a:latin typeface="Segoe UI Light" panose="020B0502040204020203" pitchFamily="34" charset="0"/>
                <a:sym typeface="Helvetica Neue"/>
              </a:rPr>
              <a:t>Представление ТОФК отчетности за 2023 год по обслуживанию бюджетов, операциям НУБП</a:t>
            </a:r>
          </a:p>
        </p:txBody>
      </p:sp>
      <p:sp>
        <p:nvSpPr>
          <p:cNvPr id="35" name="Заголовок 2"/>
          <p:cNvSpPr txBox="1">
            <a:spLocks/>
          </p:cNvSpPr>
          <p:nvPr/>
        </p:nvSpPr>
        <p:spPr>
          <a:xfrm>
            <a:off x="1455762" y="5324963"/>
            <a:ext cx="4831795" cy="33854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sym typeface="Helvetica Neue"/>
              </a:rPr>
              <a:t>п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sym typeface="Helvetica Neue"/>
              </a:rPr>
              <a:t>редставление клиентами документов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sym typeface="Helvetica Neue"/>
              </a:rPr>
              <a:t>в ТОФК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sym typeface="Helvetica Neue"/>
              </a:rPr>
              <a:t>на уточнение показателей 2023 года, допустимы некорректные остатки в Главной книге</a:t>
            </a:r>
          </a:p>
        </p:txBody>
      </p:sp>
      <p:sp>
        <p:nvSpPr>
          <p:cNvPr id="33" name="Овал 32"/>
          <p:cNvSpPr/>
          <p:nvPr/>
        </p:nvSpPr>
        <p:spPr>
          <a:xfrm>
            <a:off x="1371041" y="2506208"/>
            <a:ext cx="144016" cy="14401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8932" y="5361196"/>
            <a:ext cx="576002" cy="338541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54087" y="5337265"/>
            <a:ext cx="598870" cy="313938"/>
          </a:xfrm>
          <a:prstGeom prst="rect">
            <a:avLst/>
          </a:prstGeom>
          <a:pattFill prst="ltUpDiag">
            <a:fgClr>
              <a:srgbClr val="FF33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285" y="6048816"/>
            <a:ext cx="11126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Справочно: </a:t>
            </a:r>
          </a:p>
          <a:p>
            <a:r>
              <a:rPr lang="ru-RU" sz="1400" i="1" dirty="0" smtClean="0"/>
              <a:t>сроки сдачи отчетности - приказ Федерального казначейства № 453 от 14.12.2023</a:t>
            </a:r>
          </a:p>
          <a:p>
            <a:r>
              <a:rPr lang="ru-RU" sz="1400" i="1" dirty="0" smtClean="0"/>
              <a:t>сроки окончания корректировок – </a:t>
            </a:r>
            <a:r>
              <a:rPr lang="ru-RU" sz="1400" i="1" dirty="0"/>
              <a:t>письмо Федерального казначейства 07-04-05/0237761 </a:t>
            </a:r>
            <a:r>
              <a:rPr lang="ru-RU" sz="1400" i="1" dirty="0" smtClean="0"/>
              <a:t>от 18.12.2023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5576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7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67787" y="243563"/>
            <a:ext cx="5789968" cy="348813"/>
          </a:xfrm>
        </p:spPr>
        <p:txBody>
          <a:bodyPr vert="horz" lIns="0" tIns="0" rIns="0" bIns="0" rtlCol="0" anchor="ctr">
            <a:normAutofit fontScale="90000"/>
          </a:bodyPr>
          <a:lstStyle/>
          <a:p>
            <a:r>
              <a:rPr lang="ru-RU" sz="2000" dirty="0"/>
              <a:t>Завершение текущего финансового года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893" y="5332779"/>
            <a:ext cx="109515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Статья 242. Завершение текущего финансового года</a:t>
            </a:r>
          </a:p>
          <a:p>
            <a:pPr algn="just"/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Операции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исполнению бюджета завершаются 31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</a:t>
            </a:r>
          </a:p>
          <a:p>
            <a:pPr algn="just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...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893" y="1470311"/>
            <a:ext cx="110897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Статья 218. Исполнение бюджетов по доходам</a:t>
            </a:r>
          </a:p>
          <a:p>
            <a:pPr algn="just"/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Исполнение бюджетов по доходам предусматривает: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зачисление на единый счет бюджета доходов от распределения налогов, сборов и иных поступлений в бюджетную систему Российской Федерации, распределяемых по нормативам, действующим в текущем финансовом году, установленным настоящим Кодексом, законом (решением) о бюджете и иными законами субъектов Российской Федерации и муниципальными правовыми </a:t>
            </a: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актами…;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уточнение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администратором доходов бюджета платежей в бюджеты бюджетной системы Российской Федерации;</a:t>
            </a:r>
          </a:p>
          <a:p>
            <a:pPr algn="just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....</a:t>
            </a:r>
          </a:p>
          <a:p>
            <a:pPr algn="just"/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Статья 219. Исполнение бюджета по расходам</a:t>
            </a:r>
          </a:p>
          <a:p>
            <a:pPr algn="just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….</a:t>
            </a:r>
            <a:endParaRPr lang="ru-RU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. Исполнение бюджета по расходам предусматривает: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принятие и учет бюджетных и денежных обязательств;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подтверждение </a:t>
            </a: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денежных обязательств;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санкционирование оплаты денежных обязательств;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подтверждение исполнения денежных обязательств.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3200" y="971929"/>
            <a:ext cx="5527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Бюджетный кодекс Российской Федерации</a:t>
            </a:r>
            <a:endParaRPr lang="ru-RU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8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8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280" y="1056640"/>
            <a:ext cx="11722451" cy="46736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29 914 внесенных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изменений:</a:t>
            </a:r>
            <a:endParaRPr lang="ru-RU" sz="1800" b="0" dirty="0">
              <a:solidFill>
                <a:schemeClr val="tx1">
                  <a:lumMod val="85000"/>
                  <a:lumOff val="1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2" name="Диаграмма 31" title="рпорпо"/>
          <p:cNvGraphicFramePr/>
          <p:nvPr>
            <p:extLst>
              <p:ext uri="{D42A27DB-BD31-4B8C-83A1-F6EECF244321}">
                <p14:modId xmlns:p14="http://schemas.microsoft.com/office/powerpoint/2010/main" val="81971007"/>
              </p:ext>
            </p:extLst>
          </p:nvPr>
        </p:nvGraphicFramePr>
        <p:xfrm>
          <a:off x="772160" y="1676400"/>
          <a:ext cx="10708640" cy="44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4724401" y="265622"/>
            <a:ext cx="7333354" cy="5539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sym typeface="Helvetica Neue"/>
              </a:rPr>
              <a:t>Внесение изменений в показатели 2022 года </a:t>
            </a:r>
          </a:p>
          <a:p>
            <a:r>
              <a:rPr lang="ru-RU" dirty="0">
                <a:sym typeface="Helvetica Neue"/>
              </a:rPr>
              <a:t>после отчетной даты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9255759" y="6394481"/>
            <a:ext cx="2804161" cy="348813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9</a:t>
            </a:fld>
            <a:endParaRPr lang="ru-RU" dirty="0">
              <a:solidFill>
                <a:srgbClr val="44546A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-508000" y="1407168"/>
          <a:ext cx="6532880" cy="4286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6944358" y="1773708"/>
          <a:ext cx="6228080" cy="410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07440" y="3445941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Федеральный бюджет 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8319" y="3168941"/>
            <a:ext cx="1402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Бюджет государственных внебюджетных фондов</a:t>
            </a:r>
            <a:endParaRPr lang="ru-RU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/>
          </p:nvPr>
        </p:nvGraphicFramePr>
        <p:xfrm>
          <a:off x="1506220" y="1121680"/>
          <a:ext cx="9525000" cy="538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1" y="959067"/>
            <a:ext cx="1147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внесенных </a:t>
            </a:r>
            <a:r>
              <a:rPr lang="ru-RU" dirty="0">
                <a:latin typeface="Segoe UI Light" panose="020B0502040204020203" pitchFamily="34" charset="0"/>
                <a:cs typeface="Segoe UI Light" panose="020B0502040204020203" pitchFamily="34" charset="0"/>
              </a:rPr>
              <a:t>изменений 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по видам операций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1" y="143478"/>
            <a:ext cx="1402441" cy="548985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4726566" y="140971"/>
            <a:ext cx="7333354" cy="553998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000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>
                <a:sym typeface="Helvetica Neue"/>
              </a:rPr>
              <a:t>Внесение изменений в показатели 2022 года </a:t>
            </a:r>
          </a:p>
          <a:p>
            <a:r>
              <a:rPr lang="ru-RU" dirty="0">
                <a:sym typeface="Helvetica Neue"/>
              </a:rPr>
              <a:t>после отчетной даты </a:t>
            </a:r>
          </a:p>
        </p:txBody>
      </p:sp>
    </p:spTree>
    <p:extLst>
      <p:ext uri="{BB962C8B-B14F-4D97-AF65-F5344CB8AC3E}">
        <p14:creationId xmlns:p14="http://schemas.microsoft.com/office/powerpoint/2010/main" val="2960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32241</TotalTime>
  <Words>822</Words>
  <Application>Microsoft Office PowerPoint</Application>
  <PresentationFormat>Широкоэкранный</PresentationFormat>
  <Paragraphs>210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Helvetica Neue</vt:lpstr>
      <vt:lpstr>Helvetica Neue Medium</vt:lpstr>
      <vt:lpstr>Segoe UI Black</vt:lpstr>
      <vt:lpstr>Segoe UI Historic</vt:lpstr>
      <vt:lpstr>Segoe UI Light</vt:lpstr>
      <vt:lpstr>Wingdings</vt:lpstr>
      <vt:lpstr>Тема Office</vt:lpstr>
      <vt:lpstr>Презентация PowerPoint</vt:lpstr>
      <vt:lpstr>Презентация PowerPoint</vt:lpstr>
      <vt:lpstr>Количество запросов на открытие операционных дней ПУиО 2022 / 2023 годы</vt:lpstr>
      <vt:lpstr>Презентация PowerPoint</vt:lpstr>
      <vt:lpstr>Презентация PowerPoint</vt:lpstr>
      <vt:lpstr>Презентация PowerPoint</vt:lpstr>
      <vt:lpstr>Завершение текущего финансового года </vt:lpstr>
      <vt:lpstr>29 914 внесенных изменений:</vt:lpstr>
      <vt:lpstr>Презентация PowerPoint</vt:lpstr>
      <vt:lpstr>Топ 5 органов Федерального казначейства, по операциям клиентов которых вносились изменения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Макурина Аида Сабирхановна</cp:lastModifiedBy>
  <cp:revision>603</cp:revision>
  <cp:lastPrinted>2023-11-16T17:33:41Z</cp:lastPrinted>
  <dcterms:created xsi:type="dcterms:W3CDTF">2021-09-09T06:57:17Z</dcterms:created>
  <dcterms:modified xsi:type="dcterms:W3CDTF">2024-01-10T07:12:37Z</dcterms:modified>
</cp:coreProperties>
</file>