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3" r:id="rId2"/>
    <p:sldId id="575" r:id="rId3"/>
    <p:sldId id="576" r:id="rId4"/>
    <p:sldId id="578" r:id="rId5"/>
    <p:sldId id="579" r:id="rId6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72B3B1-A49F-4BC4-A342-B9CC57AB85F7}">
          <p14:sldIdLst>
            <p14:sldId id="313"/>
          </p14:sldIdLst>
        </p14:section>
        <p14:section name="Раздел без заголовка" id="{4FB49B65-3596-45DF-9005-72740699900D}">
          <p14:sldIdLst>
            <p14:sldId id="575"/>
            <p14:sldId id="576"/>
            <p14:sldId id="578"/>
            <p14:sldId id="5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сулов Расул Морисович" initials="РР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527"/>
    <a:srgbClr val="FF2929"/>
    <a:srgbClr val="FF3131"/>
    <a:srgbClr val="DE4242"/>
    <a:srgbClr val="FB2525"/>
    <a:srgbClr val="EF5353"/>
    <a:srgbClr val="EC3232"/>
    <a:srgbClr val="D2DEEF"/>
    <a:srgbClr val="C0000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86076" autoAdjust="0"/>
  </p:normalViewPr>
  <p:slideViewPr>
    <p:cSldViewPr snapToGrid="0" showGuides="1">
      <p:cViewPr varScale="1">
        <p:scale>
          <a:sx n="100" d="100"/>
          <a:sy n="100" d="100"/>
        </p:scale>
        <p:origin x="1260" y="84"/>
      </p:cViewPr>
      <p:guideLst>
        <p:guide orient="horz" pos="2183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</a:t>
            </a:r>
            <a:r>
              <a:rPr lang="ru-RU" b="0" baseline="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запросов в месяц, штук</a:t>
            </a:r>
            <a:endParaRPr lang="ru-RU" b="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142591679838651"/>
          <c:y val="0.14240579174124743"/>
          <c:w val="0.74410322866193701"/>
          <c:h val="0.7098876178236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flip="none" rotWithShape="1">
              <a:gsLst>
                <a:gs pos="12000">
                  <a:schemeClr val="accent1">
                    <a:lumMod val="75000"/>
                  </a:schemeClr>
                </a:gs>
                <a:gs pos="74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9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2000">
                    <a:schemeClr val="accent1">
                      <a:lumMod val="7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2">
                    <a:lumMod val="9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12000">
                    <a:schemeClr val="accent1">
                      <a:lumMod val="7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2">
                    <a:lumMod val="9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strCache>
                <c:ptCount val="2"/>
                <c:pt idx="0">
                  <c:v>первое полугодие</c:v>
                </c:pt>
                <c:pt idx="1">
                  <c:v>третий квартал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Лист1!$B$2:$B$4</c15:sqref>
                  </c15:fullRef>
                </c:ext>
              </c:extLst>
              <c:f>Лист1!$B$2:$B$3</c:f>
              <c:numCache>
                <c:formatCode>General</c:formatCode>
                <c:ptCount val="2"/>
                <c:pt idx="0">
                  <c:v>607</c:v>
                </c:pt>
                <c:pt idx="1">
                  <c:v>1568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Лист1!$A$2:$A$4</c15:sqref>
                  </c15:fullRef>
                </c:ext>
              </c:extLst>
              <c:f>Лист1!$A$2:$A$3</c:f>
              <c:strCache>
                <c:ptCount val="2"/>
                <c:pt idx="0">
                  <c:v>первое полугодие</c:v>
                </c:pt>
                <c:pt idx="1">
                  <c:v>третий квартал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Лист1!$C$2:$C$4</c15:sqref>
                  </c15:fullRef>
                </c:ext>
              </c:extLst>
              <c:f>Лист1!$C$2:$C$3</c:f>
              <c:numCache>
                <c:formatCode>General</c:formatCode>
                <c:ptCount val="2"/>
                <c:pt idx="0">
                  <c:v>405</c:v>
                </c:pt>
                <c:pt idx="1">
                  <c:v>50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0811080"/>
        <c:axId val="490810296"/>
      </c:barChart>
      <c:catAx>
        <c:axId val="4908110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490810296"/>
        <c:crosses val="autoZero"/>
        <c:auto val="0"/>
        <c:lblAlgn val="ctr"/>
        <c:lblOffset val="50"/>
        <c:noMultiLvlLbl val="0"/>
      </c:catAx>
      <c:valAx>
        <c:axId val="490810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Средне</a:t>
                </a:r>
                <a:r>
                  <a:rPr lang="ru-RU" sz="1400" baseline="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месячное </a:t>
                </a:r>
                <a:r>
                  <a:rPr lang="ru-RU" sz="1400" dirty="0" smtClean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количество запросов на открытие ОД  </a:t>
                </a:r>
                <a:endParaRPr lang="ru-RU" sz="14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c:rich>
          </c:tx>
          <c:layout>
            <c:manualLayout>
              <c:xMode val="edge"/>
              <c:yMode val="edge"/>
              <c:x val="7.6949709004507788E-3"/>
              <c:y val="0.12126302804381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ru-RU"/>
          </a:p>
        </c:txPr>
        <c:crossAx val="490811080"/>
        <c:crossesAt val="1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25187492492194"/>
          <c:y val="0.91812940024124645"/>
          <c:w val="0.22048439676278883"/>
          <c:h val="5.7689662512570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CCE7B-2B55-459D-8182-D0557B1BD792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AC1E7-E411-4D4E-B275-787F7D6A6A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375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20CFA-C76D-41D5-AC3C-DFC6FDF4C7C3}" type="datetimeFigureOut">
              <a:rPr lang="ru-RU" smtClean="0"/>
              <a:t>20.09.2023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96552-920F-4B31-9AF9-C3E3BD6AAE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3784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76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48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96552-920F-4B31-9AF9-C3E3BD6AAE5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29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78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7859F-5EB7-4E64-BCCE-2436174D2195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30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34FB-FCF5-49C0-86A1-A68CAE42855C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2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5F4E2-A1ED-4636-9EF3-DF49ED77CD19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8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>
            <a:cxnSpLocks/>
          </p:cNvCxnSpPr>
          <p:nvPr userDrawn="1"/>
        </p:nvCxnSpPr>
        <p:spPr>
          <a:xfrm>
            <a:off x="90488" y="990600"/>
            <a:ext cx="12012612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3102000" y="90000"/>
            <a:ext cx="9000000" cy="900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2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495550" y="6408739"/>
            <a:ext cx="7200900" cy="358775"/>
          </a:xfrm>
          <a:prstGeom prst="rect">
            <a:avLst/>
          </a:prstGeom>
        </p:spPr>
        <p:txBody>
          <a:bodyPr lIns="0" tIns="0" rIns="0" bIns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1742738" y="6552070"/>
            <a:ext cx="360362" cy="215444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CFD259-276A-48CF-AAAF-66CD61FCC4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7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25" y="6377969"/>
            <a:ext cx="2804161" cy="574516"/>
          </a:xfrm>
          <a:prstGeom prst="rect">
            <a:avLst/>
          </a:prstGeom>
        </p:spPr>
        <p:txBody>
          <a:bodyPr/>
          <a:lstStyle/>
          <a:p>
            <a:fld id="{1C7807E7-04DB-4063-A163-05034F160F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9/20/2023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71"/>
            <a:ext cx="3901440" cy="574516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2C64C0D2-3B01-4D89-AC3D-D015BF578C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53594" y="6394481"/>
            <a:ext cx="2804161" cy="348813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srgbClr val="44546A"/>
                </a:solidFill>
              </a:rPr>
              <a:pPr/>
              <a:t>‹#›</a:t>
            </a:fld>
            <a:endParaRPr lang="ru-RU" dirty="0">
              <a:solidFill>
                <a:srgbClr val="44546A"/>
              </a:solidFill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="" xmlns:a16="http://schemas.microsoft.com/office/drawing/2014/main" id="{ACA70A9C-BB1B-495B-A91D-4FFE807F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81"/>
            <a:ext cx="5789968" cy="34881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267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1FFA894-E666-4AAB-90B4-A00984BD322C}"/>
              </a:ext>
            </a:extLst>
          </p:cNvPr>
          <p:cNvSpPr/>
          <p:nvPr userDrawn="1"/>
        </p:nvSpPr>
        <p:spPr>
          <a:xfrm flipV="1">
            <a:off x="1" y="530121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algn="l" defTabSz="914400" hangingPunct="1"/>
            <a:endParaRPr sz="3867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4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218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>
            <a:extLst>
              <a:ext uri="{FF2B5EF4-FFF2-40B4-BE49-F238E27FC236}">
                <a16:creationId xmlns="" xmlns:a16="http://schemas.microsoft.com/office/drawing/2014/main" id="{7B23EBB8-90AE-42AD-89F1-AAACFA84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>
            <a:extLst>
              <a:ext uri="{FF2B5EF4-FFF2-40B4-BE49-F238E27FC236}">
                <a16:creationId xmlns="" xmlns:a16="http://schemas.microsoft.com/office/drawing/2014/main" id="{AC4B3DDE-8657-4CD7-8D3E-CD345DD21E94}"/>
              </a:ext>
            </a:extLst>
          </p:cNvPr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 dirty="0"/>
          </a:p>
        </p:txBody>
      </p:sp>
      <p:sp>
        <p:nvSpPr>
          <p:cNvPr id="10" name="Дата 9">
            <a:extLst>
              <a:ext uri="{FF2B5EF4-FFF2-40B4-BE49-F238E27FC236}">
                <a16:creationId xmlns="" xmlns:a16="http://schemas.microsoft.com/office/drawing/2014/main" id="{20278EF6-AF14-48C2-AE7F-BB201C54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CF9D-A9A0-45D5-8D93-C442C40996DA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="" xmlns:a16="http://schemas.microsoft.com/office/drawing/2014/main" id="{673C5D05-5317-4410-986D-0EB45742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9B8336B5-74EC-4EED-88A6-FF7D2C8A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4090-15DC-42C9-A2EA-2963BC17DB0C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87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20002-6272-47A7-93E4-274B2FFAC211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85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D71F-972C-4739-B44C-8D824753A5CD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13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04E6-BAAD-4737-B6F0-7A03C7AFB364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63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4784-0414-45C4-9C41-BE93BB9A9A2F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1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9122-1BE7-4E87-915C-52BF3F1F07BE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CB5C-8D28-4AD7-9913-5D88D6658A31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0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C829C-1CB8-430B-BC67-3AD03DAE52CD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433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E6C37-C25F-42BF-98DC-6F5DBD8059D4}" type="datetime1">
              <a:rPr lang="en-US" smtClean="0"/>
              <a:t>9/20/2023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A6F70-B317-4A4F-98B4-679CD3E73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88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8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consultantplus://offline/ref=8628596B47EC9494F768A147FF07AEFC2E45CFB58BC1B61A18C42278B37A4D16FF865C5330BAC32AF6DBC3E8606DA788C5C417F819DEE0B5C2rE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MakurinaAS@fsfk.local" TargetMode="External"/><Relationship Id="rId4" Type="http://schemas.openxmlformats.org/officeDocument/2006/relationships/hyperlink" Target="mailto:gubriyi@fsfk.loc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Kashurina@fsfk.local" TargetMode="External"/><Relationship Id="rId5" Type="http://schemas.openxmlformats.org/officeDocument/2006/relationships/hyperlink" Target="mailto:MakurinaAS@fsfk.local" TargetMode="External"/><Relationship Id="rId4" Type="http://schemas.openxmlformats.org/officeDocument/2006/relationships/hyperlink" Target="mailto:gubriyi@fsfk.loc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7"/>
          <p:cNvSpPr/>
          <p:nvPr/>
        </p:nvSpPr>
        <p:spPr>
          <a:xfrm>
            <a:off x="83947" y="-63794"/>
            <a:ext cx="12192000" cy="37719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333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47" y="114300"/>
            <a:ext cx="5906705" cy="66294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54217" r="794"/>
          <a:stretch/>
        </p:blipFill>
        <p:spPr>
          <a:xfrm>
            <a:off x="6179947" y="3714545"/>
            <a:ext cx="5906705" cy="3035188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17236" y="2295338"/>
            <a:ext cx="5748482" cy="113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34" b="1" i="0" u="none" strike="noStrike" cap="none" spc="0" baseline="0">
                <a:solidFill>
                  <a:schemeClr val="tx2"/>
                </a:solidFill>
                <a:uFillTx/>
                <a:latin typeface="Arial"/>
                <a:ea typeface="+mn-ea"/>
                <a:cs typeface="Arial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endParaRPr lang="ru-RU" sz="2800" dirty="0">
              <a:solidFill>
                <a:schemeClr val="bg1"/>
              </a:solidFill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985" y="466726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634" y="5863516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385" y="619126"/>
            <a:ext cx="6362965" cy="25414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Результаты мониторинга открытия операционных дней в ГИИС ЭБ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225" y="5584004"/>
            <a:ext cx="7191639" cy="80794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Нормативная правовая база.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Кривенец А.Н.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Федеральное казначейство 2023</a:t>
            </a:r>
            <a:endParaRPr lang="ru-RU" sz="9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3162301" y="227186"/>
            <a:ext cx="8586710" cy="67710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r">
              <a:defRPr sz="1747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Динамика открытия операционных дней системы в государственной интегрированной информационной системе управления общественными финансами «Электронный бюджет»   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 Light" panose="020B0502040204020203" pitchFamily="34" charset="0"/>
              </a:rPr>
              <a:t>  </a:t>
            </a:r>
            <a:endParaRPr lang="ru-RU" sz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964033"/>
              </p:ext>
            </p:extLst>
          </p:nvPr>
        </p:nvGraphicFramePr>
        <p:xfrm>
          <a:off x="1428750" y="1182765"/>
          <a:ext cx="9182101" cy="504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34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/>
          <p:nvPr/>
        </p:nvPicPr>
        <p:blipFill rotWithShape="1">
          <a:blip r:embed="rId3"/>
          <a:srcRect l="28600" t="58686" r="48524" b="24345"/>
          <a:stretch/>
        </p:blipFill>
        <p:spPr bwMode="auto">
          <a:xfrm>
            <a:off x="6384017" y="2824099"/>
            <a:ext cx="5243740" cy="212661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27110" y="8387"/>
            <a:ext cx="6828271" cy="612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91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Статистика представления коррекций оперативной отчетности в </a:t>
            </a:r>
          </a:p>
          <a:p>
            <a:pPr algn="r"/>
            <a:r>
              <a:rPr lang="en-US" sz="1691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III</a:t>
            </a:r>
            <a:r>
              <a:rPr lang="ru-RU" sz="1691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квартале  2023 года </a:t>
            </a:r>
            <a:endParaRPr lang="ru-RU" sz="1691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object 2"/>
          <p:cNvSpPr/>
          <p:nvPr/>
        </p:nvSpPr>
        <p:spPr>
          <a:xfrm flipV="1">
            <a:off x="2983" y="530119"/>
            <a:ext cx="12186035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0" y="91555"/>
            <a:ext cx="1943191" cy="760662"/>
          </a:xfrm>
          <a:prstGeom prst="rect">
            <a:avLst/>
          </a:prstGeom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886422"/>
              </p:ext>
            </p:extLst>
          </p:nvPr>
        </p:nvGraphicFramePr>
        <p:xfrm>
          <a:off x="449542" y="2213899"/>
          <a:ext cx="5132108" cy="157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83"/>
                <a:gridCol w="1276350"/>
                <a:gridCol w="1323975"/>
                <a:gridCol w="1371600"/>
              </a:tblGrid>
              <a:tr h="42062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Отчет об операциях по счетам Главной книги </a:t>
                      </a:r>
                    </a:p>
                    <a:p>
                      <a:pPr algn="ctr"/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(ф. 0531981)</a:t>
                      </a:r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  <a:hlinkClick r:id="rId5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3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июль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август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сентябрь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Всего</a:t>
                      </a:r>
                      <a:endParaRPr lang="ru-RU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7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143</a:t>
                      </a:r>
                      <a:endParaRPr lang="ru-RU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1601"/>
              </p:ext>
            </p:extLst>
          </p:nvPr>
        </p:nvGraphicFramePr>
        <p:xfrm>
          <a:off x="478121" y="4409016"/>
          <a:ext cx="5132105" cy="1637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622"/>
                <a:gridCol w="1176845"/>
                <a:gridCol w="1221087"/>
                <a:gridCol w="1647551"/>
              </a:tblGrid>
              <a:tr h="44371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Оперативный  баланс операций в системе казначейских платежей (ф. 0531377)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95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июль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август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сентябрь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Всего</a:t>
                      </a:r>
                      <a:endParaRPr lang="ru-RU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</a:t>
                      </a:r>
                      <a:endParaRPr lang="ru-RU" sz="14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1542" y="1122994"/>
            <a:ext cx="5619183" cy="5515931"/>
          </a:xfrm>
          <a:prstGeom prst="rect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</p:txBody>
      </p:sp>
      <p:sp>
        <p:nvSpPr>
          <p:cNvPr id="14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1095375" y="1122994"/>
            <a:ext cx="3981450" cy="747570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коррекций оперативной отчетности (июль-сентябрь 2023)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57900" y="1153730"/>
            <a:ext cx="5895975" cy="5515931"/>
          </a:xfrm>
          <a:prstGeom prst="rect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</p:txBody>
      </p:sp>
      <p:sp>
        <p:nvSpPr>
          <p:cNvPr id="17" name="Скругленный прямоугольник 56">
            <a:extLst>
              <a:ext uri="{FF2B5EF4-FFF2-40B4-BE49-F238E27FC236}">
                <a16:creationId xmlns:a16="http://schemas.microsoft.com/office/drawing/2014/main" xmlns="" id="{7D5109DB-5C3B-4D44-9353-4D26A24E9001}"/>
              </a:ext>
            </a:extLst>
          </p:cNvPr>
          <p:cNvSpPr/>
          <p:nvPr/>
        </p:nvSpPr>
        <p:spPr>
          <a:xfrm>
            <a:off x="6864860" y="1246819"/>
            <a:ext cx="4282054" cy="747570"/>
          </a:xfrm>
          <a:prstGeom prst="roundRect">
            <a:avLst>
              <a:gd name="adj" fmla="val 3010"/>
            </a:avLst>
          </a:prstGeom>
          <a:noFill/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Даты формирования МОУ ФК сводной Главной книги в неполном объеме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(июль-сентябрь 2023)</a:t>
            </a:r>
          </a:p>
        </p:txBody>
      </p:sp>
      <p:pic>
        <p:nvPicPr>
          <p:cNvPr id="32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3682103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3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408" y="4238276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4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33" y="3137443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5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82" y="3137443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6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82" y="4233797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7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02" y="3932578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8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00" y="4233797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39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3935189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40" name="Picture 2" descr="23 июня 2012 - Архив изображений - Хостинг картинок и изобра…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31" y="3668069"/>
            <a:ext cx="206903" cy="18621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375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47309" y="227186"/>
            <a:ext cx="74351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</a:t>
            </a:r>
            <a:r>
              <a:rPr lang="ru-RU" sz="1500" b="1" dirty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исправления учетных </a:t>
            </a:r>
            <a:r>
              <a:rPr lang="ru-RU" sz="1500" b="1" dirty="0" smtClean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данных</a:t>
            </a:r>
            <a:endParaRPr lang="ru-RU" sz="1500" b="1" dirty="0"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011500" y="4075793"/>
            <a:ext cx="8590324" cy="782854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 запрашивает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обоснование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сотрудниками группы поддержки ИС ФК 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открытия операционного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дня для исправления учетных данных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011500" y="2867421"/>
            <a:ext cx="8590324" cy="782854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 не инициирует открытие операционного дня (направление Запроса на изменение записей учета) для внесения изменения в учетные данные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11500" y="1110012"/>
            <a:ext cx="8590323" cy="975836"/>
          </a:xfrm>
          <a:prstGeom prst="rect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минимизация открытия операционных дней,  корректировка регистров казначейского учета, аналитической и бюджетной отчетности</a:t>
            </a:r>
            <a:endParaRPr lang="ru-RU" sz="16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429757" y="1110012"/>
            <a:ext cx="361569" cy="1160924"/>
          </a:xfrm>
          <a:prstGeom prst="rightArrow">
            <a:avLst>
              <a:gd name="adj1" fmla="val 54416"/>
              <a:gd name="adj2" fmla="val 6592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2517" y="1170324"/>
            <a:ext cx="1649163" cy="915523"/>
          </a:xfrm>
          <a:prstGeom prst="rect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r>
              <a:rPr lang="ru-RU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Задача</a:t>
            </a:r>
          </a:p>
          <a:p>
            <a:endParaRPr lang="ru-RU" sz="14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2516" y="4075793"/>
            <a:ext cx="1649163" cy="915523"/>
          </a:xfrm>
          <a:prstGeom prst="rect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r>
              <a:rPr lang="ru-RU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Решение</a:t>
            </a:r>
          </a:p>
          <a:p>
            <a:endParaRPr lang="ru-RU" sz="14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429756" y="3495490"/>
            <a:ext cx="361569" cy="2183413"/>
          </a:xfrm>
          <a:prstGeom prst="rightArrow">
            <a:avLst>
              <a:gd name="adj1" fmla="val 54416"/>
              <a:gd name="adj2" fmla="val 6592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11500" y="5303086"/>
            <a:ext cx="8590324" cy="782854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 направляет письменный запрос в ФК с обоснованием причин для рассмотрения и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принятия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отдельного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решения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случае необходимости открытия ОД для исправления </a:t>
            </a:r>
            <a:r>
              <a:rPr lang="ru-RU" sz="1400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учетных данных 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на электронные адреса: </a:t>
            </a:r>
            <a:r>
              <a:rPr lang="en-US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gubriyi@fsfk.local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MakurinaAS@fsfk.local</a:t>
            </a:r>
            <a:r>
              <a:rPr lang="ru-RU" sz="1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ru-RU" sz="14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81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57F448-D147-4228-A0FD-8008E86D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7186"/>
            <a:ext cx="1402441" cy="5489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47309" y="227186"/>
            <a:ext cx="74351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 smtClean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Порядок </a:t>
            </a:r>
            <a:r>
              <a:rPr lang="ru-RU" sz="1500" b="1" dirty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исправления учетных </a:t>
            </a:r>
            <a:r>
              <a:rPr lang="ru-RU" sz="1500" b="1" dirty="0" smtClean="0">
                <a:latin typeface="Segoe UI Light" panose="020B0502040204020203" pitchFamily="34" charset="0"/>
                <a:ea typeface="Cambria" panose="02040503050406030204" pitchFamily="18" charset="0"/>
                <a:cs typeface="Segoe UI Light" panose="020B0502040204020203" pitchFamily="34" charset="0"/>
              </a:rPr>
              <a:t>данных</a:t>
            </a:r>
            <a:endParaRPr lang="ru-RU" sz="1500" b="1" dirty="0">
              <a:latin typeface="Segoe UI Light" panose="020B0502040204020203" pitchFamily="34" charset="0"/>
              <a:ea typeface="Cambria" panose="02040503050406030204" pitchFamily="18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2517" y="1170324"/>
            <a:ext cx="11172258" cy="915523"/>
          </a:xfrm>
          <a:prstGeom prst="rect">
            <a:avLst/>
          </a:prstGeom>
          <a:noFill/>
          <a:ln w="952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Риск непредставления ежедневной отчетности по причине наличия нерешенного обращения </a:t>
            </a:r>
          </a:p>
          <a:p>
            <a:pPr algn="ctr"/>
            <a:endParaRPr lang="ru-RU" sz="14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sz="1400" b="1" dirty="0" smtClean="0">
              <a:solidFill>
                <a:srgbClr val="FF00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5253514" y="1792009"/>
            <a:ext cx="867795" cy="2111868"/>
          </a:xfrm>
          <a:prstGeom prst="rightArrow">
            <a:avLst>
              <a:gd name="adj1" fmla="val 54416"/>
              <a:gd name="adj2" fmla="val 6592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gradFill>
              <a:gsLst>
                <a:gs pos="0">
                  <a:schemeClr val="bg1"/>
                </a:gs>
                <a:gs pos="45000">
                  <a:srgbClr val="EA6B14"/>
                </a:gs>
              </a:gsLst>
              <a:lin ang="21594000" scaled="0"/>
            </a:gra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2517" y="3531436"/>
            <a:ext cx="11172258" cy="1707314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ТОФК направляет письменный обращение в ФК с описанием проблемы и номером инцидента на электронные адреса: </a:t>
            </a:r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4"/>
              </a:rPr>
              <a:t>gubriyi@fsfk.local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MakurinaAS@fsfk.local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Kashurina@fsfk.local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n-US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 своевременный мониторинг эскалированного </a:t>
            </a:r>
            <a:r>
              <a:rPr lang="ru-RU" b="1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обращения. Сообщает о </a:t>
            </a:r>
            <a:r>
              <a:rPr lang="ru-RU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результатах решения по обращению, факте представления отчетности в МОУ ФК.</a:t>
            </a:r>
            <a:endParaRPr lang="ru-RU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5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44075</TotalTime>
  <Words>282</Words>
  <Application>Microsoft Office PowerPoint</Application>
  <PresentationFormat>Широкоэкранный</PresentationFormat>
  <Paragraphs>59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Helvetica Neue Medium</vt:lpstr>
      <vt:lpstr>Segoe UI Historic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Соколова Анастасия Владимировна</dc:creator>
  <cp:lastModifiedBy>Макурина Аида Сабирхановна</cp:lastModifiedBy>
  <cp:revision>1497</cp:revision>
  <cp:lastPrinted>2023-09-20T07:03:54Z</cp:lastPrinted>
  <dcterms:created xsi:type="dcterms:W3CDTF">2021-09-09T06:57:17Z</dcterms:created>
  <dcterms:modified xsi:type="dcterms:W3CDTF">2023-09-20T10:06:47Z</dcterms:modified>
</cp:coreProperties>
</file>