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19" r:id="rId2"/>
    <p:sldId id="309" r:id="rId3"/>
    <p:sldId id="308" r:id="rId4"/>
    <p:sldId id="299" r:id="rId5"/>
    <p:sldId id="302" r:id="rId6"/>
    <p:sldId id="29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5CA7"/>
    <a:srgbClr val="3D6DC3"/>
    <a:srgbClr val="3968BD"/>
    <a:srgbClr val="81BB59"/>
    <a:srgbClr val="3C6ABE"/>
    <a:srgbClr val="D9E2F7"/>
    <a:srgbClr val="FEDEC6"/>
    <a:srgbClr val="FEE9DA"/>
    <a:srgbClr val="4D4D4D"/>
    <a:srgbClr val="FED1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89915" autoAdjust="0"/>
  </p:normalViewPr>
  <p:slideViewPr>
    <p:cSldViewPr snapToGrid="0">
      <p:cViewPr>
        <p:scale>
          <a:sx n="64" d="100"/>
          <a:sy n="64" d="100"/>
        </p:scale>
        <p:origin x="-96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5F2DC-CBFA-4B87-84E9-DEEDCB49EBA8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FC202-683A-4DD6-AD30-9F132B786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38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FC202-683A-4DD6-AD30-9F132B7862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FC202-683A-4DD6-AD30-9F132B7862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06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FC202-683A-4DD6-AD30-9F132B7862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16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FC202-683A-4DD6-AD30-9F132B7862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73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FC202-683A-4DD6-AD30-9F132B7862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0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FC202-683A-4DD6-AD30-9F132B7862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06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62B5-BFD8-493F-B00C-E31105BF4373}" type="datetime1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08AE-40D1-40F1-990B-71A15690296C}" type="datetime1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30D8-1B8D-4B01-8586-FBF3A0940181}" type="datetime1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42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7813" y="119328"/>
            <a:ext cx="10976375" cy="60119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661D-6D4A-4ECB-BB22-6835CDB1209B}" type="datetime1">
              <a:rPr lang="ru-RU" altLang="ru-RU" smtClean="0"/>
              <a:t>12.09.2016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B2DB-70A7-4D74-9C79-301593C1C8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523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DEE2-AC99-45C1-AF82-AB8B0A62039A}" type="datetime1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B43E-E4E1-439A-9908-06889407C1C3}" type="datetime1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D14B-2B70-4FA1-80E1-15E5FE479042}" type="datetime1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964A-6D73-487B-A579-C0B795C9124C}" type="datetime1">
              <a:rPr lang="ru-RU" smtClean="0"/>
              <a:t>12.09.2016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E1C2-22FD-4EBE-BC60-AA7FC5FE4B75}" type="datetime1">
              <a:rPr lang="ru-RU" smtClean="0"/>
              <a:t>12.09.2016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D7D8-F03D-497A-BAA0-17F145B9928B}" type="datetime1">
              <a:rPr lang="ru-RU" smtClean="0"/>
              <a:t>12.09.2016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F1C4-75A0-42EB-A14A-C447C345DA86}" type="datetime1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4FE3-6C3F-4EEB-B756-BF4EBE5AA32D}" type="datetime1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357EC-B735-4CB3-8011-DFF3B0A93A5D}" type="datetime1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C589F37A34C62C681966DA2E3864F0885160509F8D1DFC41A1B6088379DC37C2ED83C7B8055KDM7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consultantplus://offline/ref=3C589F37A34C62C681966DA2E3864F0885160509F8D1DFC41A1B6088379DC37C2ED83C7B8054KDM6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10" Type="http://schemas.openxmlformats.org/officeDocument/2006/relationships/image" Target="../media/image8.png"/><Relationship Id="rId4" Type="http://schemas.openxmlformats.org/officeDocument/2006/relationships/image" Target="../media/image19.wmf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package" Target="../embeddings/_________Microsoft_Office_Word2.docx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2"/>
          <p:cNvSpPr txBox="1">
            <a:spLocks noChangeArrowheads="1"/>
          </p:cNvSpPr>
          <p:nvPr/>
        </p:nvSpPr>
        <p:spPr bwMode="auto">
          <a:xfrm>
            <a:off x="11663364" y="6415478"/>
            <a:ext cx="466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0078" y="5157193"/>
            <a:ext cx="5856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организации распределения поступлений между бюджетами Управления совершенствования функциональной деятельности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Н.Г. Кобзева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7488" y="1988840"/>
            <a:ext cx="9985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вопросу по учету поступлений в бюджетную систему Российской Федерации и их распределению между бюджетами бюджетной системы Российской Федерации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475" y="504825"/>
            <a:ext cx="8677274" cy="1185863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Порядок учета Федеральным казначейством поступлений в бюджетную систему Российской Федерации и их распределения между бюджетами бюджетной системы Российской Федерации, утвержденный приказом Министерства финансов Российской Федерации от 18.12.2013 № 125н</a:t>
            </a:r>
            <a:endParaRPr lang="ru-RU" sz="1600" b="1" dirty="0">
              <a:solidFill>
                <a:srgbClr val="335CA7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8236647"/>
              </p:ext>
            </p:extLst>
          </p:nvPr>
        </p:nvGraphicFramePr>
        <p:xfrm>
          <a:off x="847724" y="1851998"/>
          <a:ext cx="10982325" cy="4320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715"/>
                <a:gridCol w="10183610"/>
              </a:tblGrid>
              <a:tr h="379811">
                <a:tc>
                  <a:txBody>
                    <a:bodyPr/>
                    <a:lstStyle/>
                    <a:p>
                      <a:pPr indent="45021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действий органа Федерального казначейства по взаимодействию с администратором доходов бюджета  и банком по уточнению реквизитов расчетных документов (в том числе платежных поручений на общую сумму с реестром).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</a:tr>
              <a:tr h="379811">
                <a:tc>
                  <a:txBody>
                    <a:bodyPr/>
                    <a:lstStyle/>
                    <a:p>
                      <a:pPr indent="45021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требования к реквизиту 105 «ОКТМО» расчетного документа, поступившего в качестве приложения  к выписке банка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</a:tr>
              <a:tr h="379811">
                <a:tc>
                  <a:txBody>
                    <a:bodyPr/>
                    <a:lstStyle/>
                    <a:p>
                      <a:pPr indent="45021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порядка возврата невыясненных поступлений, зачисляемых в федеральный бюджет, по заявлению плательщика.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</a:tr>
              <a:tr h="379811">
                <a:tc>
                  <a:txBody>
                    <a:bodyPr/>
                    <a:lstStyle/>
                    <a:p>
                      <a:pPr indent="45021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финансовому органу информации о перечислениях в местные бюджеты в разрезе типов муниципальных образований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</a:tr>
              <a:tr h="482836">
                <a:tc>
                  <a:txBody>
                    <a:bodyPr/>
                    <a:lstStyle/>
                    <a:p>
                      <a:pPr indent="45021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порядка учета  налоговых платежей, зачисленных на единый счет бюджета и полностью подлежащих зачислению в данный бюджет.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</a:tr>
              <a:tr h="807221">
                <a:tc>
                  <a:txBody>
                    <a:bodyPr/>
                    <a:lstStyle/>
                    <a:p>
                      <a:pPr indent="45021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Устанавливается срок действия документов (10 календарных дней со дня, следующего за днем их составления) для Уведомления об уточнении вида и принадлежности платежа, решениях о зачете излишне уплаченных (взысканных) сумм налогов и сборов, пеней, штрафов, а также подлежащих возмещению сумм налогов и сборов, представленные налоговыми органами,  и Уведомления о межрегиональном зачете, поступившие в орган Федерального казначейства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</a:tr>
              <a:tr h="561333">
                <a:tc>
                  <a:txBody>
                    <a:bodyPr/>
                    <a:lstStyle/>
                    <a:p>
                      <a:pPr indent="45021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Устанавливается условие, при котором администратор доходов бюджета вправе в пределах текущего финансового года уточнить код бюджетной классификации (код цели), по которому операция возврата была отражена на лицевом счете администратора доходов бюджета.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</a:tr>
              <a:tr h="949528">
                <a:tc>
                  <a:txBody>
                    <a:bodyPr/>
                    <a:lstStyle/>
                    <a:p>
                      <a:pPr indent="45021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Устанавливается право администратора доходов бюджета представить Уведомление об уточнении вида и принадлежности платежа по поступлениям, зачисленным на единый счет  бюджета государственного внебюджетного фонда (бюджета субъекта Российской Федерации (местного бюджета)), на код бюджетной классификации невыясненных поступлений, зачисляемых в федеральный бюджет, при условии, что  есть основания для отнесения такого платежа к налогам, сборам и иным платежам, подлежащим перечислению в бюджет.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74875" y="1487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129" y="2357054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129" y="2701901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866" y="3053891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866" y="3469081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866" y="3915536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129" y="4800316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129" y="5368828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933" y="1851998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2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46377" y="429031"/>
            <a:ext cx="8008184" cy="1423207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Порядок учета Федеральным казначейством поступлений в бюджетную систему Российской Федерации и их распределения между бюджетами бюджетной системы </a:t>
            </a:r>
            <a:r>
              <a:rPr lang="ru-RU" sz="1600" b="1" dirty="0" smtClean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1600" b="1" dirty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приказом Министерства </a:t>
            </a:r>
            <a:r>
              <a:rPr lang="ru-RU" sz="1600" b="1" dirty="0" smtClean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</a:t>
            </a:r>
            <a:r>
              <a:rPr lang="ru-RU" sz="1600" b="1" dirty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smtClean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 от 18.12.2013 </a:t>
            </a:r>
            <a:r>
              <a:rPr lang="ru-RU" sz="1600" b="1" dirty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125н</a:t>
            </a:r>
            <a:r>
              <a:rPr lang="ru-RU" sz="16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Раздел 4 Справки о перечислении в бюджеты</a:t>
            </a:r>
            <a:endParaRPr lang="ru-RU" sz="1600" b="1" dirty="0">
              <a:solidFill>
                <a:srgbClr val="335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9063" y="1000125"/>
            <a:ext cx="1539240" cy="962025"/>
          </a:xfrm>
          <a:prstGeom prst="rect">
            <a:avLst/>
          </a:prstGeom>
          <a:effectLst>
            <a:glow rad="127000">
              <a:schemeClr val="bg1">
                <a:alpha val="0"/>
              </a:schemeClr>
            </a:glow>
          </a:effectLst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852238"/>
            <a:ext cx="9144000" cy="464490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67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409" y="342900"/>
            <a:ext cx="7219950" cy="52476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Изменение порядка возврата НВС ФБ по заявлению плательщика</a:t>
            </a:r>
            <a:endParaRPr lang="ru-RU" sz="1800" b="1" dirty="0">
              <a:solidFill>
                <a:srgbClr val="335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05\0504\Презентации\Подколзин ВИ - все что было =)\К слайдам\3 тел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480" y="2390434"/>
            <a:ext cx="1444174" cy="15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393342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Плательщик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окум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7983" y="2606144"/>
            <a:ext cx="1345026" cy="1253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1536" y="4653170"/>
            <a:ext cx="4553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Все </a:t>
            </a:r>
            <a:r>
              <a:rPr lang="ru-RU" sz="1400" b="1" dirty="0"/>
              <a:t>администраторы поступлений в бюджет</a:t>
            </a:r>
            <a:r>
              <a:rPr lang="ru-RU" sz="1200" dirty="0"/>
              <a:t>, которым ранее направлялся Запрос на выяснение вида и принадлежности платежа, </a:t>
            </a:r>
            <a:r>
              <a:rPr lang="ru-RU" sz="1400" b="1" dirty="0"/>
              <a:t>в том числе администратор поступлений в бюджет, </a:t>
            </a:r>
            <a:r>
              <a:rPr lang="ru-RU" sz="1200" dirty="0"/>
              <a:t>указанный в заявлении плательщика в качестве получателя, которому предназначался платеж, предоставили Уведомления об уточнении вида и принадлежности платежа с отказом от принятия на учет данного поступления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90731" y="5093902"/>
            <a:ext cx="4086920" cy="80207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Уведомления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 отказе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принятии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учет данного поступления от АДБ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M:\05\0504\Презентации\Подколзин ВИ - все что было =)\К слайдам\9700185013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809" y="2217416"/>
            <a:ext cx="2424822" cy="18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036220" y="3765228"/>
            <a:ext cx="2547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ТОФК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"/>
          <p:cNvSpPr/>
          <p:nvPr/>
        </p:nvSpPr>
        <p:spPr>
          <a:xfrm>
            <a:off x="9763125" y="1628776"/>
            <a:ext cx="1476375" cy="233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ru-RU" sz="1000" b="1" dirty="0" smtClean="0">
                <a:solidFill>
                  <a:prstClr val="white"/>
                </a:solidFill>
              </a:rPr>
              <a:t>СПРАВОААААААЧНИК  МОУКУКУКУПРПРПРК </a:t>
            </a:r>
            <a:r>
              <a:rPr lang="ru-RU" sz="1000" dirty="0" smtClean="0">
                <a:solidFill>
                  <a:prstClr val="white"/>
                </a:solidFill>
              </a:rPr>
              <a:t>«АДБКБК за администраторами»</a:t>
            </a:r>
          </a:p>
        </p:txBody>
      </p:sp>
      <p:pic>
        <p:nvPicPr>
          <p:cNvPr id="45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759" y="4863986"/>
            <a:ext cx="1008282" cy="100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9410" y="867668"/>
            <a:ext cx="845176" cy="88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0668" y="1802557"/>
            <a:ext cx="902659" cy="94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4815" y="3942823"/>
            <a:ext cx="902659" cy="94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9410" y="2908673"/>
            <a:ext cx="902659" cy="94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1465" y="3919116"/>
            <a:ext cx="902659" cy="94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38475" y="3734450"/>
            <a:ext cx="2333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Заявление о возврате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1026" idx="3"/>
          </p:cNvCxnSpPr>
          <p:nvPr/>
        </p:nvCxnSpPr>
        <p:spPr>
          <a:xfrm>
            <a:off x="2869654" y="3176237"/>
            <a:ext cx="78794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172325" y="1628775"/>
            <a:ext cx="1947085" cy="15474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8" idx="1"/>
          </p:cNvCxnSpPr>
          <p:nvPr/>
        </p:nvCxnSpPr>
        <p:spPr>
          <a:xfrm flipH="1">
            <a:off x="7172325" y="2274992"/>
            <a:ext cx="1918343" cy="9012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7172325" y="3176237"/>
            <a:ext cx="2062490" cy="2048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7190270" y="3176236"/>
            <a:ext cx="1929140" cy="1215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76775" y="3232729"/>
            <a:ext cx="8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26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945" y="342899"/>
            <a:ext cx="7138413" cy="828675"/>
          </a:xfrm>
        </p:spPr>
        <p:txBody>
          <a:bodyPr/>
          <a:lstStyle/>
          <a:p>
            <a:pPr lvl="0"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администратором доходов бюджета  и банком по уточнению реквизитов расчетных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  <a:endParaRPr lang="fr-FR" sz="1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05\0504\Презентации\Подколзин ВИ - все что было =)\К слайдам\3 тел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764" y="2390433"/>
            <a:ext cx="1444174" cy="15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1666" y="3897533"/>
            <a:ext cx="1184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Банк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окум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433" y="2563586"/>
            <a:ext cx="1345026" cy="125317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243670" y="3685306"/>
            <a:ext cx="3157464" cy="2477369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запросы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уточнении реквизитов расчетных документов (в том числе платежных поручений на общую сумму с реестром)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ответы об уточнении реквизитов расчетных документов на возврат средств плательщикам </a:t>
            </a:r>
          </a:p>
        </p:txBody>
      </p:sp>
      <p:pic>
        <p:nvPicPr>
          <p:cNvPr id="1030" name="Picture 6" descr="M:\05\0504\Презентации\Подколзин ВИ - все что было =)\К слайдам\9700185013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809" y="2217416"/>
            <a:ext cx="2424822" cy="18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291045" y="3897532"/>
            <a:ext cx="203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ТОФК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"/>
          <p:cNvSpPr/>
          <p:nvPr/>
        </p:nvSpPr>
        <p:spPr>
          <a:xfrm>
            <a:off x="9763125" y="1628776"/>
            <a:ext cx="1476375" cy="233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ru-RU" sz="1000" b="1" dirty="0" smtClean="0">
                <a:solidFill>
                  <a:prstClr val="white"/>
                </a:solidFill>
              </a:rPr>
              <a:t>СПРАВОААААААЧНИК  МОУКУКУКУПРПРПРК </a:t>
            </a:r>
            <a:r>
              <a:rPr lang="ru-RU" sz="1000" dirty="0" smtClean="0">
                <a:solidFill>
                  <a:prstClr val="white"/>
                </a:solidFill>
              </a:rPr>
              <a:t>«АДБКБК за администраторами»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3663" y="1249195"/>
            <a:ext cx="1207459" cy="131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1135" y="3198994"/>
            <a:ext cx="1200316" cy="133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4133" y="3745923"/>
            <a:ext cx="27898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уточнении реквизитов расчетных документов (в том числе платежных поручений на общую сумму с реестром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об уточнении реквизитов расчетных документов (в том числе платежных поручений на общую сумму с реестром)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2514600" y="3190170"/>
            <a:ext cx="838133" cy="1"/>
          </a:xfrm>
          <a:prstGeom prst="bentConnector3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>
            <a:off x="4440617" y="3190171"/>
            <a:ext cx="931483" cy="1"/>
          </a:xfrm>
          <a:prstGeom prst="bentConnector3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Докум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6424" y="2534610"/>
            <a:ext cx="1345026" cy="1282146"/>
          </a:xfrm>
          <a:prstGeom prst="rect">
            <a:avLst/>
          </a:prstGeom>
        </p:spPr>
      </p:pic>
      <p:cxnSp>
        <p:nvCxnSpPr>
          <p:cNvPr id="25" name="Соединительная линия уступом 24"/>
          <p:cNvCxnSpPr/>
          <p:nvPr/>
        </p:nvCxnSpPr>
        <p:spPr>
          <a:xfrm>
            <a:off x="7119249" y="3198993"/>
            <a:ext cx="1196076" cy="1"/>
          </a:xfrm>
          <a:prstGeom prst="bentConnector3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9258301" y="2390433"/>
            <a:ext cx="1142834" cy="78701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258301" y="3190172"/>
            <a:ext cx="1243011" cy="77186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0800000" flipV="1">
            <a:off x="10401134" y="2783718"/>
            <a:ext cx="133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АДБ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14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1279" y="657692"/>
            <a:ext cx="7138413" cy="828675"/>
          </a:xfrm>
        </p:spPr>
        <p:txBody>
          <a:bodyPr/>
          <a:lstStyle/>
          <a:p>
            <a:pPr lvl="0"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невыясненных поступлений бюджета субъекта РФ (местного бюджета) на невыясненные поступления, зачисляемые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бюджет</a:t>
            </a:r>
            <a:endParaRPr lang="fr-FR" sz="1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8831" y="4557011"/>
            <a:ext cx="2038350" cy="646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ФО субъекта РФ (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образования)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"/>
          <p:cNvSpPr/>
          <p:nvPr/>
        </p:nvSpPr>
        <p:spPr>
          <a:xfrm>
            <a:off x="9763125" y="1628776"/>
            <a:ext cx="1476375" cy="233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ru-RU" sz="1000" b="1" dirty="0" smtClean="0">
                <a:solidFill>
                  <a:prstClr val="white"/>
                </a:solidFill>
              </a:rPr>
              <a:t>СПРАВОААААААЧНИК  МОУКУКУКУПРПРПРК </a:t>
            </a:r>
            <a:r>
              <a:rPr lang="ru-RU" sz="1000" dirty="0" smtClean="0">
                <a:solidFill>
                  <a:prstClr val="white"/>
                </a:solidFill>
              </a:rPr>
              <a:t>«АДБКБК за администраторами»</a:t>
            </a:r>
          </a:p>
        </p:txBody>
      </p:sp>
      <p:sp>
        <p:nvSpPr>
          <p:cNvPr id="35" name="TextBox 34"/>
          <p:cNvSpPr txBox="1"/>
          <p:nvPr/>
        </p:nvSpPr>
        <p:spPr>
          <a:xfrm rot="10800000" flipV="1">
            <a:off x="9966419" y="4477606"/>
            <a:ext cx="1333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ТОФК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1" descr="Дом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73922" y="2576570"/>
            <a:ext cx="1913767" cy="1680638"/>
          </a:xfrm>
          <a:prstGeom prst="rect">
            <a:avLst/>
          </a:prstGeom>
          <a:noFill/>
        </p:spPr>
      </p:pic>
      <p:pic>
        <p:nvPicPr>
          <p:cNvPr id="22" name="Picture 6" descr="M:\05\0504\Презентации\Подколзин ВИ - все что было =)\К слайдам\9700185013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9870" y="2150546"/>
            <a:ext cx="2082477" cy="20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Стрелка вправо с вырезом 78"/>
          <p:cNvSpPr/>
          <p:nvPr/>
        </p:nvSpPr>
        <p:spPr>
          <a:xfrm>
            <a:off x="4047344" y="2323475"/>
            <a:ext cx="4961743" cy="1169234"/>
          </a:xfrm>
          <a:prstGeom prst="notchedRightArrow">
            <a:avLst>
              <a:gd name="adj1" fmla="val 66770"/>
              <a:gd name="adj2" fmla="val 37023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в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установленном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порядке платежей, относящихся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налогам, сборам и иным платежам в бюджетную систему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0" name="Стрелка вправо с вырезом 79"/>
          <p:cNvSpPr/>
          <p:nvPr/>
        </p:nvSpPr>
        <p:spPr>
          <a:xfrm>
            <a:off x="4062334" y="3645109"/>
            <a:ext cx="5381469" cy="1211704"/>
          </a:xfrm>
          <a:prstGeom prst="notchedRightArrow">
            <a:avLst>
              <a:gd name="adj1" fmla="val 70425"/>
              <a:gd name="adj2" fmla="val 37023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платежей,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относящихся к налогам , сборам и иным платежам в бюджетную систему РФ,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НВС бюджета субъекта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(муниципального образования)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НВС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ФБ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2" name="Умножение 81"/>
          <p:cNvSpPr/>
          <p:nvPr/>
        </p:nvSpPr>
        <p:spPr>
          <a:xfrm>
            <a:off x="8349521" y="2983043"/>
            <a:ext cx="1543987" cy="2428407"/>
          </a:xfrm>
          <a:prstGeom prst="mathMultiply">
            <a:avLst>
              <a:gd name="adj1" fmla="val 37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14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86075" y="451891"/>
            <a:ext cx="7553324" cy="772388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b="1" dirty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приказа Федерального казначейства «О порядке открытия и ведения лицевых счетов территориальными органами Федерального казначейства</a:t>
            </a:r>
            <a:r>
              <a:rPr lang="ru-RU" sz="14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Реестр администрируемых доходов </a:t>
            </a:r>
            <a:endParaRPr lang="ru-RU" sz="1400" b="1" dirty="0">
              <a:solidFill>
                <a:srgbClr val="335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16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879" y="1352318"/>
            <a:ext cx="8892245" cy="504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13790"/>
            <a:ext cx="1855034" cy="115939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67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025" y="390685"/>
            <a:ext cx="7429500" cy="52387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3D6DC3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Порядок заполнения Реестра администрируемых доходов</a:t>
            </a:r>
            <a:endParaRPr lang="ru-RU" sz="1800" b="1" dirty="0">
              <a:solidFill>
                <a:srgbClr val="335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190624"/>
            <a:ext cx="10648950" cy="5124451"/>
          </a:xfrm>
        </p:spPr>
        <p:txBody>
          <a:bodyPr/>
          <a:lstStyle/>
          <a:p>
            <a:pPr marL="4572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В заголовочной части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  <a:hlinkClick r:id="rId3"/>
              </a:rPr>
              <a:t>Реестра администрируемых доходов: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номер документа, который проставляется клиентом и должен быть уникальным в течение текущего финансового года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дата, на которую сформирован документ, с отражением ее в кодовой зоне. Дата заполнения документа должна быть не позднее даты текущего рабочего дня;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строке «Главный администратор доходов бюджета» - полное наименование главного администратора доходов бюджета в соответствии с его наименованием в Сводном реестре, с отражением в кодовой зоне соответствующей ему главы по бюджетной классификации Российской Федерации и соответствующего ему кода по Сводному реестру;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строке «Наименование бюджета» - наименование соответствующего бюджета 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Номер правового акта» - номер правового акта (правовых актов) главного администратора доходов бюджета с отражением в кодовой зоне даты его (их) утверждения. При наличии у главного администратора доходов бюджета нескольких утвержденных правовых актов они указываются через точку с запятой «;».</a:t>
            </a:r>
          </a:p>
          <a:p>
            <a:pPr marL="4572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В табличной части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  <a:hlinkClick r:id="rId4"/>
              </a:rPr>
              <a:t>Реестра администрируемых доходов: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графах 1 и 2 - коды бюджетной классификации с учетом кода главы главного администратора доходов бюджета и кодов подвидов доходов и их наименование в соответствии с указаниями о порядке применения бюджетной классификации Российской Федерации на текущий финансовый год (для источников доходов бюджетов субъектов Российской Федерации (местных бюджетов) коды бюджетной классификации указываются с учетом подвидов доходов бюджетов, установленных финансовыми органами субъектов Российской Федерации (местных бюджетов);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графе 3 – дата ввода в действие кода бюджетной классификации;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графе 4 – дата закрытия кода бюджетной классификации;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графах 5, 6, 7 - полное наименование администратора доходов бюджета, его ИНН и КПП. Главный администратор доходов федерального бюджета указывает  наименования, ИНН и КПП всех подведомственных ему администраторов доходов бюджета, в том числе в соответствии с нормативными правовыми актами подведомственных администраторов доходов бюджета с полномочиями главного администратора доходов бюджета.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графах 8, 9, 10, - наименование нормативных правовых актов Российской Федерации, устанавливающих источник доходов бюджетов, их номер и дата. </a:t>
            </a:r>
          </a:p>
        </p:txBody>
      </p:sp>
      <p:pic>
        <p:nvPicPr>
          <p:cNvPr id="4" name="Picture 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3922" y="372988"/>
            <a:ext cx="1504477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63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4275" y="342892"/>
            <a:ext cx="7381875" cy="10445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Особенности заполнения Реестра администрируемых доходов главными администраторами доходов бюджета, у которых есть подведомственные АДБ, включенные в Сводный реестр, содержащий сведения ограниченного доступа</a:t>
            </a:r>
            <a:endParaRPr lang="ru-RU" sz="1800" b="1" dirty="0">
              <a:solidFill>
                <a:srgbClr val="335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AppData\Local\Microsoft\Windows\Temporary Internet Files\Content.IE5\FUZSU1KV\MC900441310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54" y="1713338"/>
            <a:ext cx="491143" cy="4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303" y="2380416"/>
            <a:ext cx="472466" cy="47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54" y="3042717"/>
            <a:ext cx="451115" cy="4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54" y="5273104"/>
            <a:ext cx="491143" cy="4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0175" y="5207675"/>
            <a:ext cx="1028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Главные администраторы доходов бюджета, у которых есть подведомственные администраторы доходов бюджета, включенные в Сводный реестр, содержащий сведения ограниченного доступа, предоставляют в орган Федерального казначейства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отдельный Реестр администрируемых доходов по таким администраторам доходов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0175" y="1826374"/>
            <a:ext cx="10020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графа 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«Наименование администратора доходов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не заполняется;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7325" y="2461522"/>
            <a:ext cx="9963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графа 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«ИНН администратора доходов бюджета»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заполняется;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0175" y="3134399"/>
            <a:ext cx="9801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графа 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«КПП администратора доходов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не заполняется;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04" y="3686260"/>
            <a:ext cx="458693" cy="45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104" y="4406074"/>
            <a:ext cx="458693" cy="45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54" y="3042717"/>
            <a:ext cx="451115" cy="45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00175" y="3761717"/>
            <a:ext cx="9801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могут быть не указаны номер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правового акта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ГАДБ;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0175" y="4282314"/>
            <a:ext cx="1021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графы 8, 9, 10 - наименование нормативного правового акта Российской Федерации, устанавливающего источник доходов бюджетов, его номер и дата,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указываются, если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указанная информация носит конфиденциальный характер или содержит сведения, составляющие государственную тайну. </a:t>
            </a:r>
          </a:p>
        </p:txBody>
      </p:sp>
      <p:pic>
        <p:nvPicPr>
          <p:cNvPr id="17" name="Picture 5" descr="M:\05\0504\Презентации\Подколзин ВИ - все что было =)\К слайдам\253763_131302330283380_100002108411435_239134_2382475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6348" y="1387467"/>
            <a:ext cx="2389387" cy="14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4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834" y="361950"/>
            <a:ext cx="7219950" cy="79131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1800" b="1" dirty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в технологии обработки Реестра администрируемых </a:t>
            </a:r>
            <a:r>
              <a:rPr lang="ru-RU" sz="18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800" b="1" dirty="0">
              <a:solidFill>
                <a:srgbClr val="335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05\0504\Презентации\Подколзин ВИ - все что было =)\К слайдам\3 тел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905" y="2494713"/>
            <a:ext cx="1444174" cy="15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393342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ГАДБ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окум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7596" y="3997608"/>
            <a:ext cx="1345026" cy="1253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1992" y="5121661"/>
            <a:ext cx="195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Реестр администрируемых доходов,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содержащий соответствующие изменения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00680" y="4402523"/>
            <a:ext cx="2628900" cy="14382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позднее пяти рабочих дней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после утверждения ГАДБ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правовых актов, наделяющих участников бюджетного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процесса полномочиями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администратора доходов бюджета, с указанием администрируемых ими доходов и соответствующих  кодов бюджетной классификации, либо внесения в них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изменений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M:\05\0504\Презентации\Подколзин ВИ - все что было =)\К слайдам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122" y="1613674"/>
            <a:ext cx="1577975" cy="1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05\0504\Презентации\Подколзин ВИ - все что было =)\К слайдам\9700185013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274" y="2179197"/>
            <a:ext cx="2424822" cy="18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995271" y="2711227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Правовой акт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7499" y="3823540"/>
            <a:ext cx="203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ФК, УФК по субъектам РФ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20244239">
            <a:off x="5150068" y="4072880"/>
            <a:ext cx="1227182" cy="155530"/>
          </a:xfrm>
          <a:prstGeom prst="rightArrow">
            <a:avLst>
              <a:gd name="adj1" fmla="val 50000"/>
              <a:gd name="adj2" fmla="val 4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372151">
            <a:off x="5378780" y="2377174"/>
            <a:ext cx="1076988" cy="164740"/>
          </a:xfrm>
          <a:prstGeom prst="rightArrow">
            <a:avLst>
              <a:gd name="adj1" fmla="val 50000"/>
              <a:gd name="adj2" fmla="val 4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144" y="2113369"/>
            <a:ext cx="808687" cy="76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Стрелка вправо 39"/>
          <p:cNvSpPr/>
          <p:nvPr/>
        </p:nvSpPr>
        <p:spPr>
          <a:xfrm>
            <a:off x="8093050" y="3059523"/>
            <a:ext cx="898550" cy="148816"/>
          </a:xfrm>
          <a:prstGeom prst="rightArrow">
            <a:avLst>
              <a:gd name="adj1" fmla="val 50000"/>
              <a:gd name="adj2" fmla="val 4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"/>
          <p:cNvSpPr/>
          <p:nvPr/>
        </p:nvSpPr>
        <p:spPr>
          <a:xfrm>
            <a:off x="9763125" y="1752366"/>
            <a:ext cx="1676399" cy="379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2250">
              <a:lnSpc>
                <a:spcPct val="90000"/>
              </a:lnSpc>
              <a:spcAft>
                <a:spcPct val="35000"/>
              </a:spcAft>
            </a:pPr>
            <a:r>
              <a:rPr lang="ru-RU" sz="1000" b="1" dirty="0" smtClean="0">
                <a:solidFill>
                  <a:prstClr val="white"/>
                </a:solidFill>
              </a:rPr>
              <a:t>СПРАВОЧНИК  МОУ ФК </a:t>
            </a:r>
            <a:r>
              <a:rPr lang="ru-RU" sz="1000" dirty="0" smtClean="0">
                <a:solidFill>
                  <a:prstClr val="white"/>
                </a:solidFill>
              </a:rPr>
              <a:t>«Закрепление КБК за администраторами»</a:t>
            </a:r>
          </a:p>
        </p:txBody>
      </p:sp>
      <p:sp>
        <p:nvSpPr>
          <p:cNvPr id="43" name="Стрелка вправо 42"/>
          <p:cNvSpPr/>
          <p:nvPr/>
        </p:nvSpPr>
        <p:spPr>
          <a:xfrm rot="20236271">
            <a:off x="2800156" y="2734315"/>
            <a:ext cx="1009349" cy="157980"/>
          </a:xfrm>
          <a:prstGeom prst="rightArrow">
            <a:avLst>
              <a:gd name="adj1" fmla="val 50000"/>
              <a:gd name="adj2" fmla="val 4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4038159" y="3405905"/>
            <a:ext cx="1123896" cy="208135"/>
          </a:xfrm>
          <a:prstGeom prst="rightArrow">
            <a:avLst>
              <a:gd name="adj1" fmla="val 50000"/>
              <a:gd name="adj2" fmla="val 46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617" y="4285205"/>
            <a:ext cx="491143" cy="4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125" y="1676679"/>
            <a:ext cx="1085850" cy="11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2854" y="2691520"/>
            <a:ext cx="481348" cy="4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2854" y="3121852"/>
            <a:ext cx="481348" cy="4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7335" y="3568684"/>
            <a:ext cx="481348" cy="4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634202" y="2849726"/>
            <a:ext cx="1624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Открытие л/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АДБ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634202" y="3169681"/>
            <a:ext cx="162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Переоформление л/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АДБ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58683" y="3720815"/>
            <a:ext cx="1624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Закрытие л/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АДБ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26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5333" y="275206"/>
            <a:ext cx="7134225" cy="8667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Порядок предоставления </a:t>
            </a:r>
            <a:r>
              <a:rPr lang="ru-RU" sz="1800" b="1" dirty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Реестр администрируемых доходов </a:t>
            </a:r>
            <a:r>
              <a:rPr lang="ru-RU" sz="18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ГАДБ ФБ, у которых есть подведомственные АДБ, включенные в закрыту</a:t>
            </a:r>
            <a:r>
              <a:rPr lang="ru-RU" sz="1800" b="1" dirty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800" b="1" dirty="0" smtClean="0">
                <a:solidFill>
                  <a:srgbClr val="335CA7"/>
                </a:solidFill>
                <a:latin typeface="Times New Roman" pitchFamily="18" charset="0"/>
                <a:cs typeface="Times New Roman" pitchFamily="18" charset="0"/>
              </a:rPr>
              <a:t> часть Сводного реестра</a:t>
            </a:r>
            <a:endParaRPr lang="ru-RU" sz="1800" b="1" dirty="0">
              <a:solidFill>
                <a:srgbClr val="335C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0" descr="2 человека и до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384" y="1904452"/>
            <a:ext cx="1403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Дома в ромб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890" y="2586143"/>
            <a:ext cx="1258886" cy="13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1288022" y="2632280"/>
            <a:ext cx="137795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ГАДБ ФБ</a:t>
            </a:r>
            <a:endParaRPr lang="ru-RU" sz="1200" b="1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276358" y="3609706"/>
            <a:ext cx="1377950" cy="406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МОУ ФК</a:t>
            </a:r>
            <a:endParaRPr lang="ru-RU" sz="1200" b="1" dirty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Дом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23243" y="3146197"/>
            <a:ext cx="1389125" cy="12199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34422" y="4294451"/>
            <a:ext cx="1772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УФК по субъектам РФ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446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6567" y="3556542"/>
            <a:ext cx="1311399" cy="12443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51732" y="4276063"/>
            <a:ext cx="1134560" cy="28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Реестр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660" y="2696615"/>
            <a:ext cx="927765" cy="84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464784" y="1547299"/>
            <a:ext cx="17422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Реестр может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сформирован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ГАДБ ФБ в стороннем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ППО либо в ППО «СУФД» в соответствии с Требованиями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7504" y="4613291"/>
            <a:ext cx="154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Справочник «Реестры АД»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0431" y="3547098"/>
            <a:ext cx="2206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Специалист МОУ ФК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загружает Реестр в ППО «АСФК»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открытого контура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65639" y="5274314"/>
            <a:ext cx="51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СПР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Документ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0384" y="3408446"/>
            <a:ext cx="995908" cy="9959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30036" y="4594708"/>
            <a:ext cx="3176959" cy="13634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Особенности: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графы 5, 6, 7 не заполняются;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могут быть не указаны номер и дата правового акта ГАДБ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графы 8, 9, 10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 заполняются,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если указанная информация носит конфиденциальный характер или содержит сведения, составляющие государственную тайну.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 typeface="Wingdings" pitchFamily="2" charset="2"/>
              <a:buChar char="ü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 typeface="Wingdings" pitchFamily="2" charset="2"/>
              <a:buChar char="ü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36728" y="1296905"/>
            <a:ext cx="1457325" cy="780293"/>
          </a:xfrm>
          <a:prstGeom prst="ellipse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Справочник «Закрепление КБК за АДБ»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1976997" y="2992643"/>
            <a:ext cx="0" cy="428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095500" y="3547098"/>
            <a:ext cx="13082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564086" y="3547098"/>
            <a:ext cx="906635" cy="67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6" idx="3"/>
          </p:cNvCxnSpPr>
          <p:nvPr/>
        </p:nvCxnSpPr>
        <p:spPr>
          <a:xfrm flipV="1">
            <a:off x="6612425" y="2077198"/>
            <a:ext cx="1226650" cy="1041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26" idx="3"/>
          </p:cNvCxnSpPr>
          <p:nvPr/>
        </p:nvCxnSpPr>
        <p:spPr>
          <a:xfrm>
            <a:off x="6612425" y="3118784"/>
            <a:ext cx="1226650" cy="567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8420100" y="3958704"/>
            <a:ext cx="1452393" cy="17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M:\05\0504\Презентации\Подколзин ВИ - все что было =)\К слайдам\iCA74GR8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2493" y="1208656"/>
            <a:ext cx="915415" cy="9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Прямая со стрелкой 58"/>
          <p:cNvCxnSpPr/>
          <p:nvPr/>
        </p:nvCxnSpPr>
        <p:spPr>
          <a:xfrm>
            <a:off x="9016608" y="1680256"/>
            <a:ext cx="906635" cy="67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9394477" y="2125211"/>
            <a:ext cx="21071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изменение записей справочника «Закрепление КБК за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АДБ»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АДБ,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включенным в открытую часть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Сводного реестра,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осуществляется.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77232" y="2951054"/>
            <a:ext cx="1276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Контроль пройден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39913" y="5366647"/>
            <a:ext cx="5467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КБК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для которых не указаны реквизиты АДБ, осуществляется за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АДБ,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подведомственными ГАДБ, для которых открыты лицевые счета АДБ в текущем УФК и которые включены в закрытую часть Сводного реестра.</a:t>
            </a:r>
          </a:p>
        </p:txBody>
      </p:sp>
      <p:pic>
        <p:nvPicPr>
          <p:cNvPr id="68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721" y="5435281"/>
            <a:ext cx="491143" cy="4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Прямая со стрелкой 68"/>
          <p:cNvCxnSpPr/>
          <p:nvPr/>
        </p:nvCxnSpPr>
        <p:spPr>
          <a:xfrm>
            <a:off x="10620842" y="4593150"/>
            <a:ext cx="0" cy="773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55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1" y="695325"/>
            <a:ext cx="8667750" cy="1000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приказ Министерства финансов Российской Федерации</a:t>
            </a:r>
            <a:b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 ноября 2013 г. №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107н «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097" y="1959588"/>
            <a:ext cx="10515600" cy="4067175"/>
          </a:xfrm>
        </p:spPr>
        <p:txBody>
          <a:bodyPr/>
          <a:lstStyle/>
          <a:p>
            <a:pPr marL="54000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положений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указанию информации при составлении распоряжений о переводе денежных средств  в уплату страховых взносов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положениями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едерального закона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03.07.2016 № 243-ФЗ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части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пенсионное, социальное и медицинской страхование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новыми положениями, устанавливающими правила по заполнению распоряжений о переводе денежных средств в счет уплаты платежей в бюджетную систему Российской Федерации за плательщика третьими лицами ( в соответствии с планируемыми изменениями в Налоговый кодекс Российской Федерации);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дополнительного типа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идентификатора  сведений о физическом лице – номер мобильного телефона;</a:t>
            </a:r>
          </a:p>
          <a:p>
            <a:pPr marL="54000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указания в реквизите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«105» распоряжения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переводе денежных средств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кода ОКТМО,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состоящего из 8 знаков (цифр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(исключено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11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знаков); </a:t>
            </a:r>
          </a:p>
          <a:p>
            <a:pPr marL="540000" indent="0" algn="just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положений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указанию информации при составлении распоряжений о переводе денежных средств в уплату государственных и муниципальных услуг, предусмотренных Федеральным законом от 27.07.2010 № 210-ФЗ «Об организации предоставления государственных и муниципальных услуг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с перенесением указанных норм в Положение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расчетного и кассового обслуживания территориальных органов Федерального казначейства, финансовых органов субъектов Российской Федерации (муниципальных образований) и органов управления государственными внебюджетными фондами Российской Федерации,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Центральным Банком Российской Федерации и Министерством финансов Российской Федерации от 18.02.2014 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414-П/8н.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0" algn="just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187" y="1967270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724" y="3104555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876" y="3718686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825" y="4105824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210" y="4646462"/>
            <a:ext cx="347146" cy="3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10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45848504"/>
              </p:ext>
            </p:extLst>
          </p:nvPr>
        </p:nvGraphicFramePr>
        <p:xfrm>
          <a:off x="451104" y="1624013"/>
          <a:ext cx="6583680" cy="5081587"/>
        </p:xfrm>
        <a:graphic>
          <a:graphicData uri="http://schemas.openxmlformats.org/presentationml/2006/ole">
            <p:oleObj spid="_x0000_s1026" name="Документ" r:id="rId3" imgW="6856948" imgH="7206690" progId="Word.Document.12">
              <p:embed/>
            </p:oleObj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7251717" y="1530095"/>
            <a:ext cx="4330683" cy="627889"/>
          </a:xfrm>
          <a:prstGeom prst="wedgeRoundRectCallout">
            <a:avLst>
              <a:gd name="adj1" fmla="val -156027"/>
              <a:gd name="adj2" fmla="val 119227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 (60), КПП (102)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плательщика,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чья обязанность по уплате платежей в бюджетную систему Российской Федерации исполняется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337062" y="5297032"/>
            <a:ext cx="4440410" cy="990600"/>
          </a:xfrm>
          <a:prstGeom prst="wedgeRoundRectCallout">
            <a:avLst>
              <a:gd name="adj1" fmla="val -130946"/>
              <a:gd name="adj2" fmla="val -45634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</a:rPr>
              <a:t>Назна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чение платежа (24):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Уполномоченные представители, исполняющие обязанность налогоплательщика по уплате платежей в указывают номер и дату нотариально заверенной доверенности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209270" y="2268912"/>
            <a:ext cx="4425696" cy="2901696"/>
          </a:xfrm>
          <a:prstGeom prst="wedgeRoundRectCallout">
            <a:avLst>
              <a:gd name="adj1" fmla="val -152026"/>
              <a:gd name="adj2" fmla="val -28020"/>
              <a:gd name="adj3" fmla="val 166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Плательщик (8)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юридических лиц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наименование юридического лица, исполняющего обязанность плательщика по уплате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платежей,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скобках наименование плательщика, чья обязанность исполняется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физических лиц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фамилию, имя отчество физического лица, исполняющего обязанность плательщика по уплате платежей , в скобках  - фамилию, имя, отчество плательщика, чья обязанность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исполняется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(если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лицевой счет открыт в органах Федерального казначейства (финансовых органах),  то после информации в соответствии с Положение № 414-П/8н, в скобках указывается наименование плательщика, чья обязанность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исполняется)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6768" y="524256"/>
            <a:ext cx="8461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Заполнение распоряжения о переводе денежных средств в бюджетную систему Российской Федерации (за исключением таможенных платежей) законными или уполномоченными представителями и иными лицами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2B2DB-70A7-4D74-9C79-301593C1C840}" type="slidenum">
              <a:rPr lang="ru-RU" alt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alt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8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3263089" y="476249"/>
            <a:ext cx="8410575" cy="50482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перечня статусов плательщика и идентификатор </a:t>
            </a:r>
            <a:br>
              <a:rPr lang="ru-RU" sz="1800" b="1" dirty="0" smtClean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33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физическом лице</a:t>
            </a:r>
            <a:endParaRPr altLang="ru-RU" sz="1800" b="1" dirty="0" smtClean="0">
              <a:solidFill>
                <a:srgbClr val="335C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7167" y="1445341"/>
            <a:ext cx="11666510" cy="5085134"/>
            <a:chOff x="3157" y="1409"/>
            <a:chExt cx="2317" cy="2477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3186" y="1409"/>
              <a:ext cx="2288" cy="2477"/>
              <a:chOff x="6146708" y="-393846"/>
              <a:chExt cx="2592288" cy="1294753"/>
            </a:xfrm>
            <a:scene3d>
              <a:camera prst="orthographicFront"/>
              <a:lightRig rig="flat" dir="t"/>
            </a:scene3d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6146708" y="-393846"/>
                <a:ext cx="2592288" cy="1294753"/>
              </a:xfrm>
              <a:prstGeom prst="roundRect">
                <a:avLst>
                  <a:gd name="adj" fmla="val 10000"/>
                </a:avLst>
              </a:prstGeom>
              <a:no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2232385"/>
                  <a:satOff val="13449"/>
                  <a:lumOff val="1078"/>
                  <a:alphaOff val="0"/>
                </a:schemeClr>
              </a:fillRef>
              <a:effectRef idx="2">
                <a:schemeClr val="accent4">
                  <a:hueOff val="-2232385"/>
                  <a:satOff val="13449"/>
                  <a:lumOff val="107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Скругленный прямоугольник 4"/>
              <p:cNvSpPr/>
              <p:nvPr/>
            </p:nvSpPr>
            <p:spPr>
              <a:xfrm>
                <a:off x="6218716" y="-302707"/>
                <a:ext cx="2448272" cy="11618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0640" tIns="30480" rIns="40640" bIns="30480" spcCol="1270"/>
              <a:lstStyle/>
              <a:p>
                <a:pPr algn="just">
                  <a:defRPr/>
                </a:pPr>
                <a:endParaRPr lang="ru-RU" sz="1400" b="1" dirty="0">
                  <a:solidFill>
                    <a:srgbClr val="000066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143" name="Прямоугольник 12"/>
            <p:cNvSpPr>
              <a:spLocks noChangeArrowheads="1"/>
            </p:cNvSpPr>
            <p:nvPr/>
          </p:nvSpPr>
          <p:spPr bwMode="auto">
            <a:xfrm>
              <a:off x="3157" y="1454"/>
              <a:ext cx="1168" cy="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720725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900">
                  <a:solidFill>
                    <a:schemeClr val="tx1"/>
                  </a:solidFill>
                  <a:latin typeface="Calibri" pitchFamily="34" charset="0"/>
                </a:defRPr>
              </a:lvl1pPr>
              <a:lvl2pPr marL="1185863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3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59385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2001838" indent="-22860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300">
                  <a:solidFill>
                    <a:schemeClr val="tx1"/>
                  </a:solidFill>
                  <a:latin typeface="Calibri" pitchFamily="34" charset="0"/>
                </a:defRPr>
              </a:lvl4pPr>
              <a:lvl5pPr marL="2409825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5pPr>
              <a:lvl6pPr marL="2867025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6pPr>
              <a:lvl7pPr marL="3324225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7pPr>
              <a:lvl8pPr marL="3781425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8pPr>
              <a:lvl9pPr marL="4238625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rgbClr val="002E69"/>
                  </a:solidFill>
                  <a:latin typeface="Times New Roman" pitchFamily="18" charset="0"/>
                </a:rPr>
                <a:t>Реквизит </a:t>
              </a:r>
              <a:r>
                <a:rPr lang="ru-RU" altLang="ru-RU" sz="1400" b="1" dirty="0" smtClean="0">
                  <a:solidFill>
                    <a:srgbClr val="002E69"/>
                  </a:solidFill>
                  <a:latin typeface="Times New Roman" pitchFamily="18" charset="0"/>
                </a:rPr>
                <a:t>101 </a:t>
              </a:r>
              <a:r>
                <a:rPr lang="ru-RU" altLang="ru-RU" sz="1400" b="1" dirty="0" smtClean="0">
                  <a:solidFill>
                    <a:srgbClr val="002E69"/>
                  </a:solidFill>
                  <a:latin typeface="Times New Roman" pitchFamily="18" charset="0"/>
                </a:rPr>
                <a:t>распоряжения «Статус плательщика»:</a:t>
              </a:r>
              <a:endParaRPr lang="ru-RU" altLang="ru-RU" sz="1400" b="1" dirty="0">
                <a:solidFill>
                  <a:srgbClr val="002E69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«</a:t>
              </a:r>
              <a:r>
                <a:rPr lang="ru-RU" altLang="ru-RU" sz="1400" b="1" dirty="0" smtClean="0">
                  <a:solidFill>
                    <a:srgbClr val="002E69"/>
                  </a:solidFill>
                  <a:latin typeface="Times New Roman" pitchFamily="18" charset="0"/>
                </a:rPr>
                <a:t>27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» – кредитные организации (филиалы кредитных организаций),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составившие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распоряжение о переводе денежных средств,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перечисленных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из бюджетной системы Российской Федерации,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не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зачисленных получателю и подлежащих возврату в бюджетную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систему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Российской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Федерации</a:t>
              </a:r>
              <a:endParaRPr lang="ru-RU" altLang="ru-RU" sz="1200" i="1" dirty="0" smtClean="0">
                <a:solidFill>
                  <a:srgbClr val="002E69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«</a:t>
              </a:r>
              <a:r>
                <a:rPr lang="ru-RU" altLang="ru-RU" sz="1400" b="1" dirty="0" smtClean="0">
                  <a:solidFill>
                    <a:srgbClr val="002E69"/>
                  </a:solidFill>
                  <a:latin typeface="Times New Roman" pitchFamily="18" charset="0"/>
                </a:rPr>
                <a:t>28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» – законный или уполномоченный представитель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налогоплательщика;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«</a:t>
              </a:r>
              <a:r>
                <a:rPr lang="ru-RU" altLang="ru-RU" sz="1400" b="1" dirty="0" smtClean="0">
                  <a:solidFill>
                    <a:srgbClr val="002E69"/>
                  </a:solidFill>
                  <a:latin typeface="Times New Roman" pitchFamily="18" charset="0"/>
                </a:rPr>
                <a:t>29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» – иные лица – юридические лица;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«</a:t>
              </a:r>
              <a:r>
                <a:rPr lang="ru-RU" altLang="ru-RU" sz="1400" b="1" dirty="0" smtClean="0">
                  <a:solidFill>
                    <a:srgbClr val="002E69"/>
                  </a:solidFill>
                  <a:latin typeface="Times New Roman" pitchFamily="18" charset="0"/>
                </a:rPr>
                <a:t>30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» – иные лица – физические лица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 dirty="0" smtClean="0">
                <a:solidFill>
                  <a:srgbClr val="002E69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rgbClr val="002E69"/>
                  </a:solidFill>
                  <a:latin typeface="Times New Roman" pitchFamily="18" charset="0"/>
                </a:rPr>
                <a:t>Реквизит 105 распоряжения (ОКТМО):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Указывается ОКТМО муниципального образования (межселенной территории), состоящий из 8-ми знаков</a:t>
              </a:r>
              <a:endParaRPr lang="ru-RU" altLang="ru-RU" sz="1400" dirty="0" smtClean="0">
                <a:solidFill>
                  <a:srgbClr val="002E69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b="1" dirty="0" smtClean="0">
                <a:solidFill>
                  <a:srgbClr val="002E69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rgbClr val="002E69"/>
                  </a:solidFill>
                  <a:latin typeface="Times New Roman" pitchFamily="18" charset="0"/>
                </a:rPr>
                <a:t>Реквизит </a:t>
              </a:r>
              <a:r>
                <a:rPr lang="ru-RU" altLang="ru-RU" sz="1400" b="1" dirty="0">
                  <a:solidFill>
                    <a:srgbClr val="002E69"/>
                  </a:solidFill>
                  <a:latin typeface="Times New Roman" pitchFamily="18" charset="0"/>
                </a:rPr>
                <a:t>108 </a:t>
              </a:r>
              <a:r>
                <a:rPr lang="ru-RU" altLang="ru-RU" sz="1400" b="1" dirty="0" smtClean="0">
                  <a:solidFill>
                    <a:srgbClr val="002E69"/>
                  </a:solidFill>
                  <a:latin typeface="Times New Roman" pitchFamily="18" charset="0"/>
                </a:rPr>
                <a:t>распоряжения:</a:t>
              </a:r>
              <a:endParaRPr lang="ru-RU" altLang="ru-RU" sz="1400" b="1" dirty="0">
                <a:solidFill>
                  <a:srgbClr val="002E69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>
                  <a:solidFill>
                    <a:srgbClr val="002E69"/>
                  </a:solidFill>
                  <a:latin typeface="Times New Roman" pitchFamily="18" charset="0"/>
                </a:rPr>
                <a:t>Идентификатор сведений о физическом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лице</a:t>
              </a:r>
              <a:r>
                <a:rPr lang="ru-RU" altLang="ru-RU" sz="1400" dirty="0">
                  <a:solidFill>
                    <a:srgbClr val="002E69"/>
                  </a:solidFill>
                  <a:latin typeface="Times New Roman" pitchFamily="18" charset="0"/>
                </a:rPr>
                <a:t>:</a:t>
              </a:r>
              <a:endParaRPr lang="ru-RU" altLang="ru-RU" sz="1400" dirty="0" smtClean="0">
                <a:solidFill>
                  <a:srgbClr val="002E69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«27»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- номер </a:t>
              </a:r>
              <a:r>
                <a:rPr lang="ru-RU" altLang="ru-RU" sz="1400" dirty="0" smtClean="0">
                  <a:solidFill>
                    <a:srgbClr val="002E69"/>
                  </a:solidFill>
                  <a:latin typeface="Times New Roman" pitchFamily="18" charset="0"/>
                </a:rPr>
                <a:t>мобильного телефона</a:t>
              </a:r>
            </a:p>
          </p:txBody>
        </p:sp>
      </p:grpSp>
      <p:graphicFrame>
        <p:nvGraphicFramePr>
          <p:cNvPr id="5140" name="Содержимое 2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0431627"/>
              </p:ext>
            </p:extLst>
          </p:nvPr>
        </p:nvGraphicFramePr>
        <p:xfrm>
          <a:off x="6519013" y="1445341"/>
          <a:ext cx="4955527" cy="4530725"/>
        </p:xfrm>
        <a:graphic>
          <a:graphicData uri="http://schemas.openxmlformats.org/presentationml/2006/ole">
            <p:oleObj spid="_x0000_s2050" name="Документ" r:id="rId3" imgW="6856948" imgH="7566665" progId="Word.Document.12">
              <p:embed/>
            </p:oleObj>
          </a:graphicData>
        </a:graphic>
      </p:graphicFrame>
      <p:pic>
        <p:nvPicPr>
          <p:cNvPr id="5141" name="Picture 27" descr="чел с лупо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234" y="3114314"/>
            <a:ext cx="679320" cy="73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-426719" y="4543425"/>
            <a:ext cx="45719" cy="4571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88" y="1674425"/>
            <a:ext cx="278622" cy="276777"/>
          </a:xfrm>
          <a:prstGeom prst="rect">
            <a:avLst/>
          </a:prstGeom>
          <a:extLst/>
        </p:spPr>
      </p:pic>
      <p:pic>
        <p:nvPicPr>
          <p:cNvPr id="23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62" y="3997376"/>
            <a:ext cx="278622" cy="276777"/>
          </a:xfrm>
          <a:prstGeom prst="rect">
            <a:avLst/>
          </a:prstGeom>
          <a:extLst/>
        </p:spPr>
      </p:pic>
      <p:sp>
        <p:nvSpPr>
          <p:cNvPr id="4" name="Овал 3"/>
          <p:cNvSpPr/>
          <p:nvPr/>
        </p:nvSpPr>
        <p:spPr>
          <a:xfrm>
            <a:off x="9401174" y="4462115"/>
            <a:ext cx="962025" cy="208337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930230" y="1609725"/>
            <a:ext cx="342900" cy="2938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0368254" y="4827672"/>
            <a:ext cx="1165378" cy="305160"/>
          </a:xfrm>
          <a:prstGeom prst="wedgeRoundRectCallout">
            <a:avLst>
              <a:gd name="adj1" fmla="val -106610"/>
              <a:gd name="adj2" fmla="val -103378"/>
              <a:gd name="adj3" fmla="val 1666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реквизите 108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826752" y="1011936"/>
            <a:ext cx="1207008" cy="365760"/>
          </a:xfrm>
          <a:prstGeom prst="wedgeRoundRectCallout">
            <a:avLst>
              <a:gd name="adj1" fmla="val 49589"/>
              <a:gd name="adj2" fmla="val 110101"/>
              <a:gd name="adj3" fmla="val 1666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реквизите 101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M:\05\0504\Презентации\Подколзин ВИ - все что было =)\К слайдам\iCAWVJ6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534" y="4820336"/>
            <a:ext cx="278622" cy="276777"/>
          </a:xfrm>
          <a:prstGeom prst="rect">
            <a:avLst/>
          </a:prstGeom>
          <a:extLst/>
        </p:spPr>
      </p:pic>
      <p:sp>
        <p:nvSpPr>
          <p:cNvPr id="18" name="Овал 17"/>
          <p:cNvSpPr/>
          <p:nvPr/>
        </p:nvSpPr>
        <p:spPr>
          <a:xfrm>
            <a:off x="7754112" y="4450080"/>
            <a:ext cx="743712" cy="1950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643086" y="4797192"/>
            <a:ext cx="1165378" cy="305160"/>
          </a:xfrm>
          <a:prstGeom prst="wedgeRoundRectCallout">
            <a:avLst>
              <a:gd name="adj1" fmla="val -106610"/>
              <a:gd name="adj2" fmla="val -103378"/>
              <a:gd name="adj3" fmla="val 1666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реквизите 105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z="13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3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18367</TotalTime>
  <Words>1646</Words>
  <Application>Microsoft Office PowerPoint</Application>
  <PresentationFormat>Произвольный</PresentationFormat>
  <Paragraphs>154</Paragraphs>
  <Slides>14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</vt:lpstr>
      <vt:lpstr>Слайд 1</vt:lpstr>
      <vt:lpstr>  Проект приказа Федерального казначейства «О порядке открытия и ведения лицевых счетов территориальными органами Федерального казначейства»   Реестр администрируемых доходов </vt:lpstr>
      <vt:lpstr>                  Порядок заполнения Реестра администрируемых доходов</vt:lpstr>
      <vt:lpstr>Особенности заполнения Реестра администрируемых доходов главными администраторами доходов бюджета, у которых есть подведомственные АДБ, включенные в Сводный реестр, содержащий сведения ограниченного доступа</vt:lpstr>
      <vt:lpstr>Изменения в технологии обработки Реестра администрируемых доходов</vt:lpstr>
      <vt:lpstr>Порядок предоставления Реестр администрируемых доходов ГАДБ ФБ, у которых есть подведомственные АДБ, включенные в закрытую часть Сводного реестра</vt:lpstr>
      <vt:lpstr>Изменения в приказ Министерства финансов Российской Федерации от 12 ноября 2013 г.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</vt:lpstr>
      <vt:lpstr>Слайд 8</vt:lpstr>
      <vt:lpstr>Дополнение перечня статусов плательщика и идентификатор  сведений о физическом лице</vt:lpstr>
      <vt:lpstr>Изменения в Порядок учета Федеральным казначейством поступлений в бюджетную систему Российской Федерации и их распределения между бюджетами бюджетной системы Российской Федерации, утвержденный приказом Министерства финансов Российской Федерации от 18.12.2013 № 125н</vt:lpstr>
      <vt:lpstr>Изменения в Порядок учета Федеральным казначейством поступлений в бюджетную систему Российской Федерации и их распределения между бюджетами бюджетной системы РФ, утвержденный приказом Министерства финансов от Российской Федерации  от 18.12.2013 125н  Раздел 4 Справки о перечислении в бюджеты</vt:lpstr>
      <vt:lpstr> Изменение порядка возврата НВС ФБ по заявлению плательщика</vt:lpstr>
      <vt:lpstr>Взаимодействие с администратором доходов бюджета  и банком по уточнению реквизитов расчетных документов.</vt:lpstr>
      <vt:lpstr>Уточнение невыясненных поступлений бюджета субъекта РФ (местного бюджета) на невыясненные поступления, зачисляемые в федеральный бюджет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1</cp:lastModifiedBy>
  <cp:revision>579</cp:revision>
  <cp:lastPrinted>2016-09-07T14:35:12Z</cp:lastPrinted>
  <dcterms:created xsi:type="dcterms:W3CDTF">2015-03-03T16:27:21Z</dcterms:created>
  <dcterms:modified xsi:type="dcterms:W3CDTF">2016-09-12T18:07:15Z</dcterms:modified>
</cp:coreProperties>
</file>