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390" r:id="rId1"/>
    <p:sldMasterId id="2147484583" r:id="rId2"/>
    <p:sldMasterId id="2147484593" r:id="rId3"/>
    <p:sldMasterId id="2147484601" r:id="rId4"/>
  </p:sldMasterIdLst>
  <p:notesMasterIdLst>
    <p:notesMasterId r:id="rId27"/>
  </p:notesMasterIdLst>
  <p:handoutMasterIdLst>
    <p:handoutMasterId r:id="rId28"/>
  </p:handoutMasterIdLst>
  <p:sldIdLst>
    <p:sldId id="1442" r:id="rId5"/>
    <p:sldId id="1435" r:id="rId6"/>
    <p:sldId id="1443" r:id="rId7"/>
    <p:sldId id="1450" r:id="rId8"/>
    <p:sldId id="1449" r:id="rId9"/>
    <p:sldId id="1457" r:id="rId10"/>
    <p:sldId id="1458" r:id="rId11"/>
    <p:sldId id="1460" r:id="rId12"/>
    <p:sldId id="1444" r:id="rId13"/>
    <p:sldId id="1445" r:id="rId14"/>
    <p:sldId id="1448" r:id="rId15"/>
    <p:sldId id="1446" r:id="rId16"/>
    <p:sldId id="1451" r:id="rId17"/>
    <p:sldId id="1452" r:id="rId18"/>
    <p:sldId id="1453" r:id="rId19"/>
    <p:sldId id="1454" r:id="rId20"/>
    <p:sldId id="1455" r:id="rId21"/>
    <p:sldId id="1456" r:id="rId22"/>
    <p:sldId id="1463" r:id="rId23"/>
    <p:sldId id="1465" r:id="rId24"/>
    <p:sldId id="1464" r:id="rId25"/>
    <p:sldId id="1462" r:id="rId2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8D621"/>
    <a:srgbClr val="00B01D"/>
    <a:srgbClr val="FF0066"/>
    <a:srgbClr val="639BF7"/>
    <a:srgbClr val="948CF8"/>
    <a:srgbClr val="8586B5"/>
    <a:srgbClr val="6699FF"/>
    <a:srgbClr val="2E826C"/>
    <a:srgbClr val="8A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3" autoAdjust="0"/>
    <p:restoredTop sz="99847" autoAdjust="0"/>
  </p:normalViewPr>
  <p:slideViewPr>
    <p:cSldViewPr snapToGrid="0">
      <p:cViewPr>
        <p:scale>
          <a:sx n="75" d="100"/>
          <a:sy n="75" d="100"/>
        </p:scale>
        <p:origin x="-58" y="-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866" y="-10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1"/>
            <a:ext cx="2946730" cy="49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8" tIns="44660" rIns="89318" bIns="44660" numCol="1" anchor="t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Слайд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415" y="1"/>
            <a:ext cx="2946730" cy="49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8" tIns="44660" rIns="89318" bIns="44660" numCol="1" anchor="t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Arial" charset="0"/>
              </a:defRPr>
            </a:lvl1pPr>
          </a:lstStyle>
          <a:p>
            <a:pPr>
              <a:defRPr/>
            </a:pPr>
            <a:fld id="{D8C61892-2B14-40AF-BC75-1E1A03EE8E06}" type="datetime1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3" y="9429625"/>
            <a:ext cx="2946730" cy="49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8" tIns="44660" rIns="89318" bIns="44660" numCol="1" anchor="b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415" y="9429625"/>
            <a:ext cx="2946730" cy="49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8" tIns="44660" rIns="89318" bIns="44660" numCol="1" anchor="b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Arial" charset="0"/>
              </a:defRPr>
            </a:lvl1pPr>
          </a:lstStyle>
          <a:p>
            <a:pPr>
              <a:defRPr/>
            </a:pPr>
            <a:fld id="{90C08EFF-A4A4-419C-BF38-53E376FF1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7552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1"/>
            <a:ext cx="2946730" cy="49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t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/>
              <a:t>Слайд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415" y="1"/>
            <a:ext cx="2946730" cy="49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t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EE31E11-DF99-42BD-B3BA-9546C357095D}" type="datetime1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46" tIns="49924" rIns="99846" bIns="4992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0839" y="4714816"/>
            <a:ext cx="5435997" cy="4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3" y="9429625"/>
            <a:ext cx="2946730" cy="49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b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415" y="9429625"/>
            <a:ext cx="2946730" cy="49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b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42A71F3-84B0-4915-9628-AB10C4428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244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42950" indent="-28575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430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6002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574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 eaLnBrk="1" hangingPunct="1">
              <a:spcBef>
                <a:spcPct val="0"/>
              </a:spcBef>
            </a:pPr>
            <a:fld id="{CE438324-4B6A-4F00-88BA-380DF0A97489}" type="slidenum">
              <a:rPr lang="ru-RU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7713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45" y="4716498"/>
            <a:ext cx="4986186" cy="4465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ru-RU" altLang="ru-RU" smtClean="0"/>
              <a:t>Титул</a:t>
            </a:r>
          </a:p>
          <a:p>
            <a:pPr marL="230188" indent="-230188" eaLnBrk="1" hangingPunct="1">
              <a:lnSpc>
                <a:spcPct val="90000"/>
              </a:lnSpc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42950" indent="-28575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430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6002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574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 eaLnBrk="1" hangingPunct="1">
              <a:spcBef>
                <a:spcPct val="0"/>
              </a:spcBef>
            </a:pPr>
            <a:fld id="{79497592-FA40-4633-BBAA-439210A2FDA1}" type="slidenum">
              <a:rPr lang="ru-RU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42950" indent="-28575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430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6002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574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 eaLnBrk="1" hangingPunct="1">
              <a:spcBef>
                <a:spcPct val="0"/>
              </a:spcBef>
            </a:pPr>
            <a:fld id="{79497592-FA40-4633-BBAA-439210A2FDA1}" type="slidenum">
              <a:rPr lang="ru-RU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4.tif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>
                <a:solidFill>
                  <a:srgbClr val="53548A">
                    <a:lumMod val="20000"/>
                    <a:lumOff val="80000"/>
                  </a:srgbClr>
                </a:solidFill>
                <a:cs typeface="Times New Roman" pitchFamily="18" charset="0"/>
              </a:rPr>
              <a:t>М</a:t>
            </a:r>
            <a:endParaRPr lang="ru-RU">
              <a:latin typeface="Arial" charset="0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DBDBE9"/>
                </a:solidFill>
                <a:cs typeface="Times New Roman" pitchFamily="18" charset="0"/>
              </a:rPr>
              <a:t>]</a:t>
            </a:r>
            <a:endParaRPr lang="ru-RU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smtClean="0">
                <a:solidFill>
                  <a:schemeClr val="bg1"/>
                </a:solidFill>
                <a:cs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498412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5861"/>
            <a:ext cx="8229600" cy="5407978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216805" y="1587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36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30"/>
          </a:solidFill>
          <a:ln w="9360">
            <a:solidFill>
              <a:srgbClr val="00003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0" y="455613"/>
            <a:ext cx="185738" cy="6402387"/>
          </a:xfrm>
          <a:custGeom>
            <a:avLst/>
            <a:gdLst>
              <a:gd name="T0" fmla="*/ 0 w 117"/>
              <a:gd name="T1" fmla="*/ 2147483647 h 4033"/>
              <a:gd name="T2" fmla="*/ 0 w 117"/>
              <a:gd name="T3" fmla="*/ 0 h 4033"/>
              <a:gd name="T4" fmla="*/ 2147483647 w 117"/>
              <a:gd name="T5" fmla="*/ 2147483647 h 4033"/>
              <a:gd name="T6" fmla="*/ 2147483647 w 117"/>
              <a:gd name="T7" fmla="*/ 2147483647 h 4033"/>
              <a:gd name="T8" fmla="*/ 0 w 117"/>
              <a:gd name="T9" fmla="*/ 2147483647 h 40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4033"/>
              <a:gd name="T17" fmla="*/ 117 w 117"/>
              <a:gd name="T18" fmla="*/ 4033 h 40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4033">
                <a:moveTo>
                  <a:pt x="0" y="4033"/>
                </a:moveTo>
                <a:lnTo>
                  <a:pt x="0" y="0"/>
                </a:lnTo>
                <a:lnTo>
                  <a:pt x="117" y="117"/>
                </a:lnTo>
                <a:lnTo>
                  <a:pt x="112" y="4033"/>
                </a:lnTo>
                <a:lnTo>
                  <a:pt x="0" y="4033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003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737600" y="0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4" imgW="466616" imgH="509362" progId="">
                  <p:embed/>
                </p:oleObj>
              </mc:Choice>
              <mc:Fallback>
                <p:oleObj r:id="rId4" imgW="466616" imgH="50936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7600" y="0"/>
                        <a:ext cx="40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6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-1588" y="457200"/>
            <a:ext cx="9144001" cy="196850"/>
          </a:xfrm>
          <a:custGeom>
            <a:avLst/>
            <a:gdLst>
              <a:gd name="T0" fmla="*/ 2147483647 w 5760"/>
              <a:gd name="T1" fmla="*/ 0 h 124"/>
              <a:gd name="T2" fmla="*/ 0 w 5760"/>
              <a:gd name="T3" fmla="*/ 2147483647 h 124"/>
              <a:gd name="T4" fmla="*/ 2147483647 w 5760"/>
              <a:gd name="T5" fmla="*/ 2147483647 h 124"/>
              <a:gd name="T6" fmla="*/ 2147483647 w 5760"/>
              <a:gd name="T7" fmla="*/ 2147483647 h 124"/>
              <a:gd name="T8" fmla="*/ 2147483647 w 5760"/>
              <a:gd name="T9" fmla="*/ 0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24"/>
              <a:gd name="T17" fmla="*/ 5760 w 5760"/>
              <a:gd name="T18" fmla="*/ 124 h 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24">
                <a:moveTo>
                  <a:pt x="5760" y="0"/>
                </a:moveTo>
                <a:lnTo>
                  <a:pt x="0" y="4"/>
                </a:lnTo>
                <a:lnTo>
                  <a:pt x="120" y="124"/>
                </a:lnTo>
                <a:lnTo>
                  <a:pt x="5758" y="124"/>
                </a:lnTo>
                <a:lnTo>
                  <a:pt x="5760" y="0"/>
                </a:lnTo>
                <a:close/>
              </a:path>
            </a:pathLst>
          </a:custGeom>
          <a:gradFill rotWithShape="0">
            <a:gsLst>
              <a:gs pos="0">
                <a:srgbClr val="00003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16.09.09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71788" cy="433388"/>
          </a:xfrm>
          <a:prstGeom prst="rect">
            <a:avLst/>
          </a:prstGeom>
        </p:spPr>
        <p:txBody>
          <a:bodyPr/>
          <a:lstStyle>
            <a:lvl1pPr defTabSz="914400">
              <a:buClrTx/>
              <a:buSzTx/>
              <a:buFontTx/>
              <a:buNone/>
              <a:defRPr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№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>
                <a:solidFill>
                  <a:prstClr val="white"/>
                </a:solidFill>
              </a:rPr>
              <a:t>СЛАЙД</a:t>
            </a:r>
            <a:r>
              <a:rPr lang="en-GB" sz="1400">
                <a:solidFill>
                  <a:prstClr val="white"/>
                </a:solidFill>
              </a:rPr>
              <a:t> </a:t>
            </a:r>
            <a:fld id="{C960F75C-95B3-40F9-95F1-E160D8EB65EA}" type="slidenum">
              <a:rPr lang="en-GB" sz="140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7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smtClean="0">
                <a:solidFill>
                  <a:srgbClr val="DBDBE9"/>
                </a:solidFill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smtClean="0">
                <a:solidFill>
                  <a:prstClr val="white"/>
                </a:solidFill>
                <a:cs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15" name="Номер слайда 11"/>
          <p:cNvSpPr txBox="1">
            <a:spLocks noGrp="1"/>
          </p:cNvSpPr>
          <p:nvPr userDrawn="1"/>
        </p:nvSpPr>
        <p:spPr bwMode="auto">
          <a:xfrm>
            <a:off x="7424738" y="0"/>
            <a:ext cx="1484312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F49B2EFF-E5CF-4050-A281-C307594D358E}" type="slidenum">
              <a:rPr lang="ru-RU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52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5151438"/>
            <a:ext cx="6540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4"/>
          <p:cNvSpPr>
            <a:spLocks noChangeShapeType="1"/>
          </p:cNvSpPr>
          <p:nvPr userDrawn="1"/>
        </p:nvSpPr>
        <p:spPr bwMode="auto">
          <a:xfrm>
            <a:off x="6615113" y="507523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9" name="Line 5"/>
          <p:cNvSpPr>
            <a:spLocks noChangeShapeType="1"/>
          </p:cNvSpPr>
          <p:nvPr userDrawn="1"/>
        </p:nvSpPr>
        <p:spPr bwMode="auto">
          <a:xfrm>
            <a:off x="6615113" y="603408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0" name="Rectangle 6"/>
          <p:cNvSpPr>
            <a:spLocks noChangeArrowheads="1"/>
          </p:cNvSpPr>
          <p:nvPr userDrawn="1"/>
        </p:nvSpPr>
        <p:spPr bwMode="auto">
          <a:xfrm>
            <a:off x="7024688" y="6042025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7024688" y="5008563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 userDrawn="1"/>
        </p:nvSpPr>
        <p:spPr bwMode="auto">
          <a:xfrm>
            <a:off x="6400800" y="4532313"/>
            <a:ext cx="1931988" cy="3667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r>
              <a:rPr lang="ru-RU" altLang="ru-RU" smtClean="0">
                <a:solidFill>
                  <a:prstClr val="black"/>
                </a:solidFill>
                <a:latin typeface="Georgia" pitchFamily="18" charset="0"/>
              </a:rPr>
              <a:t>Минфин России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3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D695-B695-4996-B4A7-1C03398E5395}" type="datetime1">
              <a:rPr lang="ru-RU">
                <a:solidFill>
                  <a:prstClr val="white"/>
                </a:solidFill>
              </a:rPr>
              <a:pPr>
                <a:defRPr/>
              </a:pPr>
              <a:t>27.01.2017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04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30"/>
          </a:solidFill>
          <a:ln w="9360">
            <a:solidFill>
              <a:srgbClr val="00003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0" y="455613"/>
            <a:ext cx="185738" cy="6402387"/>
          </a:xfrm>
          <a:custGeom>
            <a:avLst/>
            <a:gdLst>
              <a:gd name="T0" fmla="*/ 0 w 117"/>
              <a:gd name="T1" fmla="*/ 2147483647 h 4033"/>
              <a:gd name="T2" fmla="*/ 0 w 117"/>
              <a:gd name="T3" fmla="*/ 0 h 4033"/>
              <a:gd name="T4" fmla="*/ 2147483647 w 117"/>
              <a:gd name="T5" fmla="*/ 2147483647 h 4033"/>
              <a:gd name="T6" fmla="*/ 2147483647 w 117"/>
              <a:gd name="T7" fmla="*/ 2147483647 h 4033"/>
              <a:gd name="T8" fmla="*/ 0 w 117"/>
              <a:gd name="T9" fmla="*/ 2147483647 h 40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4033"/>
              <a:gd name="T17" fmla="*/ 117 w 117"/>
              <a:gd name="T18" fmla="*/ 4033 h 40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4033">
                <a:moveTo>
                  <a:pt x="0" y="4033"/>
                </a:moveTo>
                <a:lnTo>
                  <a:pt x="0" y="0"/>
                </a:lnTo>
                <a:lnTo>
                  <a:pt x="117" y="117"/>
                </a:lnTo>
                <a:lnTo>
                  <a:pt x="112" y="4033"/>
                </a:lnTo>
                <a:lnTo>
                  <a:pt x="0" y="4033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003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737600" y="0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r:id="rId4" imgW="466616" imgH="509362" progId="">
                  <p:embed/>
                </p:oleObj>
              </mc:Choice>
              <mc:Fallback>
                <p:oleObj r:id="rId4" imgW="466616" imgH="50936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7600" y="0"/>
                        <a:ext cx="40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6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-1588" y="457200"/>
            <a:ext cx="9144001" cy="196850"/>
          </a:xfrm>
          <a:custGeom>
            <a:avLst/>
            <a:gdLst>
              <a:gd name="T0" fmla="*/ 2147483647 w 5760"/>
              <a:gd name="T1" fmla="*/ 0 h 124"/>
              <a:gd name="T2" fmla="*/ 0 w 5760"/>
              <a:gd name="T3" fmla="*/ 2147483647 h 124"/>
              <a:gd name="T4" fmla="*/ 2147483647 w 5760"/>
              <a:gd name="T5" fmla="*/ 2147483647 h 124"/>
              <a:gd name="T6" fmla="*/ 2147483647 w 5760"/>
              <a:gd name="T7" fmla="*/ 2147483647 h 124"/>
              <a:gd name="T8" fmla="*/ 2147483647 w 5760"/>
              <a:gd name="T9" fmla="*/ 0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24"/>
              <a:gd name="T17" fmla="*/ 5760 w 5760"/>
              <a:gd name="T18" fmla="*/ 124 h 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24">
                <a:moveTo>
                  <a:pt x="5760" y="0"/>
                </a:moveTo>
                <a:lnTo>
                  <a:pt x="0" y="4"/>
                </a:lnTo>
                <a:lnTo>
                  <a:pt x="120" y="124"/>
                </a:lnTo>
                <a:lnTo>
                  <a:pt x="5758" y="124"/>
                </a:lnTo>
                <a:lnTo>
                  <a:pt x="5760" y="0"/>
                </a:lnTo>
                <a:close/>
              </a:path>
            </a:pathLst>
          </a:custGeom>
          <a:gradFill rotWithShape="0">
            <a:gsLst>
              <a:gs pos="0">
                <a:srgbClr val="00003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16.09.09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71788" cy="433388"/>
          </a:xfrm>
          <a:prstGeom prst="rect">
            <a:avLst/>
          </a:prstGeom>
        </p:spPr>
        <p:txBody>
          <a:bodyPr/>
          <a:lstStyle>
            <a:lvl1pPr defTabSz="914400">
              <a:buClrTx/>
              <a:buSzTx/>
              <a:buFontTx/>
              <a:buNone/>
              <a:defRPr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№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>
                <a:solidFill>
                  <a:prstClr val="white"/>
                </a:solidFill>
              </a:rPr>
              <a:t>СЛАЙД</a:t>
            </a:r>
            <a:r>
              <a:rPr lang="en-GB" sz="1400">
                <a:solidFill>
                  <a:prstClr val="white"/>
                </a:solidFill>
              </a:rPr>
              <a:t> </a:t>
            </a:r>
            <a:fld id="{C960F75C-95B3-40F9-95F1-E160D8EB65EA}" type="slidenum">
              <a:rPr lang="en-GB" sz="140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pic>
        <p:nvPicPr>
          <p:cNvPr id="9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 userDrawn="1"/>
        </p:nvSpPr>
        <p:spPr bwMode="auto">
          <a:xfrm>
            <a:off x="541338" y="0"/>
            <a:ext cx="4635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0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altLang="ru-RU" sz="220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216805" y="1587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77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30616" y="2465776"/>
            <a:ext cx="5070764" cy="446276"/>
          </a:xfrm>
          <a:ln algn="ctr"/>
        </p:spPr>
        <p:txBody>
          <a:bodyPr wrap="square" tIns="0" bIns="0" anchor="b">
            <a:spAutoFit/>
          </a:bodyPr>
          <a:lstStyle>
            <a:lvl1pPr>
              <a:lnSpc>
                <a:spcPct val="100000"/>
              </a:lnSpc>
              <a:defRPr sz="2900">
                <a:solidFill>
                  <a:schemeClr val="accent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3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30617" y="2960237"/>
            <a:ext cx="5070764" cy="276999"/>
          </a:xfrm>
        </p:spPr>
        <p:txBody>
          <a:bodyPr wrap="square" lIns="16412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808"/>
              </a:spcBef>
              <a:buClr>
                <a:schemeClr val="tx2"/>
              </a:buClr>
              <a:buSzTx/>
              <a:buFont typeface="Wingdings" pitchFamily="2" charset="2"/>
              <a:buNone/>
              <a:defRPr sz="1800">
                <a:solidFill>
                  <a:srgbClr val="0A6D39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30616" y="4248374"/>
            <a:ext cx="3312102" cy="458096"/>
          </a:xfrm>
        </p:spPr>
        <p:txBody>
          <a:bodyPr lIns="16412" tIns="0" rIns="0" bIns="0"/>
          <a:lstStyle>
            <a:lvl1pPr>
              <a:lnSpc>
                <a:spcPct val="110000"/>
              </a:lnSpc>
              <a:spcBef>
                <a:spcPts val="63"/>
              </a:spcBef>
              <a:buNone/>
              <a:defRPr baseline="0"/>
            </a:lvl1pPr>
          </a:lstStyle>
          <a:p>
            <a:pPr lvl="0"/>
            <a:r>
              <a:rPr lang="en-US" dirty="0" smtClean="0"/>
              <a:t>Date</a:t>
            </a:r>
          </a:p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9" name="Picture 164" descr="Bar_Bevel_2C_V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836" y="839097"/>
            <a:ext cx="2078182" cy="35998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277091" y="672353"/>
            <a:ext cx="3186545" cy="67235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6412" bIns="16412" numCol="1" rtlCol="0" anchor="ctr" anchorCtr="0" compatLnSpc="1">
            <a:prstTxWarp prst="textNoShape">
              <a:avLst/>
            </a:prstTxWarp>
          </a:bodyPr>
          <a:lstStyle/>
          <a:p>
            <a:pPr defTabSz="820583"/>
            <a:endParaRPr lang="en-GB" sz="1300" smtClean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1" name="Straight Connector 11"/>
          <p:cNvCxnSpPr>
            <a:cxnSpLocks noChangeShapeType="1"/>
          </p:cNvCxnSpPr>
          <p:nvPr userDrawn="1"/>
        </p:nvCxnSpPr>
        <p:spPr bwMode="auto">
          <a:xfrm rot="16200000" flipH="1">
            <a:off x="-118265" y="2990268"/>
            <a:ext cx="1984842" cy="0"/>
          </a:xfrm>
          <a:prstGeom prst="line">
            <a:avLst/>
          </a:prstGeom>
          <a:noFill/>
          <a:ln w="76200" cap="rnd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3" name="Straight Connector 11"/>
          <p:cNvCxnSpPr>
            <a:cxnSpLocks noChangeShapeType="1"/>
          </p:cNvCxnSpPr>
          <p:nvPr userDrawn="1"/>
        </p:nvCxnSpPr>
        <p:spPr bwMode="auto">
          <a:xfrm rot="16200000" flipH="1">
            <a:off x="5380670" y="3009480"/>
            <a:ext cx="1984842" cy="0"/>
          </a:xfrm>
          <a:prstGeom prst="line">
            <a:avLst/>
          </a:prstGeom>
          <a:noFill/>
          <a:ln w="76200" cap="rnd" algn="ctr">
            <a:solidFill>
              <a:schemeClr val="tx2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54701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1"/>
          <p:cNvGrpSpPr>
            <a:grpSpLocks/>
          </p:cNvGrpSpPr>
          <p:nvPr userDrawn="1"/>
        </p:nvGrpSpPr>
        <p:grpSpPr bwMode="auto">
          <a:xfrm>
            <a:off x="771895" y="1411941"/>
            <a:ext cx="5651500" cy="1984842"/>
            <a:chOff x="1288" y="1521"/>
            <a:chExt cx="3916" cy="1417"/>
          </a:xfrm>
        </p:grpSpPr>
        <p:cxnSp>
          <p:nvCxnSpPr>
            <p:cNvPr id="6" name="Straight Connector 11"/>
            <p:cNvCxnSpPr>
              <a:cxnSpLocks noChangeShapeType="1"/>
            </p:cNvCxnSpPr>
            <p:nvPr/>
          </p:nvCxnSpPr>
          <p:spPr bwMode="auto">
            <a:xfrm rot="16200000" flipH="1">
              <a:off x="579" y="2230"/>
              <a:ext cx="1417" cy="0"/>
            </a:xfrm>
            <a:prstGeom prst="line">
              <a:avLst/>
            </a:prstGeom>
            <a:noFill/>
            <a:ln w="76200" cap="rnd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" name="Straight Connector 12"/>
            <p:cNvCxnSpPr>
              <a:cxnSpLocks noChangeShapeType="1"/>
            </p:cNvCxnSpPr>
            <p:nvPr/>
          </p:nvCxnSpPr>
          <p:spPr bwMode="auto">
            <a:xfrm rot="16200000" flipH="1">
              <a:off x="4495" y="2230"/>
              <a:ext cx="1417" cy="0"/>
            </a:xfrm>
            <a:prstGeom prst="line">
              <a:avLst/>
            </a:prstGeom>
            <a:noFill/>
            <a:ln w="76200" cap="rnd" algn="ctr">
              <a:solidFill>
                <a:schemeClr val="tx2"/>
              </a:solidFill>
              <a:round/>
              <a:headEnd/>
              <a:tailEnd/>
            </a:ln>
          </p:spPr>
        </p:cxnSp>
      </p:grpSp>
      <p:sp>
        <p:nvSpPr>
          <p:cNvPr id="63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9626" y="1989526"/>
            <a:ext cx="5166270" cy="446276"/>
          </a:xfrm>
          <a:ln algn="ctr"/>
        </p:spPr>
        <p:txBody>
          <a:bodyPr wrap="square" tIns="0" bIns="0" anchor="b">
            <a:spAutoFit/>
          </a:bodyPr>
          <a:lstStyle>
            <a:lvl1pPr>
              <a:lnSpc>
                <a:spcPct val="100000"/>
              </a:lnSpc>
              <a:defRPr sz="29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3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9626" y="2483987"/>
            <a:ext cx="5156382" cy="276999"/>
          </a:xfrm>
        </p:spPr>
        <p:txBody>
          <a:bodyPr wrap="square" lIns="16412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808"/>
              </a:spcBef>
              <a:buClr>
                <a:schemeClr val="tx2"/>
              </a:buClr>
              <a:buSzTx/>
              <a:buFont typeface="Wingdings" pitchFamily="2" charset="2"/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39625" y="3772124"/>
            <a:ext cx="3312102" cy="463699"/>
          </a:xfrm>
        </p:spPr>
        <p:txBody>
          <a:bodyPr lIns="16412" tIns="0" rIns="0" bIns="0"/>
          <a:lstStyle>
            <a:lvl1pPr>
              <a:lnSpc>
                <a:spcPct val="110000"/>
              </a:lnSpc>
              <a:spcBef>
                <a:spcPts val="63"/>
              </a:spcBef>
              <a:buNone/>
              <a:defRPr baseline="0"/>
            </a:lvl1pPr>
          </a:lstStyle>
          <a:p>
            <a:pPr lvl="0"/>
            <a:r>
              <a:rPr lang="en-US" dirty="0" smtClean="0"/>
              <a:t>Date</a:t>
            </a:r>
          </a:p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9" name="Picture 164" descr="Bar_Bevel_2C_V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1012" y="2271685"/>
            <a:ext cx="1537855" cy="266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333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41606" y="3766495"/>
            <a:ext cx="5166270" cy="446276"/>
          </a:xfrm>
          <a:ln algn="ctr"/>
        </p:spPr>
        <p:txBody>
          <a:bodyPr wrap="square" tIns="0" bIns="0" anchor="b">
            <a:spAutoFit/>
          </a:bodyPr>
          <a:lstStyle>
            <a:lvl1pPr>
              <a:lnSpc>
                <a:spcPct val="100000"/>
              </a:lnSpc>
              <a:defRPr sz="29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3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1606" y="4260956"/>
            <a:ext cx="5156382" cy="276999"/>
          </a:xfrm>
        </p:spPr>
        <p:txBody>
          <a:bodyPr wrap="square" lIns="16412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808"/>
              </a:spcBef>
              <a:buClr>
                <a:schemeClr val="tx2"/>
              </a:buClr>
              <a:buSzTx/>
              <a:buFont typeface="Wingdings" pitchFamily="2" charset="2"/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41605" y="4631190"/>
            <a:ext cx="3312102" cy="411457"/>
          </a:xfrm>
        </p:spPr>
        <p:txBody>
          <a:bodyPr lIns="16412" tIns="0" rIns="0" bIns="0"/>
          <a:lstStyle>
            <a:lvl1pPr>
              <a:lnSpc>
                <a:spcPct val="110000"/>
              </a:lnSpc>
              <a:spcBef>
                <a:spcPts val="63"/>
              </a:spcBef>
              <a:buNone/>
              <a:defRPr baseline="0"/>
            </a:lvl1pPr>
          </a:lstStyle>
          <a:p>
            <a:pPr lvl="0"/>
            <a:r>
              <a:rPr lang="en-US" dirty="0" smtClean="0"/>
              <a:t>Date</a:t>
            </a:r>
          </a:p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62526"/>
            <a:ext cx="5678885" cy="167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4" descr="Bar_Bevel_2C_V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1012" y="2271685"/>
            <a:ext cx="1537855" cy="266392"/>
          </a:xfrm>
          <a:prstGeom prst="rect">
            <a:avLst/>
          </a:prstGeom>
          <a:noFill/>
        </p:spPr>
      </p:pic>
      <p:grpSp>
        <p:nvGrpSpPr>
          <p:cNvPr id="2" name="Group 201"/>
          <p:cNvGrpSpPr>
            <a:grpSpLocks/>
          </p:cNvGrpSpPr>
          <p:nvPr userDrawn="1"/>
        </p:nvGrpSpPr>
        <p:grpSpPr bwMode="auto">
          <a:xfrm>
            <a:off x="773875" y="1410020"/>
            <a:ext cx="5651500" cy="1984842"/>
            <a:chOff x="1288" y="1521"/>
            <a:chExt cx="3916" cy="1417"/>
          </a:xfrm>
        </p:grpSpPr>
        <p:cxnSp>
          <p:nvCxnSpPr>
            <p:cNvPr id="6" name="Straight Connector 11"/>
            <p:cNvCxnSpPr>
              <a:cxnSpLocks noChangeShapeType="1"/>
            </p:cNvCxnSpPr>
            <p:nvPr/>
          </p:nvCxnSpPr>
          <p:spPr bwMode="auto">
            <a:xfrm rot="16200000" flipH="1">
              <a:off x="579" y="2230"/>
              <a:ext cx="1417" cy="0"/>
            </a:xfrm>
            <a:prstGeom prst="line">
              <a:avLst/>
            </a:prstGeom>
            <a:noFill/>
            <a:ln w="76200" cap="rnd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" name="Straight Connector 12"/>
            <p:cNvCxnSpPr>
              <a:cxnSpLocks noChangeShapeType="1"/>
            </p:cNvCxnSpPr>
            <p:nvPr/>
          </p:nvCxnSpPr>
          <p:spPr bwMode="auto">
            <a:xfrm rot="16200000" flipH="1">
              <a:off x="4495" y="2230"/>
              <a:ext cx="1417" cy="0"/>
            </a:xfrm>
            <a:prstGeom prst="line">
              <a:avLst/>
            </a:prstGeom>
            <a:noFill/>
            <a:ln w="76200" cap="rnd" algn="ctr">
              <a:solidFill>
                <a:schemeClr val="tx2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49029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455" y="2692372"/>
            <a:ext cx="7897091" cy="470647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 algn="l" defTabSz="914608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1800" b="1" kern="1200" dirty="0" smtClean="0">
                <a:solidFill>
                  <a:schemeClr val="tx2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623455" y="3227294"/>
            <a:ext cx="7897091" cy="5717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2">
                <a:alpha val="33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16412" bIns="16412" numCol="1" rtlCol="0" anchor="ctr" anchorCtr="0" compatLnSpc="1">
            <a:prstTxWarp prst="textNoShape">
              <a:avLst/>
            </a:prstTxWarp>
          </a:bodyPr>
          <a:lstStyle/>
          <a:p>
            <a:pPr defTabSz="820583"/>
            <a:endParaRPr lang="en-GB" sz="13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ctr"/>
            <a:endParaRPr lang="ru-R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ctr"/>
            <a:endParaRPr lang="ru-R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>
                <a:solidFill>
                  <a:srgbClr val="262624"/>
                </a:solidFill>
              </a:rPr>
              <a:pPr/>
              <a:t>‹#›</a:t>
            </a:fld>
            <a:endParaRPr lang="ru-RU">
              <a:solidFill>
                <a:srgbClr val="262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3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smtClean="0">
                <a:solidFill>
                  <a:srgbClr val="DBDBE9"/>
                </a:solidFill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smtClean="0">
                <a:solidFill>
                  <a:prstClr val="white"/>
                </a:solidFill>
                <a:cs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15" name="Номер слайда 11"/>
          <p:cNvSpPr txBox="1">
            <a:spLocks noGrp="1"/>
          </p:cNvSpPr>
          <p:nvPr userDrawn="1"/>
        </p:nvSpPr>
        <p:spPr bwMode="auto">
          <a:xfrm>
            <a:off x="7424738" y="0"/>
            <a:ext cx="1484312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F49B2EFF-E5CF-4050-A281-C307594D358E}" type="slidenum">
              <a:rPr lang="ru-RU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5151438"/>
            <a:ext cx="6540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4"/>
          <p:cNvSpPr>
            <a:spLocks noChangeShapeType="1"/>
          </p:cNvSpPr>
          <p:nvPr userDrawn="1"/>
        </p:nvSpPr>
        <p:spPr bwMode="auto">
          <a:xfrm>
            <a:off x="6615113" y="507523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9" name="Line 5"/>
          <p:cNvSpPr>
            <a:spLocks noChangeShapeType="1"/>
          </p:cNvSpPr>
          <p:nvPr userDrawn="1"/>
        </p:nvSpPr>
        <p:spPr bwMode="auto">
          <a:xfrm>
            <a:off x="6615113" y="603408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0" name="Rectangle 6"/>
          <p:cNvSpPr>
            <a:spLocks noChangeArrowheads="1"/>
          </p:cNvSpPr>
          <p:nvPr userDrawn="1"/>
        </p:nvSpPr>
        <p:spPr bwMode="auto">
          <a:xfrm>
            <a:off x="7024688" y="6042025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7024688" y="5008563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 userDrawn="1"/>
        </p:nvSpPr>
        <p:spPr bwMode="auto">
          <a:xfrm>
            <a:off x="6400800" y="4532313"/>
            <a:ext cx="1931988" cy="3667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r>
              <a:rPr lang="ru-RU" altLang="ru-RU" smtClean="0">
                <a:solidFill>
                  <a:prstClr val="black"/>
                </a:solidFill>
                <a:latin typeface="Georgia" pitchFamily="18" charset="0"/>
              </a:rPr>
              <a:t>Минфин России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3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D695-B695-4996-B4A7-1C03398E5395}" type="datetime1">
              <a:rPr lang="ru-RU">
                <a:solidFill>
                  <a:prstClr val="white"/>
                </a:solidFill>
              </a:rPr>
              <a:pPr>
                <a:defRPr/>
              </a:pPr>
              <a:t>27.01.2017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3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401638"/>
            <a:ext cx="8229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016125"/>
            <a:ext cx="822960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1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320088" y="1588"/>
            <a:ext cx="747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9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Times New Roman" pitchFamily="18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Times New Roman" pitchFamily="18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455" y="1479177"/>
            <a:ext cx="7897091" cy="4437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1029" rIns="16412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 flipV="1">
            <a:off x="0" y="6177243"/>
            <a:ext cx="9144000" cy="684960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pPr algn="ctr">
              <a:defRPr/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48363" y="6399960"/>
            <a:ext cx="187036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412" bIns="16412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8586A89-3CE5-487F-94CB-5CB68CF8CC4D}" type="slidenum">
              <a:rPr lang="en-US">
                <a:solidFill>
                  <a:srgbClr val="262624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dirty="0">
              <a:solidFill>
                <a:srgbClr val="262624"/>
              </a:solidFill>
              <a:latin typeface="Arial" charset="0"/>
            </a:endParaRPr>
          </a:p>
        </p:txBody>
      </p:sp>
      <p:sp>
        <p:nvSpPr>
          <p:cNvPr id="4103" name="Rectangle 145"/>
          <p:cNvSpPr>
            <a:spLocks noGrp="1" noChangeArrowheads="1"/>
          </p:cNvSpPr>
          <p:nvPr>
            <p:ph type="title"/>
          </p:nvPr>
        </p:nvSpPr>
        <p:spPr bwMode="auto">
          <a:xfrm>
            <a:off x="623455" y="470647"/>
            <a:ext cx="7897091" cy="47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4" rIns="0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1246909" y="1680882"/>
            <a:ext cx="969818" cy="403412"/>
          </a:xfrm>
          <a:prstGeom prst="rect">
            <a:avLst/>
          </a:prstGeom>
          <a:solidFill>
            <a:srgbClr val="0963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6412" bIns="16412" numCol="1" rtlCol="0" anchor="ctr" anchorCtr="0" compatLnSpc="1">
            <a:prstTxWarp prst="textNoShape">
              <a:avLst/>
            </a:prstTxWarp>
          </a:bodyPr>
          <a:lstStyle/>
          <a:p>
            <a:pPr algn="ctr" defTabSz="820583"/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9/99/52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-1246909" y="2189950"/>
            <a:ext cx="969818" cy="403412"/>
          </a:xfrm>
          <a:prstGeom prst="rect">
            <a:avLst/>
          </a:prstGeom>
          <a:solidFill>
            <a:srgbClr val="9EA0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6412" bIns="16412" numCol="1" rtlCol="0" anchor="ctr" anchorCtr="0" compatLnSpc="1">
            <a:prstTxWarp prst="textNoShape">
              <a:avLst/>
            </a:prstTxWarp>
          </a:bodyPr>
          <a:lstStyle/>
          <a:p>
            <a:pPr algn="ctr" defTabSz="820583"/>
            <a:r>
              <a:rPr lang="en-GB" sz="900" dirty="0" smtClean="0">
                <a:solidFill>
                  <a:srgbClr val="262624"/>
                </a:solidFill>
                <a:latin typeface="Arial" pitchFamily="34" charset="0"/>
              </a:rPr>
              <a:t>158/160/154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-1246909" y="2699017"/>
            <a:ext cx="969818" cy="403412"/>
          </a:xfrm>
          <a:prstGeom prst="rect">
            <a:avLst/>
          </a:prstGeom>
          <a:solidFill>
            <a:srgbClr val="877E5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6412" bIns="16412" numCol="1" rtlCol="0" anchor="ctr" anchorCtr="0" compatLnSpc="1">
            <a:prstTxWarp prst="textNoShape">
              <a:avLst/>
            </a:prstTxWarp>
          </a:bodyPr>
          <a:lstStyle/>
          <a:p>
            <a:pPr algn="ctr" defTabSz="820583"/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135/126/83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-1246909" y="3208084"/>
            <a:ext cx="969818" cy="403412"/>
          </a:xfrm>
          <a:prstGeom prst="rect">
            <a:avLst/>
          </a:prstGeom>
          <a:solidFill>
            <a:srgbClr val="AB724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6412" bIns="16412" numCol="1" rtlCol="0" anchor="ctr" anchorCtr="0" compatLnSpc="1">
            <a:prstTxWarp prst="textNoShape">
              <a:avLst/>
            </a:prstTxWarp>
          </a:bodyPr>
          <a:lstStyle/>
          <a:p>
            <a:pPr algn="ctr" defTabSz="820583"/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171/114/67</a:t>
            </a: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-1246909" y="3717152"/>
            <a:ext cx="969818" cy="403412"/>
          </a:xfrm>
          <a:prstGeom prst="rect">
            <a:avLst/>
          </a:prstGeom>
          <a:solidFill>
            <a:srgbClr val="0963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6412" bIns="16412" numCol="1" rtlCol="0" anchor="ctr" anchorCtr="0" compatLnSpc="1">
            <a:prstTxWarp prst="textNoShape">
              <a:avLst/>
            </a:prstTxWarp>
          </a:bodyPr>
          <a:lstStyle/>
          <a:p>
            <a:pPr algn="ctr" defTabSz="820583"/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9/99/52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-1246909" y="5244353"/>
            <a:ext cx="969818" cy="403412"/>
          </a:xfrm>
          <a:prstGeom prst="rect">
            <a:avLst/>
          </a:prstGeom>
          <a:solidFill>
            <a:srgbClr val="9A24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6412" bIns="16412" numCol="1" rtlCol="0" anchor="ctr" anchorCtr="0" compatLnSpc="1">
            <a:prstTxWarp prst="textNoShape">
              <a:avLst/>
            </a:prstTxWarp>
          </a:bodyPr>
          <a:lstStyle/>
          <a:p>
            <a:pPr algn="ctr" defTabSz="820583"/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154/36/8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-1246909" y="4735286"/>
            <a:ext cx="969818" cy="403412"/>
          </a:xfrm>
          <a:prstGeom prst="rect">
            <a:avLst/>
          </a:prstGeom>
          <a:solidFill>
            <a:srgbClr val="4D4D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6412" bIns="16412" numCol="1" rtlCol="0" anchor="ctr" anchorCtr="0" compatLnSpc="1">
            <a:prstTxWarp prst="textNoShape">
              <a:avLst/>
            </a:prstTxWarp>
          </a:bodyPr>
          <a:lstStyle/>
          <a:p>
            <a:pPr algn="ctr" defTabSz="820583"/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77/77/72</a:t>
            </a: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-1246909" y="4226219"/>
            <a:ext cx="969818" cy="403412"/>
          </a:xfrm>
          <a:prstGeom prst="rect">
            <a:avLst/>
          </a:prstGeom>
          <a:solidFill>
            <a:srgbClr val="6F6F6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6412" bIns="16412" numCol="1" rtlCol="0" anchor="ctr" anchorCtr="0" compatLnSpc="1">
            <a:prstTxWarp prst="textNoShape">
              <a:avLst/>
            </a:prstTxWarp>
          </a:bodyPr>
          <a:lstStyle/>
          <a:p>
            <a:pPr algn="ctr" defTabSz="820583"/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111/111/107</a:t>
            </a:r>
          </a:p>
        </p:txBody>
      </p:sp>
      <p:sp>
        <p:nvSpPr>
          <p:cNvPr id="20" name="Rounded Rectangle 19"/>
          <p:cNvSpPr/>
          <p:nvPr userDrawn="1"/>
        </p:nvSpPr>
        <p:spPr bwMode="auto">
          <a:xfrm>
            <a:off x="623455" y="6157059"/>
            <a:ext cx="7897091" cy="57176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1">
                <a:alpha val="33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16412" bIns="16412" numCol="1" rtlCol="0" anchor="ctr" anchorCtr="0" compatLnSpc="1">
            <a:prstTxWarp prst="textNoShape">
              <a:avLst/>
            </a:prstTxWarp>
          </a:bodyPr>
          <a:lstStyle/>
          <a:p>
            <a:pPr defTabSz="820583"/>
            <a:endParaRPr lang="en-GB" sz="13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Rounded Rectangle 20"/>
          <p:cNvSpPr/>
          <p:nvPr userDrawn="1"/>
        </p:nvSpPr>
        <p:spPr bwMode="auto">
          <a:xfrm>
            <a:off x="623455" y="941294"/>
            <a:ext cx="7897091" cy="57176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1">
                <a:alpha val="33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16412" bIns="16412" numCol="1" rtlCol="0" anchor="ctr" anchorCtr="0" compatLnSpc="1">
            <a:prstTxWarp prst="textNoShape">
              <a:avLst/>
            </a:prstTxWarp>
          </a:bodyPr>
          <a:lstStyle/>
          <a:p>
            <a:pPr defTabSz="820583"/>
            <a:endParaRPr lang="en-GB" sz="13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4" name="Picture 5" descr="ЛОГОТИП_emblema-3"/>
          <p:cNvPicPr preferRelativeResize="0">
            <a:picLocks noChangeArrowheads="1"/>
          </p:cNvPicPr>
          <p:nvPr userDrawn="1"/>
        </p:nvPicPr>
        <p:blipFill>
          <a:blip r:embed="rId7" cstate="print">
            <a:clrChange>
              <a:clrFrom>
                <a:srgbClr val="E6E8DB"/>
              </a:clrFrom>
              <a:clrTo>
                <a:srgbClr val="E6E8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182" y="6233141"/>
            <a:ext cx="346364" cy="40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5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</p:sldLayoutIdLst>
  <p:hf hdr="0" ftr="0" dt="0"/>
  <p:txStyles>
    <p:titleStyle>
      <a:lvl1pPr algn="l" defTabSz="91460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60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1460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1460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1460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10291" algn="l" defTabSz="91460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20583" algn="l" defTabSz="91460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230874" algn="l" defTabSz="91460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641165" algn="l" defTabSz="91460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05146" indent="-205146" algn="l" defTabSz="914608" rtl="0" eaLnBrk="1" fontAlgn="base" hangingPunct="1">
        <a:lnSpc>
          <a:spcPct val="110000"/>
        </a:lnSpc>
        <a:spcBef>
          <a:spcPts val="905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10291" indent="-203721" algn="l" defTabSz="914608" rtl="0" eaLnBrk="1" fontAlgn="base" hangingPunct="1">
        <a:lnSpc>
          <a:spcPct val="110000"/>
        </a:lnSpc>
        <a:spcBef>
          <a:spcPts val="302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15437" indent="-203721" algn="l" defTabSz="914608" rtl="0" eaLnBrk="1" fontAlgn="base" hangingPunct="1">
        <a:lnSpc>
          <a:spcPct val="110000"/>
        </a:lnSpc>
        <a:spcBef>
          <a:spcPts val="302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19158" indent="-202296" algn="l" defTabSz="914608" rtl="0" eaLnBrk="1" fontAlgn="base" hangingPunct="1">
        <a:lnSpc>
          <a:spcPct val="110000"/>
        </a:lnSpc>
        <a:spcBef>
          <a:spcPts val="302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25728" indent="-205146" algn="l" defTabSz="914608" rtl="0" eaLnBrk="1" fontAlgn="base" hangingPunct="1">
        <a:lnSpc>
          <a:spcPct val="110000"/>
        </a:lnSpc>
        <a:spcBef>
          <a:spcPts val="302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233723" indent="-205146" algn="l" defTabSz="914608" rtl="0" eaLnBrk="1" fontAlgn="base" hangingPunct="1">
        <a:lnSpc>
          <a:spcPct val="110000"/>
        </a:lnSpc>
        <a:spcBef>
          <a:spcPts val="302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00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433170" indent="-199447" algn="l" defTabSz="914608" rtl="0" eaLnBrk="1" fontAlgn="base" hangingPunct="1">
        <a:lnSpc>
          <a:spcPct val="110000"/>
        </a:lnSpc>
        <a:spcBef>
          <a:spcPts val="302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00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641165" indent="-207995" algn="l" defTabSz="914608" rtl="0" eaLnBrk="1" fontAlgn="base" hangingPunct="1">
        <a:lnSpc>
          <a:spcPct val="110000"/>
        </a:lnSpc>
        <a:spcBef>
          <a:spcPts val="302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00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1846311" indent="-205146" algn="l" defTabSz="914608" rtl="0" eaLnBrk="1" fontAlgn="base" hangingPunct="1">
        <a:lnSpc>
          <a:spcPct val="110000"/>
        </a:lnSpc>
        <a:spcBef>
          <a:spcPts val="302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401638"/>
            <a:ext cx="8229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016125"/>
            <a:ext cx="822960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7" name="Дата 27"/>
          <p:cNvSpPr>
            <a:spLocks noGrp="1"/>
          </p:cNvSpPr>
          <p:nvPr>
            <p:ph type="dt" sz="half" idx="2"/>
          </p:nvPr>
        </p:nvSpPr>
        <p:spPr>
          <a:xfrm>
            <a:off x="1782763" y="6080125"/>
            <a:ext cx="960437" cy="457200"/>
          </a:xfrm>
          <a:prstGeom prst="rect">
            <a:avLst/>
          </a:prstGeom>
        </p:spPr>
        <p:txBody>
          <a:bodyPr vert="horz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E75F89A-C1A2-4EBD-9730-6D3CF0EDFFD4}" type="datetime1">
              <a:rPr lang="ru-RU">
                <a:solidFill>
                  <a:prstClr val="white"/>
                </a:solidFill>
              </a:rPr>
              <a:pPr>
                <a:defRPr/>
              </a:pPr>
              <a:t>27.01.2017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320088" y="1588"/>
            <a:ext cx="747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8413314-4543-4426-BC89-DC6B2BC5AAD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8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Times New Roman" pitchFamily="18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Times New Roman" pitchFamily="18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401638"/>
            <a:ext cx="8229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016125"/>
            <a:ext cx="822960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7" name="Дата 27"/>
          <p:cNvSpPr>
            <a:spLocks noGrp="1"/>
          </p:cNvSpPr>
          <p:nvPr>
            <p:ph type="dt" sz="half" idx="2"/>
          </p:nvPr>
        </p:nvSpPr>
        <p:spPr>
          <a:xfrm>
            <a:off x="1782763" y="6080125"/>
            <a:ext cx="960437" cy="457200"/>
          </a:xfrm>
          <a:prstGeom prst="rect">
            <a:avLst/>
          </a:prstGeom>
        </p:spPr>
        <p:txBody>
          <a:bodyPr vert="horz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E75F89A-C1A2-4EBD-9730-6D3CF0EDFFD4}" type="datetime1">
              <a:rPr lang="ru-RU">
                <a:solidFill>
                  <a:prstClr val="white"/>
                </a:solidFill>
              </a:rPr>
              <a:pPr>
                <a:defRPr/>
              </a:pPr>
              <a:t>27.01.2017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320088" y="1588"/>
            <a:ext cx="747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8413314-4543-4426-BC89-DC6B2BC5AAD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9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604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Times New Roman" pitchFamily="18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Times New Roman" pitchFamily="18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garantF1://70049760.100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7"/>
          <p:cNvSpPr>
            <a:spLocks noGrp="1"/>
          </p:cNvSpPr>
          <p:nvPr>
            <p:ph type="ctrTitle" idx="4294967295"/>
          </p:nvPr>
        </p:nvSpPr>
        <p:spPr>
          <a:xfrm>
            <a:off x="1130300" y="490538"/>
            <a:ext cx="7134225" cy="3041650"/>
          </a:xfrm>
        </p:spPr>
        <p:txBody>
          <a:bodyPr/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Новации 2017 года порядка применения бюджетной классификации Российской Федерации, в том числе расходов на реализацию приоритетных проектов (программ) </a:t>
            </a:r>
            <a:endParaRPr lang="ru-RU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498412"/>
          </a:xfrm>
        </p:spPr>
        <p:txBody>
          <a:bodyPr/>
          <a:lstStyle/>
          <a:p>
            <a:r>
              <a:rPr lang="ru-RU" sz="3000" b="1" dirty="0" smtClean="0"/>
              <a:t>Особенности применения разделов и подразделов классификации расходов бюджетов</a:t>
            </a:r>
            <a:endParaRPr lang="ru-RU" sz="30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851661"/>
            <a:ext cx="8229600" cy="4765039"/>
          </a:xfrm>
        </p:spPr>
        <p:txBody>
          <a:bodyPr/>
          <a:lstStyle/>
          <a:p>
            <a:pPr marL="109537" indent="0">
              <a:buNone/>
            </a:pPr>
            <a:endParaRPr lang="ru-RU" sz="2000" dirty="0" smtClean="0"/>
          </a:p>
          <a:p>
            <a:pPr marL="109537" indent="0">
              <a:buNone/>
            </a:pPr>
            <a:r>
              <a:rPr lang="ru-RU" sz="2400" dirty="0" smtClean="0"/>
              <a:t>Принцип отражения по разделам и подразделам классификации расходов бюджетов расходов на финансовое обеспечение выполнения функций (услуг) государственными учреждениями, в том числе в форме субсидий.</a:t>
            </a:r>
            <a:endParaRPr lang="ru-RU" sz="2400" dirty="0"/>
          </a:p>
          <a:p>
            <a:pPr marL="109537" indent="0">
              <a:buNone/>
            </a:pPr>
            <a:endParaRPr lang="ru-RU" sz="2000" dirty="0" smtClean="0"/>
          </a:p>
          <a:p>
            <a:pPr marL="109537" indent="0">
              <a:buNone/>
            </a:pPr>
            <a:endParaRPr lang="ru-RU" sz="2000" dirty="0"/>
          </a:p>
          <a:p>
            <a:pPr marL="109537" indent="0">
              <a:buNone/>
            </a:pPr>
            <a:endParaRPr lang="ru-RU" sz="2000" dirty="0"/>
          </a:p>
          <a:p>
            <a:pPr marL="109537" indent="0">
              <a:buNone/>
            </a:pPr>
            <a:endParaRPr lang="ru-RU" sz="2000" dirty="0" smtClean="0"/>
          </a:p>
          <a:p>
            <a:pPr marL="109537" indent="0">
              <a:buNone/>
            </a:pPr>
            <a:r>
              <a:rPr lang="ru-RU" sz="2000" b="1" dirty="0" smtClean="0"/>
              <a:t>Письмо Минфина России от 05.09.2016 № 02-05-10/51964</a:t>
            </a:r>
            <a:endParaRPr lang="ru-RU" sz="20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94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Направления расходов для отражения остатков субсидий юр. лицам прошлых лет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  <a:defRPr/>
            </a:pPr>
            <a:endParaRPr lang="ru-RU" sz="2400" dirty="0" smtClean="0"/>
          </a:p>
          <a:p>
            <a:pPr marL="109537" indent="0" algn="ctr">
              <a:buNone/>
              <a:defRPr/>
            </a:pPr>
            <a:r>
              <a:rPr lang="ru-RU" sz="2400" dirty="0" smtClean="0"/>
              <a:t>Отдельные направления расходов - пункт 4(1).2.7</a:t>
            </a:r>
            <a:r>
              <a:rPr lang="ru-RU" sz="2400" dirty="0"/>
              <a:t>. </a:t>
            </a:r>
            <a:r>
              <a:rPr lang="ru-RU" sz="2400" dirty="0" smtClean="0"/>
              <a:t>«Направления </a:t>
            </a:r>
            <a:r>
              <a:rPr lang="ru-RU" sz="2400" dirty="0"/>
              <a:t>расходов, предназначенные для отражения в бюджетном учете расчетов с юридическими лицами, индивидуальными предпринимателями, физическими лицами за счет остатков субсидий прошлых лет, предоставленных из федерального </a:t>
            </a:r>
            <a:r>
              <a:rPr lang="ru-RU" sz="2400" dirty="0" smtClean="0"/>
              <a:t>бюджета» </a:t>
            </a:r>
          </a:p>
          <a:p>
            <a:pPr marL="109537" indent="0" algn="ctr">
              <a:buNone/>
              <a:defRPr/>
            </a:pPr>
            <a:r>
              <a:rPr lang="ru-RU" sz="2400" dirty="0" smtClean="0"/>
              <a:t>Указаний № 65н</a:t>
            </a:r>
            <a:endParaRPr lang="ru-RU" sz="2400" dirty="0"/>
          </a:p>
          <a:p>
            <a:pPr>
              <a:spcBef>
                <a:spcPts val="0"/>
              </a:spcBef>
              <a:defRPr/>
            </a:pPr>
            <a:endParaRPr lang="ru-RU" sz="2400" dirty="0" smtClean="0"/>
          </a:p>
          <a:p>
            <a:pPr>
              <a:spcBef>
                <a:spcPts val="0"/>
              </a:spcBef>
              <a:defRPr/>
            </a:pPr>
            <a:endParaRPr lang="ru-RU" sz="2400" dirty="0"/>
          </a:p>
          <a:p>
            <a:pPr marL="0" indent="0">
              <a:spcBef>
                <a:spcPts val="0"/>
              </a:spcBef>
              <a:buFont typeface="Symbol" pitchFamily="18" charset="2"/>
              <a:buNone/>
              <a:defRPr/>
            </a:pPr>
            <a:endParaRPr lang="ru-RU" sz="2400" dirty="0"/>
          </a:p>
          <a:p>
            <a:pPr>
              <a:spcBef>
                <a:spcPts val="0"/>
              </a:spcBef>
              <a:defRPr/>
            </a:pPr>
            <a:endParaRPr lang="ru-RU" sz="2400" dirty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534150"/>
            <a:ext cx="2566988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ru-RU" sz="12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СЛАЙД</a:t>
            </a:r>
            <a:r>
              <a:rPr lang="en-GB" altLang="ru-RU" sz="1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fld id="{81CD345D-1A7A-4A1A-A2BF-35AA003BCB44}" type="slidenum">
              <a:rPr lang="en-GB" altLang="ru-RU" sz="1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GB" altLang="ru-RU" sz="140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74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гнутая вверх стрелка 3"/>
          <p:cNvSpPr/>
          <p:nvPr/>
        </p:nvSpPr>
        <p:spPr>
          <a:xfrm>
            <a:off x="2959100" y="1498600"/>
            <a:ext cx="3848100" cy="647700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порядка применения кодов классификации доходов бюджетов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923023"/>
              </p:ext>
            </p:extLst>
          </p:nvPr>
        </p:nvGraphicFramePr>
        <p:xfrm>
          <a:off x="442646" y="2183797"/>
          <a:ext cx="3885745" cy="317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618"/>
                <a:gridCol w="468506"/>
                <a:gridCol w="481940"/>
                <a:gridCol w="1599469"/>
                <a:gridCol w="67421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074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805" marR="18415" marT="190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190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190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03 3 07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5082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190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190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5047" y="1669534"/>
            <a:ext cx="3885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КБК расходов </a:t>
            </a:r>
            <a:r>
              <a:rPr lang="ru-RU" dirty="0"/>
              <a:t>федерального бюджета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49547" y="1669534"/>
            <a:ext cx="3666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КБК доходов бюджета субъекта РФ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248227"/>
              </p:ext>
            </p:extLst>
          </p:nvPr>
        </p:nvGraphicFramePr>
        <p:xfrm>
          <a:off x="5164547" y="2159000"/>
          <a:ext cx="3036965" cy="317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297"/>
                <a:gridCol w="2427668"/>
              </a:tblGrid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 </a:t>
                      </a:r>
                      <a:r>
                        <a:rPr lang="ru-RU" sz="1600" b="1" u="none" strike="noStrike" dirty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5082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02 0000 151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531264"/>
              </p:ext>
            </p:extLst>
          </p:nvPr>
        </p:nvGraphicFramePr>
        <p:xfrm>
          <a:off x="5321590" y="2649823"/>
          <a:ext cx="2971510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666"/>
                <a:gridCol w="2517844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Дотации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Субсидии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Субвенции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Иные межбюджетные трансферты </a:t>
                      </a:r>
                      <a:r>
                        <a:rPr lang="ru-RU" sz="1400" dirty="0" smtClean="0">
                          <a:effectLst/>
                        </a:rPr>
                        <a:t>бюджетам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Межбюджетные трансферты бюджетам ГВФ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04547" y="4458732"/>
            <a:ext cx="4076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Доходы ФБ от возврата неиспользованных остатков МБТ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4908" y="4483795"/>
            <a:ext cx="4076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Возврат неиспользованных остатков МБТ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886779"/>
              </p:ext>
            </p:extLst>
          </p:nvPr>
        </p:nvGraphicFramePr>
        <p:xfrm>
          <a:off x="5027347" y="5130126"/>
          <a:ext cx="3693805" cy="508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9468"/>
                <a:gridCol w="2614337"/>
              </a:tblGrid>
              <a:tr h="5086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 </a:t>
                      </a:r>
                      <a:r>
                        <a:rPr lang="ru-RU" sz="1600" b="1" u="none" strike="noStrike" dirty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5082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02 0000 151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720709"/>
              </p:ext>
            </p:extLst>
          </p:nvPr>
        </p:nvGraphicFramePr>
        <p:xfrm>
          <a:off x="404547" y="5130126"/>
          <a:ext cx="4076244" cy="508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1230"/>
                <a:gridCol w="2885014"/>
              </a:tblGrid>
              <a:tr h="508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 </a:t>
                      </a:r>
                      <a:r>
                        <a:rPr lang="ru-RU" sz="1800" b="1" u="none" strike="noStrike" dirty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5082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01 0000 151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Выгнутая вправо стрелка 7"/>
          <p:cNvSpPr/>
          <p:nvPr/>
        </p:nvSpPr>
        <p:spPr>
          <a:xfrm>
            <a:off x="6946900" y="2386926"/>
            <a:ext cx="762000" cy="2997874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10800000">
            <a:off x="2537919" y="5651500"/>
            <a:ext cx="4559528" cy="838200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375729"/>
              </p:ext>
            </p:extLst>
          </p:nvPr>
        </p:nvGraphicFramePr>
        <p:xfrm>
          <a:off x="404547" y="2603818"/>
          <a:ext cx="3619127" cy="1871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253"/>
                <a:gridCol w="2448874"/>
              </a:tblGrid>
              <a:tr h="191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8080"/>
                          </a:solidFill>
                          <a:effectLst/>
                        </a:rPr>
                        <a:t>510</a:t>
                      </a:r>
                      <a:endParaRPr lang="ru-RU" sz="14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Дотации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1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8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520</a:t>
                      </a:r>
                      <a:endParaRPr lang="ru-RU" sz="14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Субсидии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1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8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530</a:t>
                      </a:r>
                      <a:endParaRPr lang="ru-RU" sz="14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Субвенции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2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808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540</a:t>
                      </a:r>
                      <a:endParaRPr lang="ru-RU" sz="14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Иные </a:t>
                      </a:r>
                      <a:r>
                        <a:rPr lang="ru-RU" sz="1400" dirty="0" smtClean="0">
                          <a:effectLst/>
                        </a:rPr>
                        <a:t>МБТ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53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8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550,</a:t>
                      </a:r>
                      <a:r>
                        <a:rPr lang="ru-RU" sz="1400" baseline="0" dirty="0" smtClean="0">
                          <a:solidFill>
                            <a:srgbClr val="008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560, 570, 580</a:t>
                      </a:r>
                      <a:endParaRPr lang="ru-RU" sz="14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Межбюджетные трансферты бюджетам ГВФ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773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400" y="2711966"/>
            <a:ext cx="2844800" cy="2311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054 0801 11403</a:t>
            </a:r>
            <a:r>
              <a:rPr lang="ru-RU" sz="1600" b="1" dirty="0" smtClean="0">
                <a:solidFill>
                  <a:srgbClr val="FF0000"/>
                </a:solidFill>
              </a:rPr>
              <a:t>55190</a:t>
            </a:r>
            <a:r>
              <a:rPr lang="ru-RU" sz="1600" dirty="0" smtClean="0">
                <a:solidFill>
                  <a:schemeClr val="tx1"/>
                </a:solidFill>
              </a:rPr>
              <a:t> 523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6900" y="2743716"/>
            <a:ext cx="2857500" cy="2311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tx1"/>
              </a:solidFill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ХХХ </a:t>
            </a:r>
            <a:r>
              <a:rPr lang="ru-RU" sz="1500" dirty="0">
                <a:solidFill>
                  <a:schemeClr val="tx1"/>
                </a:solidFill>
              </a:rPr>
              <a:t>0801 </a:t>
            </a:r>
            <a:r>
              <a:rPr lang="ru-RU" sz="1500" dirty="0" smtClean="0">
                <a:solidFill>
                  <a:schemeClr val="tx1"/>
                </a:solidFill>
              </a:rPr>
              <a:t>ХХХХХ</a:t>
            </a:r>
            <a:r>
              <a:rPr lang="en-US" sz="1500" b="1" dirty="0" smtClean="0">
                <a:solidFill>
                  <a:srgbClr val="FF0000"/>
                </a:solidFill>
              </a:rPr>
              <a:t>R</a:t>
            </a:r>
            <a:r>
              <a:rPr lang="ru-RU" sz="1500" b="1" dirty="0" smtClean="0">
                <a:solidFill>
                  <a:srgbClr val="FF0000"/>
                </a:solidFill>
              </a:rPr>
              <a:t>5190</a:t>
            </a:r>
            <a:r>
              <a:rPr lang="ru-RU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XXX</a:t>
            </a:r>
            <a:endParaRPr lang="ru-RU" sz="15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050" y="2711966"/>
            <a:ext cx="2921000" cy="2311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YYY YYYY YYYYY</a:t>
            </a:r>
            <a:r>
              <a:rPr lang="en-US" sz="1600" b="1" dirty="0" smtClean="0">
                <a:solidFill>
                  <a:srgbClr val="FF0000"/>
                </a:solidFill>
              </a:rPr>
              <a:t>L5190</a:t>
            </a:r>
            <a:r>
              <a:rPr lang="en-US" sz="1600" dirty="0" smtClean="0">
                <a:solidFill>
                  <a:schemeClr val="tx1"/>
                </a:solidFill>
              </a:rPr>
              <a:t> YYY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4500" y="2381766"/>
            <a:ext cx="946150" cy="69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ФБ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556000" y="2394466"/>
            <a:ext cx="1854200" cy="69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Бюджет субъекта РФ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6235700" y="2381766"/>
            <a:ext cx="2800350" cy="666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Муниципальный бюджет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482850" y="3981966"/>
            <a:ext cx="12827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</a:rPr>
              <a:t>Субсидия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384800" y="3981966"/>
            <a:ext cx="14605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Субсидия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0000" y="673100"/>
            <a:ext cx="673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Коды направлений расходов при предоставлении субсидий из федерального бюджета</a:t>
            </a:r>
          </a:p>
          <a:p>
            <a:pPr algn="ctr"/>
            <a:r>
              <a:rPr lang="ru-RU" sz="2000" b="1" dirty="0" smtClean="0"/>
              <a:t>(новый принцип </a:t>
            </a:r>
            <a:r>
              <a:rPr lang="ru-RU" sz="2000" b="1" dirty="0" err="1" smtClean="0"/>
              <a:t>софинансированя</a:t>
            </a:r>
            <a:r>
              <a:rPr lang="ru-RU" sz="2000" b="1" dirty="0" smtClean="0"/>
              <a:t> расходов в 2017 году, в </a:t>
            </a:r>
            <a:r>
              <a:rPr lang="ru-RU" sz="2000" b="1" dirty="0" err="1" smtClean="0"/>
              <a:t>т.ч</a:t>
            </a:r>
            <a:r>
              <a:rPr lang="ru-RU" sz="2000" b="1" dirty="0" smtClean="0"/>
              <a:t>. расходов муниципального бюджета)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1363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400" y="2711966"/>
            <a:ext cx="2844800" cy="2311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054 0801 11403</a:t>
            </a:r>
            <a:r>
              <a:rPr lang="ru-RU" sz="1600" b="1" dirty="0" smtClean="0">
                <a:solidFill>
                  <a:srgbClr val="FF0000"/>
                </a:solidFill>
              </a:rPr>
              <a:t>55190</a:t>
            </a:r>
            <a:r>
              <a:rPr lang="ru-RU" sz="1600" dirty="0" smtClean="0">
                <a:solidFill>
                  <a:schemeClr val="tx1"/>
                </a:solidFill>
              </a:rPr>
              <a:t> 523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6900" y="2743716"/>
            <a:ext cx="2857500" cy="2311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sz="1500" dirty="0" smtClean="0">
              <a:solidFill>
                <a:schemeClr val="tx1"/>
              </a:solidFill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ХХХ </a:t>
            </a:r>
            <a:r>
              <a:rPr lang="ru-RU" sz="1500" dirty="0">
                <a:solidFill>
                  <a:schemeClr val="tx1"/>
                </a:solidFill>
              </a:rPr>
              <a:t>0801 </a:t>
            </a:r>
            <a:r>
              <a:rPr lang="ru-RU" sz="1500" dirty="0" smtClean="0">
                <a:solidFill>
                  <a:schemeClr val="tx1"/>
                </a:solidFill>
              </a:rPr>
              <a:t>ХХХХХ</a:t>
            </a:r>
            <a:r>
              <a:rPr lang="en-US" sz="1500" b="1" dirty="0" smtClean="0">
                <a:solidFill>
                  <a:srgbClr val="FF0000"/>
                </a:solidFill>
              </a:rPr>
              <a:t>R</a:t>
            </a:r>
            <a:r>
              <a:rPr lang="ru-RU" sz="1500" b="1" dirty="0" smtClean="0">
                <a:solidFill>
                  <a:srgbClr val="FF0000"/>
                </a:solidFill>
              </a:rPr>
              <a:t>5190</a:t>
            </a:r>
            <a:r>
              <a:rPr lang="ru-RU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XXX</a:t>
            </a:r>
            <a:endParaRPr lang="ru-RU" sz="15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050" y="2711966"/>
            <a:ext cx="2921000" cy="2311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YYY YYYY YYYYY</a:t>
            </a:r>
            <a:r>
              <a:rPr lang="en-US" sz="1600" b="1" dirty="0" smtClean="0">
                <a:solidFill>
                  <a:srgbClr val="FF0000"/>
                </a:solidFill>
              </a:rPr>
              <a:t>R5190</a:t>
            </a:r>
            <a:r>
              <a:rPr lang="en-US" sz="1600" dirty="0" smtClean="0">
                <a:solidFill>
                  <a:schemeClr val="tx1"/>
                </a:solidFill>
              </a:rPr>
              <a:t> YYY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YYY YYYY </a:t>
            </a:r>
            <a:r>
              <a:rPr lang="en-US" sz="1600" dirty="0" smtClean="0">
                <a:solidFill>
                  <a:schemeClr val="tx1"/>
                </a:solidFill>
              </a:rPr>
              <a:t>YYY</a:t>
            </a:r>
            <a:r>
              <a:rPr lang="en-US" sz="1600" dirty="0">
                <a:solidFill>
                  <a:schemeClr val="tx1"/>
                </a:solidFill>
              </a:rPr>
              <a:t>Y</a:t>
            </a:r>
            <a:r>
              <a:rPr lang="en-US" sz="1600" dirty="0" smtClean="0">
                <a:solidFill>
                  <a:schemeClr val="tx1"/>
                </a:solidFill>
              </a:rPr>
              <a:t>Y</a:t>
            </a:r>
            <a:r>
              <a:rPr lang="en-US" sz="1600" b="1" dirty="0" smtClean="0">
                <a:solidFill>
                  <a:srgbClr val="FF0000"/>
                </a:solidFill>
              </a:rPr>
              <a:t>L5190</a:t>
            </a:r>
            <a:r>
              <a:rPr lang="en-US" sz="1600" dirty="0" smtClean="0">
                <a:solidFill>
                  <a:schemeClr val="tx1"/>
                </a:solidFill>
              </a:rPr>
              <a:t> YYY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4500" y="2381766"/>
            <a:ext cx="946150" cy="69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ФБ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556000" y="2394466"/>
            <a:ext cx="1854200" cy="69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Бюджет субъекта РФ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6115050" y="2381766"/>
            <a:ext cx="2921000" cy="666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Муниципальный бюджет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482850" y="3981966"/>
            <a:ext cx="12827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</a:rPr>
              <a:t>Субсидия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264150" y="3899416"/>
            <a:ext cx="14605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Субсидия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0000" y="673100"/>
            <a:ext cx="673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Коды направлений расходов при предоставлении субсидий из федерального бюджета</a:t>
            </a:r>
          </a:p>
          <a:p>
            <a:pPr algn="ctr"/>
            <a:r>
              <a:rPr lang="ru-RU" sz="2000" b="1" dirty="0" smtClean="0"/>
              <a:t>(принцип </a:t>
            </a:r>
            <a:r>
              <a:rPr lang="ru-RU" sz="2000" b="1" dirty="0" err="1" smtClean="0"/>
              <a:t>софинансирования</a:t>
            </a:r>
            <a:r>
              <a:rPr lang="ru-RU" sz="2000" b="1" dirty="0" smtClean="0"/>
              <a:t> расходов муниципального бюджета 2016 года)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2919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400" y="2711966"/>
            <a:ext cx="2844800" cy="2311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054 0801 11403</a:t>
            </a:r>
            <a:r>
              <a:rPr lang="ru-RU" sz="1600" b="1" dirty="0" smtClean="0">
                <a:solidFill>
                  <a:srgbClr val="FF0000"/>
                </a:solidFill>
              </a:rPr>
              <a:t>55190</a:t>
            </a:r>
            <a:r>
              <a:rPr lang="ru-RU" sz="1600" dirty="0" smtClean="0">
                <a:solidFill>
                  <a:schemeClr val="tx1"/>
                </a:solidFill>
              </a:rPr>
              <a:t> 523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6900" y="2743716"/>
            <a:ext cx="2857500" cy="2311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sz="1500" dirty="0" smtClean="0">
              <a:solidFill>
                <a:schemeClr val="tx1"/>
              </a:solidFill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ХХХ </a:t>
            </a:r>
            <a:r>
              <a:rPr lang="ru-RU" sz="1500" dirty="0">
                <a:solidFill>
                  <a:schemeClr val="tx1"/>
                </a:solidFill>
              </a:rPr>
              <a:t>0801 </a:t>
            </a:r>
            <a:r>
              <a:rPr lang="ru-RU" sz="1500" dirty="0" smtClean="0">
                <a:solidFill>
                  <a:schemeClr val="tx1"/>
                </a:solidFill>
              </a:rPr>
              <a:t>ХХХХХ</a:t>
            </a:r>
            <a:r>
              <a:rPr lang="en-US" sz="1500" b="1" dirty="0" smtClean="0">
                <a:solidFill>
                  <a:srgbClr val="FF0000"/>
                </a:solidFill>
              </a:rPr>
              <a:t>R</a:t>
            </a:r>
            <a:r>
              <a:rPr lang="ru-RU" sz="1500" b="1" dirty="0" smtClean="0">
                <a:solidFill>
                  <a:srgbClr val="FF0000"/>
                </a:solidFill>
              </a:rPr>
              <a:t>5190</a:t>
            </a:r>
            <a:r>
              <a:rPr lang="ru-RU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XXX</a:t>
            </a:r>
            <a:endParaRPr lang="ru-RU" sz="15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050" y="2711966"/>
            <a:ext cx="2921000" cy="2311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YYY </a:t>
            </a:r>
            <a:r>
              <a:rPr lang="en-US" sz="1600" dirty="0">
                <a:solidFill>
                  <a:schemeClr val="tx1"/>
                </a:solidFill>
              </a:rPr>
              <a:t>YYYY </a:t>
            </a:r>
            <a:r>
              <a:rPr lang="en-US" sz="1600" dirty="0" smtClean="0">
                <a:solidFill>
                  <a:schemeClr val="tx1"/>
                </a:solidFill>
              </a:rPr>
              <a:t>YYYYY</a:t>
            </a:r>
            <a:r>
              <a:rPr lang="en-US" sz="1600" b="1" dirty="0" smtClean="0">
                <a:solidFill>
                  <a:srgbClr val="FF0000"/>
                </a:solidFill>
              </a:rPr>
              <a:t>R5190</a:t>
            </a:r>
            <a:r>
              <a:rPr lang="en-US" sz="1600" dirty="0" smtClean="0">
                <a:solidFill>
                  <a:schemeClr val="tx1"/>
                </a:solidFill>
              </a:rPr>
              <a:t> YYY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4500" y="2381766"/>
            <a:ext cx="946150" cy="69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ФБ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556000" y="2394466"/>
            <a:ext cx="1854200" cy="69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Бюджет субъекта РФ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6223000" y="2349500"/>
            <a:ext cx="2813050" cy="69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Муниципальный бюджет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482850" y="3981966"/>
            <a:ext cx="12827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</a:rPr>
              <a:t>Субсидия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264150" y="4070866"/>
            <a:ext cx="14605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Субвенция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70000" y="673100"/>
            <a:ext cx="673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Коды направлений расходов при предоставлении субсидий из федерального бюджета </a:t>
            </a:r>
          </a:p>
          <a:p>
            <a:pPr algn="ctr"/>
            <a:r>
              <a:rPr lang="ru-RU" sz="2000" b="1" dirty="0" smtClean="0"/>
              <a:t>(субсидия       субвенция)</a:t>
            </a:r>
          </a:p>
        </p:txBody>
      </p:sp>
    </p:spTree>
    <p:extLst>
      <p:ext uri="{BB962C8B-B14F-4D97-AF65-F5344CB8AC3E}">
        <p14:creationId xmlns:p14="http://schemas.microsoft.com/office/powerpoint/2010/main" val="252636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4500" y="2134116"/>
            <a:ext cx="2857500" cy="2311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sz="1500" dirty="0" smtClean="0">
              <a:solidFill>
                <a:schemeClr val="tx1"/>
              </a:solidFill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ХХХ </a:t>
            </a:r>
            <a:r>
              <a:rPr lang="en-US" sz="1500" dirty="0" smtClean="0">
                <a:solidFill>
                  <a:schemeClr val="tx1"/>
                </a:solidFill>
              </a:rPr>
              <a:t>XXXX</a:t>
            </a:r>
            <a:r>
              <a:rPr lang="ru-RU" sz="1500" dirty="0" smtClean="0">
                <a:solidFill>
                  <a:schemeClr val="tx1"/>
                </a:solidFill>
              </a:rPr>
              <a:t> ХХХХХ</a:t>
            </a:r>
            <a:r>
              <a:rPr lang="en-US" sz="1500" b="1" dirty="0" smtClean="0">
                <a:solidFill>
                  <a:srgbClr val="FF0000"/>
                </a:solidFill>
              </a:rPr>
              <a:t>62000</a:t>
            </a:r>
            <a:r>
              <a:rPr lang="ru-RU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XXX</a:t>
            </a:r>
            <a:endParaRPr lang="ru-RU" sz="15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94350" y="2013466"/>
            <a:ext cx="2921000" cy="2311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YYY </a:t>
            </a:r>
            <a:r>
              <a:rPr lang="en-US" sz="1600" dirty="0">
                <a:solidFill>
                  <a:schemeClr val="tx1"/>
                </a:solidFill>
              </a:rPr>
              <a:t>YYYY </a:t>
            </a:r>
            <a:r>
              <a:rPr lang="en-US" sz="1600" dirty="0" smtClean="0">
                <a:solidFill>
                  <a:schemeClr val="tx1"/>
                </a:solidFill>
              </a:rPr>
              <a:t>YYYYY</a:t>
            </a:r>
            <a:r>
              <a:rPr lang="en-US" sz="1600" b="1" dirty="0" smtClean="0">
                <a:solidFill>
                  <a:srgbClr val="FF0000"/>
                </a:solidFill>
              </a:rPr>
              <a:t>S200</a:t>
            </a:r>
            <a:r>
              <a:rPr lang="ru-RU" sz="1600" b="1" dirty="0" smtClean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chemeClr val="tx1"/>
                </a:solidFill>
              </a:rPr>
              <a:t> YYY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46150" y="1784866"/>
            <a:ext cx="1854200" cy="69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Бюджет субъекта РФ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5594350" y="1784866"/>
            <a:ext cx="3206750" cy="6023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Муниципальный бюджет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759200" y="2781816"/>
            <a:ext cx="14605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Субсидия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70000" y="358637"/>
            <a:ext cx="673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Коды направлений расходов при предоставлении субсидий из бюджета субъекта Российской Федерации без </a:t>
            </a:r>
            <a:r>
              <a:rPr lang="ru-RU" sz="2000" b="1" dirty="0" err="1" smtClean="0"/>
              <a:t>софинансиования</a:t>
            </a:r>
            <a:r>
              <a:rPr lang="ru-RU" sz="2000" b="1" dirty="0" smtClean="0"/>
              <a:t> из федерального бюджета (новый принцип </a:t>
            </a:r>
            <a:r>
              <a:rPr lang="ru-RU" sz="2000" b="1" dirty="0" err="1" smtClean="0"/>
              <a:t>софинансирования</a:t>
            </a:r>
            <a:r>
              <a:rPr lang="ru-RU" sz="20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997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4500" y="2134116"/>
            <a:ext cx="2857500" cy="2311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sz="1500" dirty="0" smtClean="0">
              <a:solidFill>
                <a:schemeClr val="tx1"/>
              </a:solidFill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ХХХ </a:t>
            </a:r>
            <a:r>
              <a:rPr lang="en-US" sz="1500" dirty="0" smtClean="0">
                <a:solidFill>
                  <a:schemeClr val="tx1"/>
                </a:solidFill>
              </a:rPr>
              <a:t>XXXX</a:t>
            </a:r>
            <a:r>
              <a:rPr lang="ru-RU" sz="1500" dirty="0" smtClean="0">
                <a:solidFill>
                  <a:schemeClr val="tx1"/>
                </a:solidFill>
              </a:rPr>
              <a:t> ХХХХХ</a:t>
            </a:r>
            <a:r>
              <a:rPr lang="en-US" sz="1500" b="1" dirty="0" smtClean="0">
                <a:solidFill>
                  <a:srgbClr val="FF0000"/>
                </a:solidFill>
              </a:rPr>
              <a:t>62000</a:t>
            </a:r>
            <a:r>
              <a:rPr lang="ru-RU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XXX</a:t>
            </a:r>
            <a:endParaRPr lang="ru-RU" sz="15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94350" y="2013466"/>
            <a:ext cx="2921000" cy="2311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YYY YYYY </a:t>
            </a:r>
            <a:r>
              <a:rPr lang="en-US" sz="1600" dirty="0" smtClean="0">
                <a:solidFill>
                  <a:schemeClr val="tx1"/>
                </a:solidFill>
              </a:rPr>
              <a:t>YYYYY</a:t>
            </a:r>
            <a:r>
              <a:rPr lang="ru-RU" sz="1600" b="1" dirty="0" smtClean="0">
                <a:solidFill>
                  <a:srgbClr val="FF0000"/>
                </a:solidFill>
              </a:rPr>
              <a:t>6</a:t>
            </a:r>
            <a:r>
              <a:rPr lang="en-US" sz="1600" b="1" dirty="0" smtClean="0">
                <a:solidFill>
                  <a:srgbClr val="FF0000"/>
                </a:solidFill>
              </a:rPr>
              <a:t>200</a:t>
            </a:r>
            <a:r>
              <a:rPr lang="ru-RU" sz="1600" b="1" dirty="0" smtClean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YYY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YYY </a:t>
            </a:r>
            <a:r>
              <a:rPr lang="en-US" sz="1600" dirty="0">
                <a:solidFill>
                  <a:schemeClr val="tx1"/>
                </a:solidFill>
              </a:rPr>
              <a:t>YYYY </a:t>
            </a:r>
            <a:r>
              <a:rPr lang="en-US" sz="1600" dirty="0" smtClean="0">
                <a:solidFill>
                  <a:schemeClr val="tx1"/>
                </a:solidFill>
              </a:rPr>
              <a:t>YYYYY</a:t>
            </a:r>
            <a:r>
              <a:rPr lang="en-US" sz="1600" b="1" dirty="0" smtClean="0">
                <a:solidFill>
                  <a:srgbClr val="FF0000"/>
                </a:solidFill>
              </a:rPr>
              <a:t>S200</a:t>
            </a:r>
            <a:r>
              <a:rPr lang="ru-RU" sz="1600" b="1" dirty="0" smtClean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chemeClr val="tx1"/>
                </a:solidFill>
              </a:rPr>
              <a:t> YYY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46150" y="1784866"/>
            <a:ext cx="1854200" cy="69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Бюджет субъекта РФ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5594350" y="1682076"/>
            <a:ext cx="2921000" cy="705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Муниципальный бюджет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759200" y="2781816"/>
            <a:ext cx="14605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Субсидия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70000" y="358637"/>
            <a:ext cx="673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Коды направлений расходов при предоставлении субсидий из бюджета субъекта Российской Федерации без </a:t>
            </a:r>
            <a:r>
              <a:rPr lang="ru-RU" sz="2000" b="1" dirty="0" err="1" smtClean="0"/>
              <a:t>софинансиования</a:t>
            </a:r>
            <a:r>
              <a:rPr lang="ru-RU" sz="2000" b="1" dirty="0" smtClean="0"/>
              <a:t> из федерального бюджета (старый принцип </a:t>
            </a:r>
            <a:r>
              <a:rPr lang="ru-RU" sz="2000" b="1" dirty="0" err="1" smtClean="0"/>
              <a:t>софинансирования</a:t>
            </a:r>
            <a:r>
              <a:rPr lang="ru-RU" sz="20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2559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ыгнутая вверх стрелка 16"/>
          <p:cNvSpPr/>
          <p:nvPr/>
        </p:nvSpPr>
        <p:spPr>
          <a:xfrm rot="317749">
            <a:off x="2575196" y="2833683"/>
            <a:ext cx="4116618" cy="838200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79412"/>
            <a:ext cx="8229600" cy="1893888"/>
          </a:xfrm>
        </p:spPr>
        <p:txBody>
          <a:bodyPr/>
          <a:lstStyle/>
          <a:p>
            <a:r>
              <a:rPr lang="ru-RU" dirty="0" smtClean="0"/>
              <a:t>Особенности порядка применения кодов классификации доходов бюджетов в части возврата остатков межбюджетных трансфертов, предоставленных из бюджетов субъектов РФ без участия федерального бюджета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942398"/>
              </p:ext>
            </p:extLst>
          </p:nvPr>
        </p:nvGraphicFramePr>
        <p:xfrm>
          <a:off x="467190" y="3727176"/>
          <a:ext cx="3885745" cy="317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618"/>
                <a:gridCol w="468506"/>
                <a:gridCol w="481940"/>
                <a:gridCol w="1599469"/>
                <a:gridCol w="67421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ХХХ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805" marR="18415" marT="190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ХХ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190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ХХ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190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ХХХХХ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62000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190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190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3725" y="3079234"/>
            <a:ext cx="3757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КБК расходов бюджета субъекта РФ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(субсидии)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49547" y="3073400"/>
            <a:ext cx="4089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КБК доходов муниципального бюджета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91819"/>
              </p:ext>
            </p:extLst>
          </p:nvPr>
        </p:nvGraphicFramePr>
        <p:xfrm>
          <a:off x="5164547" y="3727113"/>
          <a:ext cx="3036965" cy="317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297"/>
                <a:gridCol w="2427668"/>
              </a:tblGrid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 </a:t>
                      </a:r>
                      <a:r>
                        <a:rPr lang="ru-RU" sz="1600" b="1" u="none" strike="noStrike" dirty="0" smtClean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9999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0000 151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04547" y="4458732"/>
            <a:ext cx="4076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Доходы субъекта РФ от возврата остатков МБТ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4908" y="4483795"/>
            <a:ext cx="4076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Возврат неиспользованных остатков МБТ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293376"/>
              </p:ext>
            </p:extLst>
          </p:nvPr>
        </p:nvGraphicFramePr>
        <p:xfrm>
          <a:off x="5027347" y="5130126"/>
          <a:ext cx="3693805" cy="508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9468"/>
                <a:gridCol w="2614337"/>
              </a:tblGrid>
              <a:tr h="5086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 </a:t>
                      </a:r>
                      <a:r>
                        <a:rPr lang="ru-RU" sz="1600" b="1" u="none" strike="noStrike" dirty="0" smtClean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60010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0000 151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349931"/>
              </p:ext>
            </p:extLst>
          </p:nvPr>
        </p:nvGraphicFramePr>
        <p:xfrm>
          <a:off x="404547" y="5130126"/>
          <a:ext cx="4076244" cy="508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1230"/>
                <a:gridCol w="2885014"/>
              </a:tblGrid>
              <a:tr h="508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 </a:t>
                      </a:r>
                      <a:r>
                        <a:rPr lang="ru-RU" sz="1800" b="1" u="none" strike="noStrike" dirty="0" smtClean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60010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0000 151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Выгнутая вверх стрелка 15"/>
          <p:cNvSpPr/>
          <p:nvPr/>
        </p:nvSpPr>
        <p:spPr>
          <a:xfrm rot="10800000">
            <a:off x="2537919" y="5651500"/>
            <a:ext cx="4559528" cy="838200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000	2 18 90000 01 0000 151	Доходы федерального бюджета от возврата прочих остатков субсидий, субвенций и иных межбюджетных трансфертов, имеющих целевое назначение, прошлых лет из бюджетов субъектов Российской Федерации	5	</a:t>
            </a:r>
          </a:p>
          <a:p>
            <a:pPr algn="ctr"/>
            <a:r>
              <a:rPr lang="ru-RU" dirty="0"/>
              <a:t>000	2 18 00000 02 0000 151	Доходы бюджетов субъектов Российской Федерации от возврата бюджетами бюджетной системы Российской Федерации остатков субсидий, субвенций и иных межбюджетных трансфертов, имеющих целевое назначение, прошлых лет	4	</a:t>
            </a:r>
          </a:p>
        </p:txBody>
      </p:sp>
    </p:spTree>
    <p:extLst>
      <p:ext uri="{BB962C8B-B14F-4D97-AF65-F5344CB8AC3E}">
        <p14:creationId xmlns:p14="http://schemas.microsoft.com/office/powerpoint/2010/main" val="437491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465591"/>
              </p:ext>
            </p:extLst>
          </p:nvPr>
        </p:nvGraphicFramePr>
        <p:xfrm>
          <a:off x="715962" y="1524000"/>
          <a:ext cx="7615238" cy="5530499"/>
        </p:xfrm>
        <a:graphic>
          <a:graphicData uri="http://schemas.openxmlformats.org/drawingml/2006/table">
            <a:tbl>
              <a:tblPr/>
              <a:tblGrid>
                <a:gridCol w="625910"/>
                <a:gridCol w="2712277"/>
                <a:gridCol w="3546823"/>
                <a:gridCol w="730228"/>
              </a:tblGrid>
              <a:tr h="1699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</a:rPr>
                        <a:t>000</a:t>
                      </a: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</a:rPr>
                        <a:t>2 18 90000 01 0000 151</a:t>
                      </a: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</a:rPr>
                        <a:t>Доходы федерального бюджета от возврата прочих остатков субсидий, субвенций и иных межбюджетных трансфертов, имеющих целевое назначение, прошлых лет из бюджетов субъектов Российской Федерации</a:t>
                      </a: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</a:rPr>
                        <a:t>5</a:t>
                      </a: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2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</a:rPr>
                        <a:t>000</a:t>
                      </a: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</a:rPr>
                        <a:t>2 18 00000 02 0000 151</a:t>
                      </a: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</a:rPr>
                        <a:t>Доходы бюджетов субъектов Российской Федерации от возврата бюджетами бюджетной системы Российской Федерации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</a:rPr>
                        <a:t>4</a:t>
                      </a: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/>
                          <a:ea typeface="Times New Roman"/>
                        </a:rPr>
                        <a:t>000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 smtClean="0"/>
                        <a:t>2 18 25014 02 0000 151		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 smtClean="0"/>
                        <a:t>Доходы бюджетов субъектов Российской Федерации от…..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5963" y="468586"/>
            <a:ext cx="7983537" cy="124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68241" rIns="91440" bIns="6824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106BBE"/>
                </a:solidFill>
                <a:effectLst/>
                <a:latin typeface="+mj-lt"/>
                <a:cs typeface="Arial" pitchFamily="34" charset="0"/>
              </a:rPr>
              <a:t>Приложение 1.1. Перечень кодов видов доходов бюджетов 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26282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106BBE"/>
                </a:solidFill>
                <a:effectLst/>
                <a:latin typeface="+mj-lt"/>
                <a:cs typeface="Arial" pitchFamily="34" charset="0"/>
              </a:rPr>
              <a:t>и соответствующих им кодов аналитической группы подвидов доходов бюджетов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26282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0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06500" y="1137335"/>
            <a:ext cx="685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Указания о порядке применения бюджетной классификации Российской Федерации (приказ от 01.07.2013 № 65н в редакции приказа Минфина России от 07.12.2016 № 230н)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" name="Плюс 3"/>
          <p:cNvSpPr/>
          <p:nvPr/>
        </p:nvSpPr>
        <p:spPr>
          <a:xfrm>
            <a:off x="4203700" y="2812484"/>
            <a:ext cx="863600" cy="78550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4700" y="3895485"/>
            <a:ext cx="79756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100" dirty="0" smtClean="0"/>
              <a:t>Методические </a:t>
            </a:r>
            <a:r>
              <a:rPr lang="ru-RU" altLang="ru-RU" sz="2100" dirty="0"/>
              <a:t>указания по распределению бюджетных ассигнований федерального бюджета по кодам классификации расходов бюджетов на 2017 год и на плановый период 2018 и 2019 </a:t>
            </a:r>
            <a:r>
              <a:rPr lang="ru-RU" altLang="ru-RU" sz="2100" dirty="0" smtClean="0"/>
              <a:t>годов (</a:t>
            </a:r>
            <a:r>
              <a:rPr lang="ru-RU" altLang="ru-RU" sz="2100" dirty="0"/>
              <a:t>Письмо Минфина России от 21.07.2016 </a:t>
            </a:r>
            <a:r>
              <a:rPr lang="ru-RU" altLang="ru-RU" sz="2100" dirty="0" smtClean="0"/>
              <a:t/>
            </a:r>
            <a:br>
              <a:rPr lang="ru-RU" altLang="ru-RU" sz="2100" dirty="0" smtClean="0"/>
            </a:br>
            <a:r>
              <a:rPr lang="ru-RU" altLang="ru-RU" sz="2100" dirty="0" smtClean="0"/>
              <a:t>№ </a:t>
            </a:r>
            <a:r>
              <a:rPr lang="ru-RU" altLang="ru-RU" sz="2100" dirty="0"/>
              <a:t>16-01-08/42065 </a:t>
            </a:r>
            <a:r>
              <a:rPr lang="ru-RU" altLang="ru-RU" sz="2100" dirty="0" smtClean="0"/>
              <a:t>)</a:t>
            </a:r>
            <a:endParaRPr lang="ru-RU" altLang="ru-RU" sz="2100" dirty="0"/>
          </a:p>
        </p:txBody>
      </p:sp>
    </p:spTree>
    <p:extLst>
      <p:ext uri="{BB962C8B-B14F-4D97-AF65-F5344CB8AC3E}">
        <p14:creationId xmlns:p14="http://schemas.microsoft.com/office/powerpoint/2010/main" val="671927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07708"/>
              </p:ext>
            </p:extLst>
          </p:nvPr>
        </p:nvGraphicFramePr>
        <p:xfrm>
          <a:off x="715963" y="1524000"/>
          <a:ext cx="7514352" cy="5362956"/>
        </p:xfrm>
        <a:graphic>
          <a:graphicData uri="http://schemas.openxmlformats.org/drawingml/2006/table">
            <a:tbl>
              <a:tblPr/>
              <a:tblGrid>
                <a:gridCol w="617618"/>
                <a:gridCol w="2676345"/>
                <a:gridCol w="3499835"/>
                <a:gridCol w="720554"/>
              </a:tblGrid>
              <a:tr h="1900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</a:rPr>
                        <a:t>000</a:t>
                      </a: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</a:rPr>
                        <a:t>2 18 00000 02 0000 151</a:t>
                      </a: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</a:rPr>
                        <a:t>Доходы бюджетов субъектов Российской Федерации от возврата бюджетами бюджетной системы Российской Федерации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</a:rPr>
                        <a:t>4</a:t>
                      </a: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/>
                          <a:ea typeface="Times New Roman"/>
                        </a:rPr>
                        <a:t>000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 smtClean="0"/>
                        <a:t>2 18 25014 02 0000 151		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 smtClean="0"/>
                        <a:t>Доходы бюджетов субъектов Российской Федерации от возврата остатков субсидий на реализацию мероприятий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федеральной целевой программы "Культура России (2012 - 2018 годы)" из бюджетов муниципальных образований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5963" y="468586"/>
            <a:ext cx="7983537" cy="124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68241" rIns="91440" bIns="68241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106BBE"/>
                </a:solidFill>
                <a:latin typeface="Arial"/>
                <a:cs typeface="Arial" pitchFamily="34" charset="0"/>
              </a:rPr>
              <a:t>Приложение 1.1. Перечень кодов видов доходов бюджетов </a:t>
            </a:r>
            <a:endParaRPr lang="ru-RU" altLang="ru-RU" b="1" dirty="0" smtClean="0">
              <a:solidFill>
                <a:srgbClr val="26282F"/>
              </a:solidFill>
              <a:latin typeface="Arial"/>
              <a:cs typeface="Arial" pitchFamily="34" charset="0"/>
            </a:endParaRPr>
          </a:p>
          <a:p>
            <a:pPr algn="ctr" eaLnBrk="0" hangingPunct="0"/>
            <a:r>
              <a:rPr lang="ru-RU" altLang="ru-RU" b="1" dirty="0" smtClean="0">
                <a:solidFill>
                  <a:srgbClr val="106BBE"/>
                </a:solidFill>
                <a:latin typeface="Arial"/>
                <a:cs typeface="Arial" pitchFamily="34" charset="0"/>
              </a:rPr>
              <a:t>и соответствующих им кодов аналитической группы подвидов доходов бюджетов</a:t>
            </a:r>
            <a:endParaRPr lang="ru-RU" altLang="ru-RU" b="1" dirty="0" smtClean="0">
              <a:solidFill>
                <a:srgbClr val="26282F"/>
              </a:solidFill>
              <a:latin typeface="Arial"/>
              <a:cs typeface="Arial" pitchFamily="34" charset="0"/>
            </a:endParaRPr>
          </a:p>
          <a:p>
            <a:pPr algn="ctr" eaLnBrk="0" hangingPunct="0"/>
            <a:endParaRPr lang="ru-RU" altLang="ru-RU" b="1" dirty="0" smtClean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90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304605"/>
              </p:ext>
            </p:extLst>
          </p:nvPr>
        </p:nvGraphicFramePr>
        <p:xfrm>
          <a:off x="622300" y="1460499"/>
          <a:ext cx="7608015" cy="2930145"/>
        </p:xfrm>
        <a:graphic>
          <a:graphicData uri="http://schemas.openxmlformats.org/drawingml/2006/table">
            <a:tbl>
              <a:tblPr/>
              <a:tblGrid>
                <a:gridCol w="522024"/>
                <a:gridCol w="2749788"/>
                <a:gridCol w="3595876"/>
                <a:gridCol w="740327"/>
              </a:tblGrid>
              <a:tr h="40640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/>
                          <a:ea typeface="Times New Roman"/>
                        </a:rPr>
                        <a:t>ВОЗВРАТ в субъект из ФБ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/>
                          <a:ea typeface="Times New Roman"/>
                        </a:rPr>
                        <a:t>000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</a:rPr>
                        <a:t>2 18 29999 02 0000 151</a:t>
                      </a: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</a:rPr>
                        <a:t>Доходы бюджетов субъектов Российской Федерации от возврата остатков прочих субсидий из федерального бюджета</a:t>
                      </a: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</a:rPr>
                        <a:t>5</a:t>
                      </a: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</a:rPr>
                        <a:t>000</a:t>
                      </a: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</a:rPr>
                        <a:t>2 18 39999 02 0000 151</a:t>
                      </a: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</a:rPr>
                        <a:t>Доходы бюджетов субъектов Российской Федерации </a:t>
                      </a:r>
                      <a:r>
                        <a:rPr lang="ru-RU" sz="1600" dirty="0" smtClean="0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r>
                        <a:rPr lang="ru-RU" sz="1600" dirty="0" smtClean="0">
                          <a:effectLst/>
                          <a:latin typeface="Arial"/>
                          <a:ea typeface="Times New Roman"/>
                        </a:rPr>
                        <a:t>т </a:t>
                      </a:r>
                      <a:r>
                        <a:rPr lang="ru-RU" sz="1600" dirty="0">
                          <a:effectLst/>
                          <a:latin typeface="Arial"/>
                          <a:ea typeface="Times New Roman"/>
                        </a:rPr>
                        <a:t>возврата остатков прочих субвенций из федерального бюджета</a:t>
                      </a: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</a:rPr>
                        <a:t>5</a:t>
                      </a:r>
                    </a:p>
                  </a:txBody>
                  <a:tcPr marL="67555" marR="6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5963" y="468586"/>
            <a:ext cx="7983537" cy="124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68241" rIns="91440" bIns="68241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106BBE"/>
                </a:solidFill>
                <a:latin typeface="Arial"/>
                <a:cs typeface="Arial" pitchFamily="34" charset="0"/>
              </a:rPr>
              <a:t>Приложение 1.1. Перечень кодов видов доходов бюджетов </a:t>
            </a:r>
            <a:endParaRPr lang="ru-RU" altLang="ru-RU" b="1" dirty="0" smtClean="0">
              <a:solidFill>
                <a:srgbClr val="26282F"/>
              </a:solidFill>
              <a:latin typeface="Arial"/>
              <a:cs typeface="Arial" pitchFamily="34" charset="0"/>
            </a:endParaRPr>
          </a:p>
          <a:p>
            <a:pPr algn="ctr" eaLnBrk="0" hangingPunct="0"/>
            <a:r>
              <a:rPr lang="ru-RU" altLang="ru-RU" b="1" dirty="0" smtClean="0">
                <a:solidFill>
                  <a:srgbClr val="106BBE"/>
                </a:solidFill>
                <a:latin typeface="Arial"/>
                <a:cs typeface="Arial" pitchFamily="34" charset="0"/>
              </a:rPr>
              <a:t>и соответствующих им кодов аналитической группы подвидов доходов бюджетов</a:t>
            </a:r>
            <a:endParaRPr lang="ru-RU" altLang="ru-RU" b="1" dirty="0" smtClean="0">
              <a:solidFill>
                <a:srgbClr val="26282F"/>
              </a:solidFill>
              <a:latin typeface="Arial"/>
              <a:cs typeface="Arial" pitchFamily="34" charset="0"/>
            </a:endParaRPr>
          </a:p>
          <a:p>
            <a:pPr algn="ctr" eaLnBrk="0" hangingPunct="0"/>
            <a:endParaRPr lang="ru-RU" altLang="ru-RU" b="1" dirty="0" smtClean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57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  <a:defRPr/>
            </a:pPr>
            <a:endParaRPr lang="ru-RU" sz="2400" dirty="0" smtClean="0"/>
          </a:p>
          <a:p>
            <a:pPr marL="109537" indent="0" algn="ctr">
              <a:buNone/>
              <a:defRPr/>
            </a:pPr>
            <a:r>
              <a:rPr lang="ru-RU" sz="2400" b="1" dirty="0" smtClean="0"/>
              <a:t>СПАСИБО ЗА ВНИМАНИЕ</a:t>
            </a:r>
            <a:endParaRPr lang="ru-RU" sz="2400" b="1" dirty="0"/>
          </a:p>
          <a:p>
            <a:pPr>
              <a:spcBef>
                <a:spcPts val="0"/>
              </a:spcBef>
              <a:defRPr/>
            </a:pPr>
            <a:endParaRPr lang="ru-RU" sz="2400" dirty="0" smtClean="0"/>
          </a:p>
          <a:p>
            <a:pPr>
              <a:spcBef>
                <a:spcPts val="0"/>
              </a:spcBef>
              <a:defRPr/>
            </a:pPr>
            <a:endParaRPr lang="ru-RU" sz="2400" dirty="0"/>
          </a:p>
          <a:p>
            <a:pPr marL="0" indent="0">
              <a:spcBef>
                <a:spcPts val="0"/>
              </a:spcBef>
              <a:buFont typeface="Symbol" pitchFamily="18" charset="2"/>
              <a:buNone/>
              <a:defRPr/>
            </a:pPr>
            <a:endParaRPr lang="ru-RU" sz="2400" dirty="0"/>
          </a:p>
          <a:p>
            <a:pPr>
              <a:spcBef>
                <a:spcPts val="0"/>
              </a:spcBef>
              <a:defRPr/>
            </a:pPr>
            <a:endParaRPr lang="ru-RU" sz="2400" dirty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534150"/>
            <a:ext cx="2566988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ru-RU" sz="12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СЛАЙД</a:t>
            </a:r>
            <a:r>
              <a:rPr lang="en-GB" altLang="ru-RU" sz="1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fld id="{81CD345D-1A7A-4A1A-A2BF-35AA003BCB44}" type="slidenum">
              <a:rPr lang="en-GB" altLang="ru-RU" sz="1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GB" altLang="ru-RU" sz="140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5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Расходы </a:t>
            </a:r>
            <a:r>
              <a:rPr lang="ru-RU" b="1" dirty="0"/>
              <a:t>на реализацию приоритетных проектов (программ)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300225"/>
              </p:ext>
            </p:extLst>
          </p:nvPr>
        </p:nvGraphicFramePr>
        <p:xfrm>
          <a:off x="317500" y="1047373"/>
          <a:ext cx="8699500" cy="6115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800"/>
                <a:gridCol w="3644900"/>
                <a:gridCol w="3860800"/>
              </a:tblGrid>
              <a:tr h="243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проект (программа)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целевой статьи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5396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Здравоохра-нение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проект "Совершенствование процессов организации медицинской помощи на основе внедрения информационных технологий"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Г </a:t>
                      </a: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П1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00000 Основное мероприятие "Приоритетный проект "Совершенствование процессов организации медицинской помощи на основе внедрения информационных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технологий«</a:t>
                      </a: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/>
                </a:tc>
              </a:tr>
              <a:tr h="2124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проект "Совершенствование организации медицинской помощи новорожденным и женщинам в период беременности и после родов, предусматривающее, в том числе развитие сети перинатальных центров в Российской Федерации"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01 4 </a:t>
                      </a: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П2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00000 Основное мероприятие "Приоритетный проект "Совершенствование организации медицинской помощи новорожденным и женщинам в период беременности и после родов, предусматривающее, в том числе развитие сети перинатальных центров в Российской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Федерации«</a:t>
                      </a: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/>
                </a:tc>
              </a:tr>
              <a:tr h="1418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проект "Обеспечение своевременности оказания экстренной медицинской помощи гражданам, проживающим в труднодоступных районах Российской Федерации"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И </a:t>
                      </a: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П3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 Основное мероприятие "Приоритетный проект "Обеспечение своевременности оказания экстренной медицинской помощи гражданам, проживающим в труднодоступных районах Российской Федерации"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/>
                </a:tc>
              </a:tr>
              <a:tr h="471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21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Расходы </a:t>
            </a:r>
            <a:r>
              <a:rPr lang="ru-RU" b="1" dirty="0"/>
              <a:t>на реализацию приоритетных проектов (программ)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361129"/>
              </p:ext>
            </p:extLst>
          </p:nvPr>
        </p:nvGraphicFramePr>
        <p:xfrm>
          <a:off x="482600" y="1277938"/>
          <a:ext cx="8356600" cy="4755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800"/>
                <a:gridCol w="1917700"/>
                <a:gridCol w="5245100"/>
              </a:tblGrid>
              <a:tr h="601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проект (программа)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целевой статьи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37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проект "Чистая страна"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 00000 Подпрограмма "Приоритетный проект "Чистая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страна"</a:t>
                      </a:r>
                    </a:p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 00000 Основное мероприятие "Поддержка региональных проектов в области обращения с отходами и ликвидации накопленного вреда окружающей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среде"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 00000 Основное мероприятие "Ликвидация накопленного вреда окружающей среде на особо охраняемых природных территориях федерального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значения"</a:t>
                      </a:r>
                    </a:p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 00000 Основное мероприятие "Научно-методическое и аналитическое сопровождение, мониторинг и оценка реализации проектов по ликвидации накопленного вреда окружающей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среде"</a:t>
                      </a: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73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Расходы </a:t>
            </a:r>
            <a:r>
              <a:rPr lang="ru-RU" b="1" dirty="0"/>
              <a:t>на реализацию приоритетных проектов (программ)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29662"/>
              </p:ext>
            </p:extLst>
          </p:nvPr>
        </p:nvGraphicFramePr>
        <p:xfrm>
          <a:off x="673100" y="1508125"/>
          <a:ext cx="7912099" cy="4072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1748"/>
                <a:gridCol w="2545140"/>
                <a:gridCol w="4025211"/>
              </a:tblGrid>
              <a:tr h="643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проект (программа)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целевой статьи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33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2" marR="7942" marT="7942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проект "Современная цифровая образовательная среда в Российской Федерации"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2" marR="7942" marT="79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02 1 </a:t>
                      </a: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П1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00000 Основное мероприятие "Реализация отдельных мероприятий приоритетного проекта "Современная цифровая образовательная среда в Российской Федерации" в сфере профессионального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образования"</a:t>
                      </a: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2" marR="7942" marT="7942" marB="0" anchor="ctr"/>
                </a:tc>
              </a:tr>
              <a:tr h="643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02 2 </a:t>
                      </a: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П1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00000 Основное мероприятие "Реализация отдельных мероприятий приоритетного проекта "Современная цифровая образовательная среда в Российской Федерации" в сфере дошкольного и общего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образования"</a:t>
                      </a: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2" marR="7942" marT="794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1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649187"/>
              </p:ext>
            </p:extLst>
          </p:nvPr>
        </p:nvGraphicFramePr>
        <p:xfrm>
          <a:off x="292100" y="703716"/>
          <a:ext cx="8369301" cy="5646284"/>
        </p:xfrm>
        <a:graphic>
          <a:graphicData uri="http://schemas.openxmlformats.org/drawingml/2006/table">
            <a:tbl>
              <a:tblPr/>
              <a:tblGrid>
                <a:gridCol w="2932334"/>
                <a:gridCol w="2480148"/>
                <a:gridCol w="781966"/>
                <a:gridCol w="367429"/>
                <a:gridCol w="414536"/>
                <a:gridCol w="414536"/>
                <a:gridCol w="452221"/>
                <a:gridCol w="526131"/>
              </a:tblGrid>
              <a:tr h="3462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Виды расходов, применяемые при исполнении бюджетов в 2016 году (в редакции приказа Минфина России от 20 июня 2016 года № 89н  "О внесении изменений в Указания о порядке применения   бюджетной классификации Российской Федерации, утвержденные приказом Министерства финансов Российской     Федерации от 1 июля 2013 г. № 65н"*)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Изменения в видах расходов, применяемых при  составлении и исполнении бюджетов бюджетной системы Российской Федерации, начиная с 2017 года 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Характер изменений 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5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наименования</a:t>
                      </a:r>
                    </a:p>
                  </a:txBody>
                  <a:tcPr marL="7365" marR="7365" marT="73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кода ВР</a:t>
                      </a:r>
                    </a:p>
                  </a:txBody>
                  <a:tcPr marL="7365" marR="7365" marT="73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Новый элемент ВР</a:t>
                      </a:r>
                    </a:p>
                  </a:txBody>
                  <a:tcPr marL="7365" marR="7365" marT="73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содержания</a:t>
                      </a:r>
                    </a:p>
                  </a:txBody>
                  <a:tcPr marL="7365" marR="7365" marT="73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Применение учреждениями</a:t>
                      </a:r>
                    </a:p>
                  </a:txBody>
                  <a:tcPr marL="7365" marR="7365" marT="736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17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 "Обеспечение специальным топливом и горюче-смазочными материалами вне рамок государственного оборонного заказа"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Исключено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 "Вещевое обеспечение вне рамок государственного оборонного заказа"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Исключено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79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034162"/>
              </p:ext>
            </p:extLst>
          </p:nvPr>
        </p:nvGraphicFramePr>
        <p:xfrm>
          <a:off x="292100" y="703716"/>
          <a:ext cx="8496301" cy="5963783"/>
        </p:xfrm>
        <a:graphic>
          <a:graphicData uri="http://schemas.openxmlformats.org/drawingml/2006/table">
            <a:tbl>
              <a:tblPr/>
              <a:tblGrid>
                <a:gridCol w="2976831"/>
                <a:gridCol w="2517784"/>
                <a:gridCol w="793832"/>
                <a:gridCol w="373005"/>
                <a:gridCol w="420826"/>
                <a:gridCol w="420826"/>
                <a:gridCol w="459083"/>
                <a:gridCol w="534114"/>
              </a:tblGrid>
              <a:tr h="3287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Виды расходов, применяемые при исполнении бюджетов в 2016 году (в редакции приказа Минфина России от 20 июня 2016 года № 89н  "О внесении изменений в Указания о порядке применения   бюджетной классификации Российской Федерации, утвержденные приказом Министерства финансов Российской     Федерации от 1 июля 2013 г. № 65н"*)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Изменения в видах расходов, применяемых при  составлении и исполнении бюджетов бюджетной системы Российской Федерации, начиная с 2017 года 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Характер изменений 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6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наименования</a:t>
                      </a:r>
                    </a:p>
                  </a:txBody>
                  <a:tcPr marL="7365" marR="7365" marT="73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кода ВР</a:t>
                      </a:r>
                    </a:p>
                  </a:txBody>
                  <a:tcPr marL="7365" marR="7365" marT="73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Новый элемент ВР</a:t>
                      </a:r>
                    </a:p>
                  </a:txBody>
                  <a:tcPr marL="7365" marR="7365" marT="73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содержания</a:t>
                      </a:r>
                    </a:p>
                  </a:txBody>
                  <a:tcPr marL="7365" marR="7365" marT="73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Применение учреждениями</a:t>
                      </a:r>
                    </a:p>
                  </a:txBody>
                  <a:tcPr marL="7365" marR="7365" marT="736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68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416 "</a:t>
                      </a:r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Капитальные вложения 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приобретение объектов недвижимого имущества государственными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(муниципальными) учреждениями"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406 "Приобретение объектов недвижимого имущества государственными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(муниципальными) учреждениями"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417 "</a:t>
                      </a:r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Капитальные вложения на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строительство</a:t>
                      </a:r>
                      <a:b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объектов недвижимого имущества государственными</a:t>
                      </a:r>
                      <a:b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(муниципальными) учреждениями"</a:t>
                      </a:r>
                      <a:b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407 "Строительство (реконструкция) объектов недвижимого имущества государственными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(муниципальными) учреждениями"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12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301452"/>
              </p:ext>
            </p:extLst>
          </p:nvPr>
        </p:nvGraphicFramePr>
        <p:xfrm>
          <a:off x="292100" y="703716"/>
          <a:ext cx="8496301" cy="5963783"/>
        </p:xfrm>
        <a:graphic>
          <a:graphicData uri="http://schemas.openxmlformats.org/drawingml/2006/table">
            <a:tbl>
              <a:tblPr/>
              <a:tblGrid>
                <a:gridCol w="2976831"/>
                <a:gridCol w="2517784"/>
                <a:gridCol w="793832"/>
                <a:gridCol w="373005"/>
                <a:gridCol w="420826"/>
                <a:gridCol w="420826"/>
                <a:gridCol w="459083"/>
                <a:gridCol w="534114"/>
              </a:tblGrid>
              <a:tr h="3287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Виды расходов, применяемые при исполнении бюджетов в 2016 году (в редакции приказа Минфина России от 20 июня 2016 года № 89н  "О внесении изменений в Указания о порядке применения   бюджетной классификации Российской Федерации, утвержденные приказом Министерства финансов Российской     Федерации от 1 июля 2013 г. № 65н"*)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Изменения в видах расходов, применяемых при  составлении и исполнении бюджетов бюджетной системы Российской Федерации, начиная с 2017 года 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Характер изменений 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6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наименования</a:t>
                      </a:r>
                    </a:p>
                  </a:txBody>
                  <a:tcPr marL="7365" marR="7365" marT="73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кода ВР</a:t>
                      </a:r>
                    </a:p>
                  </a:txBody>
                  <a:tcPr marL="7365" marR="7365" marT="73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Новый элемент ВР</a:t>
                      </a:r>
                    </a:p>
                  </a:txBody>
                  <a:tcPr marL="7365" marR="7365" marT="73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содержания</a:t>
                      </a:r>
                    </a:p>
                  </a:txBody>
                  <a:tcPr marL="7365" marR="7365" marT="73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Применение учреждениями</a:t>
                      </a:r>
                    </a:p>
                  </a:txBody>
                  <a:tcPr marL="7365" marR="7365" marT="736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68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852 "Уплата прочих налогов, сборов"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"Уплата прочих налогов, сборов"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853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Отделные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расходы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853 "Уплата иных платежей"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"Уплата иных платежей"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852 Отдельные расходы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54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Детализация видов расходов 630, 810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342900" y="1327150"/>
            <a:ext cx="4203699" cy="4959350"/>
            <a:chOff x="342900" y="1327150"/>
            <a:chExt cx="4203699" cy="4959350"/>
          </a:xfrm>
        </p:grpSpPr>
        <p:sp>
          <p:nvSpPr>
            <p:cNvPr id="5" name="Овал 4"/>
            <p:cNvSpPr/>
            <p:nvPr/>
          </p:nvSpPr>
          <p:spPr>
            <a:xfrm>
              <a:off x="1752600" y="1327150"/>
              <a:ext cx="1371600" cy="10223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ВР 630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Прямая со стрелкой 6"/>
            <p:cNvCxnSpPr>
              <a:stCxn id="5" idx="3"/>
            </p:cNvCxnSpPr>
            <p:nvPr/>
          </p:nvCxnSpPr>
          <p:spPr>
            <a:xfrm flipH="1">
              <a:off x="1143000" y="2199780"/>
              <a:ext cx="810466" cy="63232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2438400" y="2349500"/>
              <a:ext cx="0" cy="8636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5" idx="5"/>
            </p:cNvCxnSpPr>
            <p:nvPr/>
          </p:nvCxnSpPr>
          <p:spPr>
            <a:xfrm>
              <a:off x="2923334" y="2199780"/>
              <a:ext cx="772366" cy="67042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342900" y="2832100"/>
              <a:ext cx="1397000" cy="1066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631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1755191" y="3213100"/>
              <a:ext cx="1356051" cy="1104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632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233316" y="2870200"/>
              <a:ext cx="1313283" cy="10287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633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 flipH="1">
              <a:off x="1231900" y="2349500"/>
              <a:ext cx="889000" cy="2755900"/>
            </a:xfrm>
            <a:prstGeom prst="straightConnector1">
              <a:avLst/>
            </a:prstGeom>
            <a:ln w="254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Овал 23"/>
            <p:cNvSpPr/>
            <p:nvPr/>
          </p:nvSpPr>
          <p:spPr>
            <a:xfrm>
              <a:off x="342900" y="5105400"/>
              <a:ext cx="1521666" cy="1181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634*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2832100" y="5904131"/>
            <a:ext cx="4129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*Применяется </a:t>
            </a:r>
            <a:r>
              <a:rPr lang="ru-RU" sz="1600" dirty="0"/>
              <a:t>только на уровне субъектов Российской Федерации (муниципальных образований)</a:t>
            </a:r>
          </a:p>
        </p:txBody>
      </p:sp>
      <p:sp>
        <p:nvSpPr>
          <p:cNvPr id="30" name="Овал 29"/>
          <p:cNvSpPr/>
          <p:nvPr/>
        </p:nvSpPr>
        <p:spPr>
          <a:xfrm>
            <a:off x="6172198" y="1419225"/>
            <a:ext cx="1371600" cy="10223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ВР 810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31" name="Прямая со стрелкой 30"/>
          <p:cNvCxnSpPr>
            <a:stCxn id="30" idx="3"/>
          </p:cNvCxnSpPr>
          <p:nvPr/>
        </p:nvCxnSpPr>
        <p:spPr>
          <a:xfrm flipH="1">
            <a:off x="5562598" y="2291855"/>
            <a:ext cx="810466" cy="63232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857998" y="2441575"/>
            <a:ext cx="0" cy="863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30" idx="5"/>
          </p:cNvCxnSpPr>
          <p:nvPr/>
        </p:nvCxnSpPr>
        <p:spPr>
          <a:xfrm>
            <a:off x="7342932" y="2291855"/>
            <a:ext cx="772366" cy="6704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4762498" y="2924175"/>
            <a:ext cx="1397000" cy="1066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174789" y="3305175"/>
            <a:ext cx="1356051" cy="11049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812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652914" y="2962275"/>
            <a:ext cx="1313283" cy="10287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813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7178088" y="2441575"/>
            <a:ext cx="784812" cy="2663825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7342932" y="5105400"/>
            <a:ext cx="1521666" cy="11811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814*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539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LBLOGO_TITLE_PRINT"/>
  <p:tag name="PBLBAFFILIATE" val="BARCLAYS"/>
  <p:tag name="VERSION" val="3"/>
  <p:tag name="TAGDATE" val="02/21/2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LBLOGO_TITLE_PRINT"/>
  <p:tag name="PBLBAFFILIATE" val="BARCLAYS"/>
  <p:tag name="VERSION" val="3"/>
  <p:tag name="TAGDATE" val="02/21/20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LBLOGO_TITLE_PRINT"/>
  <p:tag name="PBLBAFFILIATE" val="BARCLAYS"/>
  <p:tag name="VERSION" val="3"/>
  <p:tag name="TAGDATE" val="02/21/201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11_Городск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rclays PresBuilder">
  <a:themeElements>
    <a:clrScheme name="Custom 2">
      <a:dk1>
        <a:srgbClr val="262624"/>
      </a:dk1>
      <a:lt1>
        <a:srgbClr val="FFFFFF"/>
      </a:lt1>
      <a:dk2>
        <a:srgbClr val="096334"/>
      </a:dk2>
      <a:lt2>
        <a:srgbClr val="9EA09A"/>
      </a:lt2>
      <a:accent1>
        <a:srgbClr val="938A5B"/>
      </a:accent1>
      <a:accent2>
        <a:srgbClr val="C38F65"/>
      </a:accent2>
      <a:accent3>
        <a:srgbClr val="096334"/>
      </a:accent3>
      <a:accent4>
        <a:srgbClr val="898984"/>
      </a:accent4>
      <a:accent5>
        <a:srgbClr val="4D4D48"/>
      </a:accent5>
      <a:accent6>
        <a:srgbClr val="9A2408"/>
      </a:accent6>
      <a:hlink>
        <a:srgbClr val="FFFFFF"/>
      </a:hlink>
      <a:folHlink>
        <a:srgbClr val="E88C30"/>
      </a:folHlink>
    </a:clrScheme>
    <a:fontScheme name="MOF Russian Federatio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</a:theme>
</file>

<file path=ppt/theme/theme3.xml><?xml version="1.0" encoding="utf-8"?>
<a:theme xmlns:a="http://schemas.openxmlformats.org/drawingml/2006/main" name="12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11_Городск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4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11_Городск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53703</TotalTime>
  <Words>1506</Words>
  <Application>Microsoft Office PowerPoint</Application>
  <PresentationFormat>Экран (4:3)</PresentationFormat>
  <Paragraphs>320</Paragraphs>
  <Slides>22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11_Городская</vt:lpstr>
      <vt:lpstr>Barclays PresBuilder</vt:lpstr>
      <vt:lpstr>12_Городская</vt:lpstr>
      <vt:lpstr>14_Городская</vt:lpstr>
      <vt:lpstr>Новации 2017 года порядка применения бюджетной классификации Российской Федерации, в том числе расходов на реализацию приоритетных проектов (программ) </vt:lpstr>
      <vt:lpstr>Презентация PowerPoint</vt:lpstr>
      <vt:lpstr>Расходы на реализацию приоритетных проектов (программ) </vt:lpstr>
      <vt:lpstr>Расходы на реализацию приоритетных проектов (программ) </vt:lpstr>
      <vt:lpstr>Расходы на реализацию приоритетных проектов (программ) </vt:lpstr>
      <vt:lpstr>Презентация PowerPoint</vt:lpstr>
      <vt:lpstr>Презентация PowerPoint</vt:lpstr>
      <vt:lpstr>Презентация PowerPoint</vt:lpstr>
      <vt:lpstr>Детализация видов расходов 630, 810</vt:lpstr>
      <vt:lpstr>Особенности применения разделов и подразделов классификации расходов бюджетов</vt:lpstr>
      <vt:lpstr>Направления расходов для отражения остатков субсидий юр. лицам прошлых лет</vt:lpstr>
      <vt:lpstr>Особенности порядка применения кодов классификации доходов бюджетов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порядка применения кодов классификации доходов бюджетов в части возврата остатков межбюджетных трансфертов, предоставленных из бюджетов субъектов РФ без участия федерального бюджета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новации новой редакции  Бюджетного кодекса Российской Федерации</dc:title>
  <dc:creator>Шамьюнов ММ</dc:creator>
  <cp:lastModifiedBy>Вольф Елена Владимировна</cp:lastModifiedBy>
  <cp:revision>3353</cp:revision>
  <cp:lastPrinted>2017-01-25T19:56:38Z</cp:lastPrinted>
  <dcterms:modified xsi:type="dcterms:W3CDTF">2017-01-27T09:01:11Z</dcterms:modified>
</cp:coreProperties>
</file>