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3" r:id="rId2"/>
    <p:sldId id="461" r:id="rId3"/>
    <p:sldId id="464" r:id="rId4"/>
    <p:sldId id="466" r:id="rId5"/>
    <p:sldId id="460" r:id="rId6"/>
    <p:sldId id="458" r:id="rId7"/>
    <p:sldId id="465" r:id="rId8"/>
    <p:sldId id="468" r:id="rId9"/>
    <p:sldId id="469" r:id="rId10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461"/>
            <p14:sldId id="464"/>
            <p14:sldId id="466"/>
            <p14:sldId id="460"/>
            <p14:sldId id="458"/>
            <p14:sldId id="465"/>
            <p14:sldId id="468"/>
            <p14:sldId id="469"/>
          </p14:sldIdLst>
        </p14:section>
        <p14:section name="Раздел без заголовка" id="{4FB49B65-3596-45DF-9005-72740699900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D2DEEF"/>
    <a:srgbClr val="9ABCE2"/>
    <a:srgbClr val="66A2D8"/>
    <a:srgbClr val="EAEFF7"/>
    <a:srgbClr val="BDD7EE"/>
    <a:srgbClr val="F8CBAD"/>
    <a:srgbClr val="999DA2"/>
    <a:srgbClr val="606060"/>
    <a:srgbClr val="E4F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4810" autoAdjust="0"/>
  </p:normalViewPr>
  <p:slideViewPr>
    <p:cSldViewPr snapToGrid="0" showGuides="1">
      <p:cViewPr varScale="1">
        <p:scale>
          <a:sx n="99" d="100"/>
          <a:sy n="99" d="100"/>
        </p:scale>
        <p:origin x="858" y="11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20.06.2023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20.06.2023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974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93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569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865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45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297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229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574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8B74-8440-43AD-9057-CE91F1065179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F9A0-5084-43EE-8C85-5540C72FEDA0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0D20-D050-4230-9638-41AFC0903504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56C6BB3D-EA64-4159-97CE-5172B6D98B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6/20/2023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147AF-6CD5-4610-841D-8EFCDD4179E0}" type="datetime1">
              <a:rPr lang="en-US" smtClean="0"/>
              <a:t>6/20/2023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2EAA-0AE5-48BF-89E2-E32D972A71BA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47EC-2EAD-43A6-8B21-42E15A7B27DC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80A4-7B09-40B5-809C-DA626B0418EE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03F31-0DB5-4F88-9819-1ED584C17927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0DF0D-5643-45FC-A58E-1B684D95574B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C845A-6B11-4000-9C50-CA4660A55620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56DA-EB5D-42A4-AA5D-99335D7E7585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375D-4CD1-44FB-A8C6-5ABAC8B07EAE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48746-5621-4134-994E-4C1FD178F4CA}" type="datetime1">
              <a:rPr lang="en-US" smtClean="0"/>
              <a:t>6/20/2023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71626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r>
              <a:rPr lang="ru-RU" sz="2800" dirty="0" smtClean="0">
                <a:solidFill>
                  <a:schemeClr val="bg1"/>
                </a:solidFill>
                <a:latin typeface="Segoe UI Light" panose="020B0502040204020203" pitchFamily="34" charset="0"/>
                <a:ea typeface="Segoe UI Historic" panose="020B0502040204020203" pitchFamily="34" charset="0"/>
                <a:cs typeface="Segoe UI Light" panose="020B0502040204020203" pitchFamily="34" charset="0"/>
              </a:rPr>
              <a:t>Операционный день </a:t>
            </a:r>
          </a:p>
          <a:p>
            <a:pPr algn="l" hangingPunct="1"/>
            <a:r>
              <a:rPr lang="ru-RU" sz="2800" dirty="0" smtClean="0">
                <a:solidFill>
                  <a:schemeClr val="bg1"/>
                </a:solidFill>
                <a:latin typeface="Segoe UI Light" panose="020B0502040204020203" pitchFamily="34" charset="0"/>
                <a:ea typeface="Segoe UI Historic" panose="020B0502040204020203" pitchFamily="34" charset="0"/>
                <a:cs typeface="Segoe UI Light" panose="020B0502040204020203" pitchFamily="34" charset="0"/>
              </a:rPr>
              <a:t>Федерального казначейства</a:t>
            </a:r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</a:t>
            </a:r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казначейство </a:t>
            </a:r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51250" y="263151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Операционный день Федерального казначейства</a:t>
            </a: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2870" y="5251632"/>
            <a:ext cx="11225947" cy="113476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34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379201" y="6394480"/>
            <a:ext cx="678529" cy="35844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362870" y="1367297"/>
            <a:ext cx="114762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600" i="1" dirty="0" smtClean="0"/>
          </a:p>
          <a:p>
            <a:pPr algn="just"/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Положение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Банка России от 27.02.2017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№ 579-П «О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Плане счетов бухгалтерского учета для кредитных организаций и порядке его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применения»</a:t>
            </a:r>
          </a:p>
          <a:p>
            <a:pPr algn="just"/>
            <a:endParaRPr lang="ru-RU" sz="160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О</a:t>
            </a:r>
            <a:r>
              <a:rPr lang="ru-RU" sz="16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перационный день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-  операционно-учетный цикл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за соответствующую календарную дату, в течение которого все совершенные операции оформляются и отражаются в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бухгалтерском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учете по балансовым и </a:t>
            </a:r>
            <a:r>
              <a:rPr lang="ru-RU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внебалансовым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счетам с составлением ежедневного баланса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</a:p>
          <a:p>
            <a:pPr algn="just"/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Операционный день включает в себя операционное время, в течение которого совершаются банковские операции и другие сделки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а также 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период документооборота и обработки учетной информации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обеспечивающий 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оформление и отражение в бухгалтерском учете операций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совершенных в течение операционного времени, 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календарной датой соответствующего операционного дня, и составление ежедневного </a:t>
            </a:r>
            <a:r>
              <a:rPr lang="ru-RU" sz="16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баланса.</a:t>
            </a:r>
            <a:endParaRPr lang="ru-RU" sz="16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600" i="1" dirty="0" smtClean="0"/>
              <a:t> 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25036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51250" y="378568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Порядок прохождения операционного дня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29314" y="1085986"/>
            <a:ext cx="8941873" cy="6352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1.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</a:rPr>
              <a:t>Открытие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операционного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</a:rPr>
              <a:t>дня системы, операционного дня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ТОФК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7117" y="5726663"/>
            <a:ext cx="10363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открытия (закрытия), прохождения операционных дней утвержден Технологическими инструкциями (регламентами):</a:t>
            </a:r>
          </a:p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«Порядок прохождения операционного дня»</a:t>
            </a:r>
          </a:p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«Ведение бюджетного учета и формирование бюджетной отчетности»</a:t>
            </a:r>
          </a:p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«Модуль ведения казначейского учета»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329319" y="1798086"/>
            <a:ext cx="8941873" cy="6352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2. Прием, обработка, исполнение первичных документов операционного дня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329314" y="3246738"/>
            <a:ext cx="8941870" cy="7077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</a:rPr>
              <a:t>4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</a:rPr>
              <a:t>. Формирование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</a:rPr>
              <a:t>диагностических 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</a:rPr>
              <a:t>отчетов за операционный день;</a:t>
            </a:r>
            <a:endParaRPr lang="ru-RU" sz="1400" dirty="0">
              <a:solidFill>
                <a:srgbClr val="FF0000"/>
              </a:solidFill>
              <a:latin typeface="Segoe UI Light" panose="020B0502040204020203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</a:rPr>
              <a:t>    анализ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</a:rPr>
              <a:t>и устранение ошибок 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</a:rPr>
              <a:t>учетных данных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</a:rPr>
              <a:t>(при наличии 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</a:rPr>
              <a:t>отклонений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</a:rPr>
              <a:t>в диагностическом отчете)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329314" y="4046933"/>
            <a:ext cx="8941871" cy="57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5. Закрытие операционного дня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329314" y="4704293"/>
            <a:ext cx="8941870" cy="7519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6. Формирование регистров казначейского учета за операционный день;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    составление и направление аналитической отчетности по лицевым счетам,   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    составление и представление оперативной бюджетной отчетности</a:t>
            </a:r>
          </a:p>
        </p:txBody>
      </p:sp>
      <p:sp>
        <p:nvSpPr>
          <p:cNvPr id="3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379201" y="6394480"/>
            <a:ext cx="678529" cy="35844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1200" dirty="0" smtClean="0"/>
              <a:t>3</a:t>
            </a:r>
            <a:endParaRPr lang="ru-RU" sz="12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329314" y="2518993"/>
            <a:ext cx="8941870" cy="6352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3. Обработка выписки банка, формирование выписок из казначейских счетов операционного дня 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0024" y="1155032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9-00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31520" y="1883473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течение дня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56565" y="2586903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12-00 следующего дня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31520" y="3377073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14-00 следующего дня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75815" y="4114925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16-00 следующего дня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31520" y="4869605"/>
            <a:ext cx="1039528" cy="4523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18-00 следующего дня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8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51250" y="263151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Операционный день Федерального казначейства</a:t>
            </a: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34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11379201" y="6394480"/>
            <a:ext cx="678529" cy="35844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1200" dirty="0" smtClean="0"/>
              <a:t>4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5426" y="1650065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открытия (закрытия), прохождения операционных дней  ТОФК утвержден Технологическими инструкциями (регламентами):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6234" y="3572243"/>
            <a:ext cx="5547042" cy="2246769"/>
          </a:xfrm>
          <a:prstGeom prst="rect">
            <a:avLst/>
          </a:prstGeom>
          <a:solidFill>
            <a:srgbClr val="D2DEEF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 «Автоматизированная система Федерального казначейства»</a:t>
            </a:r>
          </a:p>
          <a:p>
            <a:pPr algn="ctr"/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(«АСФК»)</a:t>
            </a:r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7128" y="4769303"/>
            <a:ext cx="49310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прохождения операционного дня</a:t>
            </a:r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 (ТР 105)</a:t>
            </a:r>
          </a:p>
          <a:p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«Ведение бюджетного учета и формирование бюджетной отчетности</a:t>
            </a:r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 (ТР 108)</a:t>
            </a:r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9839" y="3570720"/>
            <a:ext cx="5547042" cy="2246769"/>
          </a:xfrm>
          <a:prstGeom prst="rect">
            <a:avLst/>
          </a:prstGeom>
          <a:solidFill>
            <a:srgbClr val="D2DEEF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Государственная интегрированная информационная система управления общественными финансами «Электронный бюджет»</a:t>
            </a:r>
            <a:endParaRPr lang="en-US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(ГИИС ЭБ)</a:t>
            </a:r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en-US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44426" y="4661581"/>
            <a:ext cx="49310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anchor="ctr">
            <a:spAutoFit/>
          </a:bodyPr>
          <a:lstStyle/>
          <a:p>
            <a:pPr algn="ctr"/>
            <a:endParaRPr lang="ru-RU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Модуль ведения казначейского учета</a:t>
            </a:r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</a:t>
            </a:r>
          </a:p>
          <a:p>
            <a:pPr algn="ctr"/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5709538" y="1440010"/>
            <a:ext cx="657725" cy="2802835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1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47309" y="227186"/>
            <a:ext cx="743511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Операционный день как индикатор нештатной работы информационных систем</a:t>
            </a:r>
            <a:endParaRPr lang="ru-RU" sz="1500" b="1" dirty="0"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7909" y="6357130"/>
            <a:ext cx="2743200" cy="365125"/>
          </a:xfrm>
        </p:spPr>
        <p:txBody>
          <a:bodyPr/>
          <a:lstStyle/>
          <a:p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5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14744" y="1667259"/>
            <a:ext cx="5091534" cy="952470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Наличие незакрытых операционных дней</a:t>
            </a:r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5519864" y="3159395"/>
            <a:ext cx="657725" cy="2802835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873271" y="5107722"/>
            <a:ext cx="6122830" cy="952470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ненадлежащее исполнение функций Федерального казначейства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14744" y="2853328"/>
            <a:ext cx="5091534" cy="952470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Открытие ранее закрытых операционных дней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69857" y="1681456"/>
            <a:ext cx="5091534" cy="938273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выписок по л/с, отсутствие бюджетной отчетности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69857" y="2853328"/>
            <a:ext cx="5091534" cy="952470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Коррекция учетных данных, повторное направление выписок по л/с, бюджетной отчетности</a:t>
            </a:r>
          </a:p>
        </p:txBody>
      </p:sp>
      <p:cxnSp>
        <p:nvCxnSpPr>
          <p:cNvPr id="27" name="Прямая со стрелкой 26"/>
          <p:cNvCxnSpPr>
            <a:stCxn id="37" idx="3"/>
            <a:endCxn id="25" idx="1"/>
          </p:cNvCxnSpPr>
          <p:nvPr/>
        </p:nvCxnSpPr>
        <p:spPr>
          <a:xfrm>
            <a:off x="5506278" y="2143494"/>
            <a:ext cx="863579" cy="7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506278" y="3322464"/>
            <a:ext cx="863579" cy="7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39149" y="1431233"/>
            <a:ext cx="11618842" cy="2582989"/>
          </a:xfrm>
          <a:prstGeom prst="rect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endParaRPr lang="ru-RU" sz="1467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43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ая выноска 7"/>
          <p:cNvSpPr/>
          <p:nvPr/>
        </p:nvSpPr>
        <p:spPr>
          <a:xfrm>
            <a:off x="8477031" y="1365600"/>
            <a:ext cx="3405394" cy="1871832"/>
          </a:xfrm>
          <a:prstGeom prst="wedgeRectCallout">
            <a:avLst>
              <a:gd name="adj1" fmla="val -103366"/>
              <a:gd name="adj2" fmla="val 3385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7909" y="6337878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6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47309" y="1586975"/>
            <a:ext cx="3455032" cy="7828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Обработка документов за предыдущий день</a:t>
            </a:r>
          </a:p>
        </p:txBody>
      </p:sp>
      <p:cxnSp>
        <p:nvCxnSpPr>
          <p:cNvPr id="15" name="Прямая со стрелкой 14"/>
          <p:cNvCxnSpPr>
            <a:stCxn id="14" idx="2"/>
          </p:cNvCxnSpPr>
          <p:nvPr/>
        </p:nvCxnSpPr>
        <p:spPr>
          <a:xfrm>
            <a:off x="6174825" y="2369828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Блок-схема: решение 16"/>
          <p:cNvSpPr/>
          <p:nvPr/>
        </p:nvSpPr>
        <p:spPr>
          <a:xfrm>
            <a:off x="5265235" y="2695073"/>
            <a:ext cx="1813034" cy="108765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4137851" y="3258379"/>
            <a:ext cx="1012" cy="1094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17" idx="1"/>
          </p:cNvCxnSpPr>
          <p:nvPr/>
        </p:nvCxnSpPr>
        <p:spPr>
          <a:xfrm>
            <a:off x="4138863" y="3238900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084414" y="3238900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7154852" y="4372820"/>
            <a:ext cx="3455032" cy="1132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Операционный день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закрывается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отчетность по л/с, бухгалтерская отчетность не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формируется до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устранения критической проблемы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934013" y="4372418"/>
            <a:ext cx="3455032" cy="11332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Принимается решение о закрытии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операционного дня,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формировании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аналитической отчетности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л/с, бухгалтерской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отчетности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55008" y="2913655"/>
            <a:ext cx="4452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343211" y="2897865"/>
            <a:ext cx="5669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Нет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flipH="1">
            <a:off x="5389045" y="4863597"/>
            <a:ext cx="1765808" cy="6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5601902" y="4346901"/>
            <a:ext cx="14763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После устранения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331908" y="2897865"/>
            <a:ext cx="16913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Наличие критических проблем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8219836" y="3234517"/>
            <a:ext cx="1012" cy="1094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4447309" y="227186"/>
            <a:ext cx="74351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Порядок завершения операционного дня</a:t>
            </a:r>
          </a:p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 </a:t>
            </a:r>
            <a:endParaRPr lang="ru-RU" sz="1500" b="1" dirty="0"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556862" y="1402296"/>
            <a:ext cx="32678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отсутствие, дублирование учетных записей;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отсутствие, дублирование документов в функциональных подсистемах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(некорректная обработка) выписок из банковских/ казначейских счетов</a:t>
            </a:r>
            <a:endParaRPr lang="ru-RU" sz="1400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53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47309" y="227186"/>
            <a:ext cx="743511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Порядок </a:t>
            </a:r>
            <a:r>
              <a:rPr lang="ru-RU" sz="1500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исправления учетных </a:t>
            </a:r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данных</a:t>
            </a:r>
            <a:endParaRPr lang="ru-RU" sz="1500" b="1" dirty="0"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7909" y="6357130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640618" y="3384133"/>
            <a:ext cx="14435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Возможность штатного исправления учетных данных</a:t>
            </a:r>
            <a:endParaRPr lang="ru-RU" sz="1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667225" y="1296749"/>
            <a:ext cx="5197642" cy="5806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 выявлена после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закрытия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операционного дня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представления отчетности </a:t>
            </a:r>
          </a:p>
        </p:txBody>
      </p:sp>
      <p:sp>
        <p:nvSpPr>
          <p:cNvPr id="38" name="Блок-схема: решение 37"/>
          <p:cNvSpPr/>
          <p:nvPr/>
        </p:nvSpPr>
        <p:spPr>
          <a:xfrm>
            <a:off x="5435419" y="3219914"/>
            <a:ext cx="1813034" cy="1019047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6390786" y="1876808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328757" y="3737804"/>
            <a:ext cx="1518" cy="246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329769" y="3737804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4572618" y="3466503"/>
            <a:ext cx="6985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Нет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7246445" y="3728180"/>
            <a:ext cx="1126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8366672" y="3728180"/>
            <a:ext cx="1518" cy="246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7755539" y="3441435"/>
            <a:ext cx="4452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</a:t>
            </a:r>
            <a:endParaRPr lang="ru-RU"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169031" y="4027212"/>
            <a:ext cx="4155129" cy="6025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Исправление осуществляется ТОФК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428307" y="4027211"/>
            <a:ext cx="4260436" cy="6025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Исправление осуществляется группой поддержки ИС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479640" y="4996493"/>
            <a:ext cx="5688530" cy="6685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Отражение операции в регламентированной и бюджетной отчетности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текущий день в установленном порядке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349591" y="2199757"/>
            <a:ext cx="5832909" cy="665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Исправление осуществляется операциями в текущем </a:t>
            </a:r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операционном дне</a:t>
            </a:r>
            <a:endParaRPr lang="ru-RU" sz="14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6390061" y="2875858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317139" y="4671845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8366672" y="4671845"/>
            <a:ext cx="0" cy="324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47309" y="227186"/>
            <a:ext cx="743511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Порядок </a:t>
            </a:r>
            <a:r>
              <a:rPr lang="ru-RU" sz="1500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исправления учетных </a:t>
            </a:r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данных</a:t>
            </a:r>
            <a:endParaRPr lang="ru-RU" sz="1500" b="1" dirty="0"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7909" y="6357130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986920" y="1723197"/>
            <a:ext cx="5798992" cy="703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Проблема выявлена после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закрытия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операционного дня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представления отчетности 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5986920" y="3035911"/>
            <a:ext cx="5798991" cy="782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Исправления в </a:t>
            </a:r>
            <a:r>
              <a:rPr lang="ru-RU" sz="14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том периоде, где была допущена </a:t>
            </a:r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ошибка с открытием операционного дня</a:t>
            </a:r>
            <a:endParaRPr lang="ru-RU" sz="14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986921" y="4571407"/>
            <a:ext cx="5798990" cy="782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Переформирование регистров казначейского учета, аналитической отчетности по лицевым счетам за соответствующий операционный день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61" name="Прямая со стрелкой 60"/>
          <p:cNvCxnSpPr/>
          <p:nvPr/>
        </p:nvCxnSpPr>
        <p:spPr>
          <a:xfrm>
            <a:off x="8831867" y="3944476"/>
            <a:ext cx="1" cy="514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42823" y="2924816"/>
            <a:ext cx="4421677" cy="1618306"/>
          </a:xfrm>
          <a:prstGeom prst="rect">
            <a:avLst/>
          </a:prstGeom>
          <a:noFill/>
          <a:ln w="952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ИСКЛЮЧЕНИЯ:</a:t>
            </a: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ТЕХНИЧЕСКОЙ ВОЗМОЖНОСТИ ИСПРАВЛЕНИЯ В ТЕКУЩЕМ ОД;</a:t>
            </a: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ОТДЕЛЬНОЕ РЕШЕНИЕ ФК</a:t>
            </a:r>
            <a:endParaRPr lang="ru-RU" sz="1400" b="1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8831868" y="2465509"/>
            <a:ext cx="1" cy="514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право 32"/>
          <p:cNvSpPr/>
          <p:nvPr/>
        </p:nvSpPr>
        <p:spPr>
          <a:xfrm>
            <a:off x="5067471" y="2340874"/>
            <a:ext cx="657725" cy="2802835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3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47309" y="227186"/>
            <a:ext cx="743511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Порядок </a:t>
            </a:r>
            <a:r>
              <a:rPr lang="ru-RU" sz="1500" b="1" dirty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исправления учетных </a:t>
            </a:r>
            <a:r>
              <a:rPr lang="ru-RU" sz="1500" b="1" dirty="0" smtClean="0"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данных</a:t>
            </a:r>
            <a:endParaRPr lang="ru-RU" sz="1500" b="1" dirty="0"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7909" y="6357130"/>
            <a:ext cx="2743200" cy="365125"/>
          </a:xfrm>
        </p:spPr>
        <p:txBody>
          <a:bodyPr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9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011500" y="4075793"/>
            <a:ext cx="8590324" cy="78285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ТОФК запрашивает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обоснование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случае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требования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сотрудниками группы поддержки ИС ФК 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открытия операционного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дня для исправления учетных данных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011500" y="2867421"/>
            <a:ext cx="8590324" cy="78285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ТОФК не инициирует открытие операционного дня (направление Запроса на изменение записей учета) для внесения изменения в учетные данные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11500" y="1110012"/>
            <a:ext cx="8590323" cy="975836"/>
          </a:xfrm>
          <a:prstGeom prst="rect">
            <a:avLst/>
          </a:prstGeom>
          <a:noFill/>
          <a:ln w="952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минимизация открытия операционных дней,  корректировка регистров казначейского учета, аналитической и бюджетной отчетности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2429757" y="1110012"/>
            <a:ext cx="361569" cy="1160924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62517" y="1170324"/>
            <a:ext cx="1649163" cy="915523"/>
          </a:xfrm>
          <a:prstGeom prst="rect">
            <a:avLst/>
          </a:prstGeom>
          <a:noFill/>
          <a:ln w="952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</a:t>
            </a:r>
          </a:p>
          <a:p>
            <a:r>
              <a:rPr lang="ru-RU" sz="24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Задача</a:t>
            </a: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2516" y="4075793"/>
            <a:ext cx="1649163" cy="915523"/>
          </a:xfrm>
          <a:prstGeom prst="rect">
            <a:avLst/>
          </a:prstGeom>
          <a:noFill/>
          <a:ln w="9525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</a:t>
            </a:r>
          </a:p>
          <a:p>
            <a:r>
              <a:rPr lang="ru-RU" sz="2400" b="1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Решение</a:t>
            </a: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b="1" dirty="0" smtClean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2429756" y="3495490"/>
            <a:ext cx="361569" cy="2183413"/>
          </a:xfrm>
          <a:prstGeom prst="rightArrow">
            <a:avLst>
              <a:gd name="adj1" fmla="val 54416"/>
              <a:gd name="adj2" fmla="val 6592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gradFill>
              <a:gsLst>
                <a:gs pos="0">
                  <a:schemeClr val="bg1"/>
                </a:gs>
                <a:gs pos="45000">
                  <a:srgbClr val="EA6B14"/>
                </a:gs>
              </a:gsLst>
              <a:lin ang="21594000" scaled="0"/>
            </a:gra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011500" y="5303086"/>
            <a:ext cx="8590324" cy="78285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ТОФК направляет письменный запрос в ФК с обоснованием причин для рассмотрения и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принятия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отдельного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решения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случае необходимости открытия ОД для исправления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учетных данных </a:t>
            </a:r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22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15443</TotalTime>
  <Words>667</Words>
  <Application>Microsoft Office PowerPoint</Application>
  <PresentationFormat>Широкоэкранный</PresentationFormat>
  <Paragraphs>121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1022</cp:revision>
  <cp:lastPrinted>2023-06-20T12:27:46Z</cp:lastPrinted>
  <dcterms:created xsi:type="dcterms:W3CDTF">2021-09-09T06:57:17Z</dcterms:created>
  <dcterms:modified xsi:type="dcterms:W3CDTF">2023-06-20T14:37:22Z</dcterms:modified>
</cp:coreProperties>
</file>