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13" r:id="rId2"/>
    <p:sldId id="592" r:id="rId3"/>
    <p:sldId id="593" r:id="rId4"/>
    <p:sldId id="578" r:id="rId5"/>
    <p:sldId id="570" r:id="rId6"/>
    <p:sldId id="579" r:id="rId7"/>
    <p:sldId id="510" r:id="rId8"/>
    <p:sldId id="575" r:id="rId9"/>
    <p:sldId id="594" r:id="rId10"/>
    <p:sldId id="595" r:id="rId11"/>
    <p:sldId id="596" r:id="rId12"/>
    <p:sldId id="597" r:id="rId13"/>
  </p:sldIdLst>
  <p:sldSz cx="12192000" cy="6858000"/>
  <p:notesSz cx="6819900" cy="99187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2772B3B1-A49F-4BC4-A342-B9CC57AB85F7}">
          <p14:sldIdLst>
            <p14:sldId id="313"/>
            <p14:sldId id="592"/>
            <p14:sldId id="593"/>
            <p14:sldId id="578"/>
            <p14:sldId id="570"/>
            <p14:sldId id="579"/>
          </p14:sldIdLst>
        </p14:section>
        <p14:section name="Раздел без заголовка" id="{4FB49B65-3596-45DF-9005-72740699900D}">
          <p14:sldIdLst>
            <p14:sldId id="510"/>
            <p14:sldId id="575"/>
            <p14:sldId id="594"/>
            <p14:sldId id="595"/>
            <p14:sldId id="596"/>
            <p14:sldId id="597"/>
          </p14:sldIdLst>
        </p14:section>
        <p14:section name="Раздел без заголовка" id="{FB385595-8FC8-468C-AB96-CD640DBE4B64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Расулов Расул Морисович" initials="РРМ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AEFF7"/>
    <a:srgbClr val="D2DEEF"/>
    <a:srgbClr val="BDD7EE"/>
    <a:srgbClr val="9ABCE2"/>
    <a:srgbClr val="66A2D8"/>
    <a:srgbClr val="F8CBAD"/>
    <a:srgbClr val="999DA2"/>
    <a:srgbClr val="5B9BD5"/>
    <a:srgbClr val="606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8" autoAdjust="0"/>
    <p:restoredTop sz="86076" autoAdjust="0"/>
  </p:normalViewPr>
  <p:slideViewPr>
    <p:cSldViewPr snapToGrid="0" showGuides="1">
      <p:cViewPr varScale="1">
        <p:scale>
          <a:sx n="90" d="100"/>
          <a:sy n="90" d="100"/>
        </p:scale>
        <p:origin x="-372" y="-96"/>
      </p:cViewPr>
      <p:guideLst>
        <p:guide orient="horz" pos="2183"/>
        <p:guide pos="384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79" d="100"/>
          <a:sy n="79" d="100"/>
        </p:scale>
        <p:origin x="395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9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62388" y="0"/>
            <a:ext cx="29559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ECCE7B-2B55-459D-8182-D0557B1BD792}" type="datetimeFigureOut">
              <a:rPr lang="ru-RU" smtClean="0"/>
              <a:t>23.03.2023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1813"/>
            <a:ext cx="29559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62388" y="9421813"/>
            <a:ext cx="29559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0AC1E7-E411-4D4E-B275-787F7D6A6A5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33756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3032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620CFA-C76D-41D5-AC3C-DFC6FDF4C7C3}" type="datetimeFigureOut">
              <a:rPr lang="ru-RU" smtClean="0"/>
              <a:t>23.03.2023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4975" y="1239838"/>
            <a:ext cx="5949950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990" y="4773374"/>
            <a:ext cx="5455920" cy="39054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3032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696552-920F-4B31-9AF9-C3E3BD6AAE5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37848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696552-920F-4B31-9AF9-C3E3BD6AAE55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37603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38103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52414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74144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72024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88732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9325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75518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33293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59005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64044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9961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D1311-C342-449F-8719-7B9CD4DF7028}" type="datetime1">
              <a:rPr lang="en-US" smtClean="0"/>
              <a:t>23.03.2023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8306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E4B19-5A42-439B-BC4E-92E6DFACC912}" type="datetime1">
              <a:rPr lang="en-US" smtClean="0"/>
              <a:t>23.03.2023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6527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34903-EA5C-4235-845E-057482457C1E}" type="datetime1">
              <a:rPr lang="en-US" smtClean="0"/>
              <a:t>23.03.2023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10835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>
            <a:cxnSpLocks/>
          </p:cNvCxnSpPr>
          <p:nvPr userDrawn="1"/>
        </p:nvCxnSpPr>
        <p:spPr>
          <a:xfrm>
            <a:off x="90488" y="990600"/>
            <a:ext cx="12012612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3102000" y="90000"/>
            <a:ext cx="9000000" cy="900000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2200"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0"/>
          </p:nvPr>
        </p:nvSpPr>
        <p:spPr>
          <a:xfrm>
            <a:off x="2495550" y="6408739"/>
            <a:ext cx="7200900" cy="358775"/>
          </a:xfrm>
          <a:prstGeom prst="rect">
            <a:avLst/>
          </a:prstGeom>
        </p:spPr>
        <p:txBody>
          <a:bodyPr lIns="0" tIns="0" rIns="0" bIns="0" anchor="b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lumMod val="50000"/>
                    <a:lumOff val="50000"/>
                  </a:prst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11742738" y="6552070"/>
            <a:ext cx="360362" cy="215444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7F7F7F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DCFD259-276A-48CF-AAAF-66CD61FCC4F6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67213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609625" y="6377969"/>
            <a:ext cx="2804161" cy="574516"/>
          </a:xfrm>
          <a:prstGeom prst="rect">
            <a:avLst/>
          </a:prstGeom>
        </p:spPr>
        <p:txBody>
          <a:bodyPr/>
          <a:lstStyle/>
          <a:p>
            <a:fld id="{F610515F-1E8C-4EDF-B9D4-579670099B2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23.03.2023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145281" y="6377971"/>
            <a:ext cx="3901440" cy="574516"/>
          </a:xfrm>
          <a:prstGeom prst="rect">
            <a:avLst/>
          </a:prstGeom>
        </p:spPr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>
            <a:extLst>
              <a:ext uri="{FF2B5EF4-FFF2-40B4-BE49-F238E27FC236}">
                <a16:creationId xmlns="" xmlns:a16="http://schemas.microsoft.com/office/drawing/2014/main" id="{2C64C0D2-3B01-4D89-AC3D-D015BF578CA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9253594" y="6394481"/>
            <a:ext cx="2804161" cy="348813"/>
          </a:xfrm>
        </p:spPr>
        <p:txBody>
          <a:bodyPr lIns="0" tIns="0" rIns="0" bIns="0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ru-RU" smtClean="0">
                <a:solidFill>
                  <a:srgbClr val="44546A"/>
                </a:solidFill>
              </a:rPr>
              <a:pPr/>
              <a:t>‹#›</a:t>
            </a:fld>
            <a:endParaRPr lang="ru-RU" dirty="0">
              <a:solidFill>
                <a:srgbClr val="44546A"/>
              </a:solidFill>
            </a:endParaRPr>
          </a:p>
        </p:txBody>
      </p:sp>
      <p:sp>
        <p:nvSpPr>
          <p:cNvPr id="6" name="Holder 2">
            <a:extLst>
              <a:ext uri="{FF2B5EF4-FFF2-40B4-BE49-F238E27FC236}">
                <a16:creationId xmlns="" xmlns:a16="http://schemas.microsoft.com/office/drawing/2014/main" id="{ACA70A9C-BB1B-495B-A91D-4FFE807FD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7763" y="46981"/>
            <a:ext cx="5789968" cy="348813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2267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7" name="object 2">
            <a:extLst>
              <a:ext uri="{FF2B5EF4-FFF2-40B4-BE49-F238E27FC236}">
                <a16:creationId xmlns="" xmlns:a16="http://schemas.microsoft.com/office/drawing/2014/main" id="{D1FFA894-E666-4AAB-90B4-A00984BD322C}"/>
              </a:ext>
            </a:extLst>
          </p:cNvPr>
          <p:cNvSpPr/>
          <p:nvPr userDrawn="1"/>
        </p:nvSpPr>
        <p:spPr>
          <a:xfrm flipV="1">
            <a:off x="1" y="530121"/>
            <a:ext cx="12192000" cy="374445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pPr algn="l" defTabSz="914400" hangingPunct="1"/>
            <a:endParaRPr sz="3867" b="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8485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243154" y="1818512"/>
            <a:ext cx="8534401" cy="32188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24"/>
            </a:lvl1pPr>
          </a:lstStyle>
          <a:p>
            <a:endParaRPr dirty="0"/>
          </a:p>
        </p:txBody>
      </p:sp>
      <p:sp>
        <p:nvSpPr>
          <p:cNvPr id="7" name="Holder 2">
            <a:extLst>
              <a:ext uri="{FF2B5EF4-FFF2-40B4-BE49-F238E27FC236}">
                <a16:creationId xmlns="" xmlns:a16="http://schemas.microsoft.com/office/drawing/2014/main" id="{7B23EBB8-90AE-42AD-89F1-AAACFA842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7763" y="46977"/>
            <a:ext cx="5789968" cy="35844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2329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8" name="object 2">
            <a:extLst>
              <a:ext uri="{FF2B5EF4-FFF2-40B4-BE49-F238E27FC236}">
                <a16:creationId xmlns="" xmlns:a16="http://schemas.microsoft.com/office/drawing/2014/main" id="{AC4B3DDE-8657-4CD7-8D3E-CD345DD21E94}"/>
              </a:ext>
            </a:extLst>
          </p:cNvPr>
          <p:cNvSpPr/>
          <p:nvPr userDrawn="1"/>
        </p:nvSpPr>
        <p:spPr>
          <a:xfrm flipV="1">
            <a:off x="1" y="530119"/>
            <a:ext cx="12192000" cy="374445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3808" dirty="0"/>
          </a:p>
        </p:txBody>
      </p:sp>
      <p:sp>
        <p:nvSpPr>
          <p:cNvPr id="10" name="Дата 9">
            <a:extLst>
              <a:ext uri="{FF2B5EF4-FFF2-40B4-BE49-F238E27FC236}">
                <a16:creationId xmlns="" xmlns:a16="http://schemas.microsoft.com/office/drawing/2014/main" id="{20278EF6-AF14-48C2-AE7F-BB201C546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4F694-E1C4-4716-8C03-B76FD6043CF6}" type="datetime1">
              <a:rPr lang="en-US" smtClean="0"/>
              <a:t>23.03.2023</a:t>
            </a:fld>
            <a:endParaRPr lang="en-US" dirty="0"/>
          </a:p>
        </p:txBody>
      </p:sp>
      <p:sp>
        <p:nvSpPr>
          <p:cNvPr id="11" name="Нижний колонтитул 10">
            <a:extLst>
              <a:ext uri="{FF2B5EF4-FFF2-40B4-BE49-F238E27FC236}">
                <a16:creationId xmlns="" xmlns:a16="http://schemas.microsoft.com/office/drawing/2014/main" id="{673C5D05-5317-4410-986D-0EB45742A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2" name="Номер слайда 11">
            <a:extLst>
              <a:ext uri="{FF2B5EF4-FFF2-40B4-BE49-F238E27FC236}">
                <a16:creationId xmlns="" xmlns:a16="http://schemas.microsoft.com/office/drawing/2014/main" id="{9B8336B5-74EC-4EED-88A6-FF7D2C8A8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5284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F8624-A353-4CCE-A96F-CFD00D8C1AD4}" type="datetime1">
              <a:rPr lang="en-US" smtClean="0"/>
              <a:t>23.03.2023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187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4D0D8-DDC3-415D-AFB4-9836CAADE717}" type="datetime1">
              <a:rPr lang="en-US" smtClean="0"/>
              <a:t>23.03.2023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4850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60723-DEA8-41F0-B956-5E9E65C26BA2}" type="datetime1">
              <a:rPr lang="en-US" smtClean="0"/>
              <a:t>23.03.2023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4139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E94BE-2A33-46D9-B44B-1DA6EC2318BF}" type="datetime1">
              <a:rPr lang="en-US" smtClean="0"/>
              <a:t>23.03.2023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2632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A4775-C4E7-4641-8011-B76361CC31A4}" type="datetime1">
              <a:rPr lang="en-US" smtClean="0"/>
              <a:t>23.03.2023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177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A0753-80D8-4465-BE3F-599DB496C4EB}" type="datetime1">
              <a:rPr lang="en-US" smtClean="0"/>
              <a:t>23.03.2023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3666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91F9D-C3D5-4D7B-856A-A4D9F4778B21}" type="datetime1">
              <a:rPr lang="en-US" smtClean="0"/>
              <a:t>23.03.2023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3078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C25A6-A83F-414F-981D-F2E3CEF6C15C}" type="datetime1">
              <a:rPr lang="en-US" smtClean="0"/>
              <a:t>23.03.2023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6433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D780EA-BA06-41B2-A69A-BB270A83C3D9}" type="datetime1">
              <a:rPr lang="en-US" smtClean="0"/>
              <a:t>23.03.2023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7887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3" r:id="rId13"/>
    <p:sldLayoutId id="2147483681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Relationship Id="rId5" Type="http://schemas.openxmlformats.org/officeDocument/2006/relationships/hyperlink" Target="mailto:chernenkovasvv2@fsfk.local" TargetMode="External"/><Relationship Id="rId4" Type="http://schemas.openxmlformats.org/officeDocument/2006/relationships/hyperlink" Target="https://t.me/+53tUhLuWN40zNjQy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7"/>
          <p:cNvSpPr/>
          <p:nvPr/>
        </p:nvSpPr>
        <p:spPr>
          <a:xfrm>
            <a:off x="0" y="-63388"/>
            <a:ext cx="12192000" cy="37719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333" dirty="0"/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9947" y="114300"/>
            <a:ext cx="5906705" cy="6629400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" t="54217" r="794"/>
          <a:stretch/>
        </p:blipFill>
        <p:spPr>
          <a:xfrm>
            <a:off x="6179947" y="3708512"/>
            <a:ext cx="5906705" cy="3035188"/>
          </a:xfrm>
          <a:prstGeom prst="rect">
            <a:avLst/>
          </a:prstGeom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517236" y="2295338"/>
            <a:ext cx="5748482" cy="1133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b">
            <a:noAutofit/>
          </a:bodyPr>
          <a:lstStyle>
            <a:lvl1pPr marL="0" marR="0" indent="0" algn="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534" b="1" i="0" u="none" strike="noStrike" cap="none" spc="0" baseline="0">
                <a:solidFill>
                  <a:schemeClr val="tx2"/>
                </a:solidFill>
                <a:uFillTx/>
                <a:latin typeface="Arial"/>
                <a:ea typeface="+mn-ea"/>
                <a:cs typeface="Arial"/>
                <a:sym typeface="Helvetica Neue Medium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pPr algn="l" hangingPunct="1"/>
            <a:endParaRPr lang="ru-RU" sz="2800" dirty="0">
              <a:solidFill>
                <a:schemeClr val="bg1"/>
              </a:solidFill>
              <a:latin typeface="Segoe UI Light" panose="020B0502040204020203" pitchFamily="34" charset="0"/>
              <a:ea typeface="Segoe UI Historic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7109" y="745483"/>
            <a:ext cx="6362965" cy="254149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600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 Требованиях к </a:t>
            </a:r>
            <a:r>
              <a:rPr lang="ru-RU" sz="26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проведению сверки информации о государственных </a:t>
            </a:r>
            <a:r>
              <a:rPr lang="ru-RU" sz="2600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 </a:t>
            </a:r>
            <a:r>
              <a:rPr lang="ru-RU" sz="26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муниципальных учреждениях, размещенной на официальном сайте </a:t>
            </a:r>
            <a:r>
              <a:rPr lang="ru-RU" sz="2600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 </a:t>
            </a:r>
            <a:r>
              <a:rPr lang="ru-RU" sz="26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сети «Интернет» </a:t>
            </a:r>
            <a:r>
              <a:rPr lang="ru-RU" sz="2600" u="sng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www.bus.gov.ru</a:t>
            </a:r>
            <a:r>
              <a:rPr lang="ru-RU" sz="2600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</a:t>
            </a:r>
            <a:r>
              <a:rPr lang="ru-RU" sz="26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 анализа ее результатов</a:t>
            </a:r>
          </a:p>
          <a:p>
            <a:endParaRPr lang="en-US" sz="2600" dirty="0">
              <a:solidFill>
                <a:schemeClr val="bg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42634" y="5863516"/>
            <a:ext cx="7191639" cy="8079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Нормативная правовая база.</a:t>
            </a:r>
          </a:p>
          <a:p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Черненкова С.В.</a:t>
            </a:r>
          </a:p>
          <a:p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Федеральное казначейство, март, 2023</a:t>
            </a:r>
            <a:endParaRPr lang="ru-RU" sz="1600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2285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1507707" y="391449"/>
            <a:ext cx="10393704" cy="24622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6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 Требованиях к проведению сверки информации о государственных и муниципальных учреждениях </a:t>
            </a:r>
            <a:endParaRPr lang="ru-RU" sz="1600" b="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Segoe UI Light" panose="020B0502040204020203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550421" y="1116690"/>
            <a:ext cx="11119393" cy="83391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Особенности </a:t>
            </a:r>
            <a:r>
              <a:rPr lang="ru-RU" sz="20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формирования </a:t>
            </a:r>
            <a:r>
              <a:rPr lang="ru-RU" sz="20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Сводного отчета </a:t>
            </a:r>
            <a:r>
              <a:rPr lang="ru-RU" sz="20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 размещенной информации на Официальном сайте ГМУ </a:t>
            </a:r>
            <a:r>
              <a:rPr lang="ru-RU" sz="20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(приложение 3 к Требованиям)</a:t>
            </a:r>
            <a:endParaRPr lang="ru-RU" sz="20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5" name="Стрелка вниз 34"/>
          <p:cNvSpPr/>
          <p:nvPr/>
        </p:nvSpPr>
        <p:spPr>
          <a:xfrm>
            <a:off x="5839010" y="2156912"/>
            <a:ext cx="517310" cy="268431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669814" y="6492875"/>
            <a:ext cx="463193" cy="365125"/>
          </a:xfrm>
        </p:spPr>
        <p:txBody>
          <a:bodyPr/>
          <a:lstStyle/>
          <a:p>
            <a:r>
              <a:rPr lang="ru-RU" dirty="0" smtClean="0"/>
              <a:t>10</a:t>
            </a:r>
            <a:endParaRPr lang="ru-RU" dirty="0"/>
          </a:p>
        </p:txBody>
      </p:sp>
      <p:sp>
        <p:nvSpPr>
          <p:cNvPr id="12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550421" y="2606476"/>
            <a:ext cx="11144297" cy="3177875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t" anchorCtr="0"/>
          <a:lstStyle/>
          <a:p>
            <a:pPr marL="285750" indent="-285750" algn="just">
              <a:buFontTx/>
              <a:buChar char="-"/>
            </a:pPr>
            <a:endParaRPr lang="ru-RU" sz="700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Сводный отчет составляется нарастающим итогом с начала </a:t>
            </a: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года</a:t>
            </a:r>
            <a:endParaRPr lang="en-US" sz="1600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285750" indent="-285750" algn="just">
              <a:buFontTx/>
              <a:buChar char="-"/>
            </a:pPr>
            <a:endParaRPr lang="ru-RU" sz="7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показатель графы 2 «Субъект Российской Федерации» отражается в порядке убывания показателя графы 7 «Полнота размещенной информации на Официальном сайте </a:t>
            </a: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ГМУ», определяя рейтинг по субъектам  размещения информации</a:t>
            </a:r>
            <a:r>
              <a:rPr lang="en-US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об учреждении на Официальном сайте ГМУ</a:t>
            </a:r>
          </a:p>
          <a:p>
            <a:pPr marL="285750" indent="-285750" algn="just">
              <a:buFontTx/>
              <a:buChar char="-"/>
            </a:pPr>
            <a:endParaRPr lang="ru-RU" sz="700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показатель графы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7 «Полнота размещенной информации на Официальном сайте ГМУ» - отражает процент количества учреждений, информация по которым размещена на Официальном сайте ГМУ в полном объеме (графа 4), к общему количеству учреждений, осуществляющих деятельность на территории соответствующего субъекта Российской Федерации (графа 3), в разрезе субъектов Российской Федерации</a:t>
            </a:r>
            <a:endParaRPr lang="en-US" sz="16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285750" indent="-285750" algn="just">
              <a:buFontTx/>
              <a:buChar char="-"/>
            </a:pPr>
            <a:endParaRPr lang="en-US" sz="700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автоматическое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формирование </a:t>
            </a: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вывод на печать Сводного отчета по размещенной информации на Официальном сайте </a:t>
            </a: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ГМУ в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личном кабинете ТОФК планируется к доработке</a:t>
            </a:r>
          </a:p>
          <a:p>
            <a:pPr marL="342900" indent="-342900" algn="just">
              <a:buAutoNum type="arabicPeriod"/>
            </a:pPr>
            <a:endParaRPr lang="ru-RU" sz="700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1875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1507707" y="391449"/>
            <a:ext cx="10393704" cy="24622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6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 Требованиях к проведению сверки информации о государственных и муниципальных учреждениях </a:t>
            </a:r>
            <a:endParaRPr lang="ru-RU" sz="1600" b="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Segoe UI Light" panose="020B0502040204020203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550421" y="1116690"/>
            <a:ext cx="11119393" cy="83391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Рекомендации к организации работы</a:t>
            </a:r>
            <a:endParaRPr lang="ru-RU" sz="20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5" name="Стрелка вниз 34"/>
          <p:cNvSpPr/>
          <p:nvPr/>
        </p:nvSpPr>
        <p:spPr>
          <a:xfrm>
            <a:off x="5851462" y="2022697"/>
            <a:ext cx="517310" cy="268431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669814" y="6492875"/>
            <a:ext cx="463193" cy="365125"/>
          </a:xfrm>
        </p:spPr>
        <p:txBody>
          <a:bodyPr/>
          <a:lstStyle/>
          <a:p>
            <a:r>
              <a:rPr lang="ru-RU" dirty="0" smtClean="0"/>
              <a:t>11</a:t>
            </a:r>
            <a:endParaRPr lang="ru-RU" dirty="0"/>
          </a:p>
        </p:txBody>
      </p:sp>
      <p:sp>
        <p:nvSpPr>
          <p:cNvPr id="12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550421" y="2363216"/>
            <a:ext cx="11144297" cy="1859463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t" anchorCtr="0"/>
          <a:lstStyle/>
          <a:p>
            <a:pPr marL="360363" indent="-360363" algn="just">
              <a:buFontTx/>
              <a:buChar char="-"/>
            </a:pPr>
            <a:r>
              <a:rPr lang="ru-RU" sz="15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разрабатывать </a:t>
            </a:r>
            <a:r>
              <a:rPr lang="ru-RU" sz="15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порядок </a:t>
            </a:r>
            <a:r>
              <a:rPr lang="ru-RU" sz="15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или методику к </a:t>
            </a:r>
            <a:r>
              <a:rPr lang="ru-RU" sz="15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проведению сверки информации о государственных и муниципальных </a:t>
            </a:r>
            <a:r>
              <a:rPr lang="ru-RU" sz="15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учреждениях, размещенной </a:t>
            </a:r>
            <a:r>
              <a:rPr lang="ru-RU" sz="15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на официальном сайте в сети «Интернет» </a:t>
            </a:r>
            <a:r>
              <a:rPr lang="en-US" sz="15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www</a:t>
            </a:r>
            <a:r>
              <a:rPr lang="ru-RU" sz="15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.</a:t>
            </a:r>
            <a:r>
              <a:rPr lang="en-US" sz="15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bus</a:t>
            </a:r>
            <a:r>
              <a:rPr lang="ru-RU" sz="15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.</a:t>
            </a:r>
            <a:r>
              <a:rPr lang="en-US" sz="1500" dirty="0" err="1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gov</a:t>
            </a:r>
            <a:r>
              <a:rPr lang="ru-RU" sz="15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.</a:t>
            </a:r>
            <a:r>
              <a:rPr lang="en-US" sz="1500" dirty="0" err="1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ru</a:t>
            </a:r>
            <a:r>
              <a:rPr lang="ru-RU" sz="15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и анализа ее результатов, </a:t>
            </a:r>
            <a:r>
              <a:rPr lang="ru-RU" sz="15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на основании Требований ФК и утверждать </a:t>
            </a:r>
            <a:r>
              <a:rPr lang="ru-RU" sz="15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приказом </a:t>
            </a:r>
            <a:r>
              <a:rPr lang="ru-RU" sz="15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управления </a:t>
            </a:r>
            <a:r>
              <a:rPr lang="ru-RU" sz="15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Федерального казначейства по субъекту </a:t>
            </a:r>
            <a:r>
              <a:rPr lang="ru-RU" sz="15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РФ </a:t>
            </a:r>
            <a:r>
              <a:rPr lang="ru-RU" sz="1500" u="sng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не требуется</a:t>
            </a:r>
          </a:p>
          <a:p>
            <a:pPr marL="360363" indent="-360363" algn="just">
              <a:buFontTx/>
              <a:buChar char="-"/>
            </a:pPr>
            <a:endParaRPr lang="ru-RU" sz="1500" u="sng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360363" indent="-360363" algn="just">
              <a:buFontTx/>
              <a:buChar char="-"/>
            </a:pPr>
            <a:r>
              <a:rPr lang="ru-RU" sz="15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подготовка дорожной карты по поэтапной передаче функции по проведению </a:t>
            </a:r>
            <a:r>
              <a:rPr lang="ru-RU" sz="15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сверки информации о государственных и муниципальных учреждениях, размещенной на официальном сайте в сети «Интернет» </a:t>
            </a:r>
            <a:r>
              <a:rPr lang="en-US" sz="15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www</a:t>
            </a:r>
            <a:r>
              <a:rPr lang="ru-RU" sz="15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.</a:t>
            </a:r>
            <a:r>
              <a:rPr lang="en-US" sz="15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bus</a:t>
            </a:r>
            <a:r>
              <a:rPr lang="ru-RU" sz="15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.</a:t>
            </a:r>
            <a:r>
              <a:rPr lang="en-US" sz="1500" dirty="0" err="1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gov</a:t>
            </a:r>
            <a:r>
              <a:rPr lang="ru-RU" sz="15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.</a:t>
            </a:r>
            <a:r>
              <a:rPr lang="en-US" sz="1500" dirty="0" err="1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ru</a:t>
            </a:r>
            <a:r>
              <a:rPr lang="ru-RU" sz="15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</a:t>
            </a:r>
            <a:r>
              <a:rPr lang="en-US" sz="15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ru-RU" sz="15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 составлению отчетов</a:t>
            </a:r>
            <a:r>
              <a:rPr lang="en-US" sz="15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ru-RU" sz="15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/>
            </a:r>
            <a:br>
              <a:rPr lang="ru-RU" sz="15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ru-RU" sz="1500" u="sng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не планируется</a:t>
            </a:r>
            <a:endParaRPr lang="ru-RU" sz="700" u="sng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360363" indent="-360363" algn="just">
              <a:buFontTx/>
              <a:buChar char="-"/>
            </a:pPr>
            <a:endParaRPr lang="ru-RU" sz="13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360363" indent="-360363" algn="just">
              <a:buFontTx/>
              <a:buChar char="-"/>
            </a:pPr>
            <a:endParaRPr lang="ru-RU" sz="1300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285750" indent="-285750" algn="just">
              <a:buFontTx/>
              <a:buChar char="-"/>
            </a:pPr>
            <a:endParaRPr lang="ru-RU" sz="13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545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1507707" y="391449"/>
            <a:ext cx="10393704" cy="24622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600" b="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Телеграмм-канал – БАСГОВ_НОВОСТИ для УФК</a:t>
            </a:r>
            <a:endParaRPr lang="ru-RU" sz="1600" b="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Segoe UI Light" panose="020B0502040204020203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550421" y="1116690"/>
            <a:ext cx="11119393" cy="12258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Telegram</a:t>
            </a:r>
            <a:r>
              <a:rPr lang="ru-RU" sz="20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-канал БАСГОВ_НОВОСТИ для УФК</a:t>
            </a:r>
          </a:p>
          <a:p>
            <a:pPr algn="ctr"/>
            <a:endParaRPr lang="en-US" sz="1000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r>
              <a:rPr lang="ru-RU" sz="20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Ссылка </a:t>
            </a:r>
            <a:r>
              <a:rPr lang="ru-RU" sz="2000" u="sng" dirty="0">
                <a:hlinkClick r:id="rId4"/>
              </a:rPr>
              <a:t>https://t.me/+</a:t>
            </a:r>
            <a:r>
              <a:rPr lang="ru-RU" sz="2000" u="sng" dirty="0" smtClean="0">
                <a:hlinkClick r:id="rId4"/>
              </a:rPr>
              <a:t>53tUhLuWN40zNjQy</a:t>
            </a:r>
            <a:endParaRPr lang="ru-RU" sz="20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5" name="Стрелка вниз 34"/>
          <p:cNvSpPr/>
          <p:nvPr/>
        </p:nvSpPr>
        <p:spPr>
          <a:xfrm>
            <a:off x="5684294" y="2542071"/>
            <a:ext cx="682904" cy="441798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669814" y="6492875"/>
            <a:ext cx="463193" cy="365125"/>
          </a:xfrm>
        </p:spPr>
        <p:txBody>
          <a:bodyPr/>
          <a:lstStyle/>
          <a:p>
            <a:r>
              <a:rPr lang="ru-RU" dirty="0" smtClean="0"/>
              <a:t>11</a:t>
            </a:r>
            <a:endParaRPr lang="ru-RU" dirty="0"/>
          </a:p>
        </p:txBody>
      </p:sp>
      <p:sp>
        <p:nvSpPr>
          <p:cNvPr id="11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566611" y="3138395"/>
            <a:ext cx="11144297" cy="2892535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t" anchorCtr="0"/>
          <a:lstStyle/>
          <a:p>
            <a:pPr algn="just"/>
            <a:r>
              <a:rPr lang="en-US" sz="1750" u="sng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Telegram-</a:t>
            </a:r>
            <a:r>
              <a:rPr lang="ru-RU" sz="1750" u="sng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канала</a:t>
            </a:r>
            <a:r>
              <a:rPr lang="en-US" sz="1750" u="sng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ru-RU" sz="1750" u="sng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БАСГОВ_НОВОСТИ </a:t>
            </a:r>
            <a:r>
              <a:rPr lang="ru-RU" sz="1750" u="sng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для УФК </a:t>
            </a:r>
            <a:r>
              <a:rPr lang="ru-RU" sz="1750" u="sng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</a:t>
            </a:r>
            <a:r>
              <a:rPr lang="ru-RU" sz="175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оздан для опубликования новостей, ответов и комментариев на часто задаваемые вопросы от УФК</a:t>
            </a:r>
            <a:r>
              <a:rPr lang="en-US" sz="175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ru-RU" sz="175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 учреждений</a:t>
            </a:r>
          </a:p>
          <a:p>
            <a:pPr algn="just"/>
            <a:endParaRPr lang="ru-RU" sz="1750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just"/>
            <a:r>
              <a:rPr lang="ru-RU" sz="1750" u="sng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Администратор </a:t>
            </a:r>
            <a:r>
              <a:rPr lang="en-US" sz="1750" u="sng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Telegram-</a:t>
            </a:r>
            <a:r>
              <a:rPr lang="ru-RU" sz="1750" u="sng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канала</a:t>
            </a:r>
            <a:r>
              <a:rPr lang="en-US" sz="1750" u="sng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ru-RU" sz="1750" u="sng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БАСГОВ_НОВОСТИ для УФК – Управление бюджетного учета и отчетности ФК</a:t>
            </a:r>
          </a:p>
          <a:p>
            <a:pPr algn="just"/>
            <a:endParaRPr lang="ru-RU" sz="1750" u="sng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just"/>
            <a:r>
              <a:rPr lang="ru-RU" sz="1750" u="sng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Для участников канала - УФК разрешена возможность только добавлять участников. </a:t>
            </a:r>
          </a:p>
          <a:p>
            <a:pPr algn="just"/>
            <a:endParaRPr lang="ru-RU" sz="1750" u="sng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just"/>
            <a:r>
              <a:rPr lang="ru-RU" sz="1750" u="sng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Вопросы методологического характера по работе с сайтом </a:t>
            </a:r>
            <a:r>
              <a:rPr lang="en-US" sz="1750" u="sng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BUS.GOV.RU </a:t>
            </a:r>
            <a:r>
              <a:rPr lang="ru-RU" sz="1750" u="sng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направлять на электронную почту </a:t>
            </a:r>
            <a:r>
              <a:rPr lang="en-US" sz="1750" i="1" u="sng" dirty="0">
                <a:hlinkClick r:id="rId5"/>
              </a:rPr>
              <a:t>chernenkovasvv2@fsfk.local</a:t>
            </a:r>
            <a:r>
              <a:rPr lang="ru-RU" sz="1750" dirty="0"/>
              <a:t>   </a:t>
            </a:r>
            <a:endParaRPr lang="ru-RU" sz="1750" u="sng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360363" indent="-360363" algn="just">
              <a:buFontTx/>
              <a:buChar char="-"/>
            </a:pPr>
            <a:endParaRPr lang="ru-RU" sz="1750" u="sng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360363" indent="-360363" algn="just">
              <a:buFontTx/>
              <a:buChar char="-"/>
            </a:pPr>
            <a:endParaRPr lang="ru-RU" sz="175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360363" indent="-360363" algn="just">
              <a:buFontTx/>
              <a:buChar char="-"/>
            </a:pPr>
            <a:endParaRPr lang="ru-RU" sz="1750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285750" indent="-285750" algn="just">
              <a:buFontTx/>
              <a:buChar char="-"/>
            </a:pPr>
            <a:endParaRPr lang="ru-RU" sz="175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4094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1507707" y="276034"/>
            <a:ext cx="10393704" cy="477054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600" b="0" dirty="0" smtClean="0">
                <a:solidFill>
                  <a:schemeClr val="tx1"/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Структура </a:t>
            </a:r>
            <a:r>
              <a:rPr lang="ru-RU" sz="1600" b="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официального сайта </a:t>
            </a:r>
            <a:r>
              <a:rPr lang="ru-RU" sz="16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 сети </a:t>
            </a:r>
            <a:r>
              <a:rPr lang="ru-RU" sz="1600" b="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«Интернет» </a:t>
            </a:r>
            <a:r>
              <a:rPr lang="ru-RU" sz="1600" b="0" u="sng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www.bus.gov.ru</a:t>
            </a:r>
            <a:r>
              <a:rPr lang="ru-RU" sz="1600" b="0" dirty="0" smtClean="0">
                <a:solidFill>
                  <a:schemeClr val="tx1"/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. </a:t>
            </a:r>
            <a:r>
              <a:rPr lang="ru-RU" sz="1600" b="0" dirty="0">
                <a:solidFill>
                  <a:schemeClr val="tx1"/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Нормативно правовая база</a:t>
            </a:r>
          </a:p>
          <a:p>
            <a:endParaRPr lang="ru-RU" sz="300" b="0" dirty="0" smtClean="0">
              <a:solidFill>
                <a:schemeClr val="tx1"/>
              </a:solidFill>
              <a:latin typeface="Segoe UI Light" panose="020B0502040204020203" pitchFamily="34" charset="0"/>
              <a:ea typeface="Cambria" panose="02040503050406030204" pitchFamily="18" charset="0"/>
              <a:cs typeface="Segoe UI Light" panose="020B0502040204020203" pitchFamily="34" charset="0"/>
            </a:endParaRPr>
          </a:p>
          <a:p>
            <a:r>
              <a:rPr lang="ru-RU" sz="1200" b="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Light" panose="020B0502040204020203" pitchFamily="34" charset="0"/>
              </a:rPr>
              <a:t>  </a:t>
            </a:r>
            <a:endParaRPr lang="ru-RU" sz="1200" b="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Segoe UI Light" panose="020B0502040204020203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959366" y="1233346"/>
            <a:ext cx="5740035" cy="6746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Segoe UI Light" panose="020B0502040204020203" pitchFamily="34" charset="0"/>
              </a:rPr>
              <a:t>Н</a:t>
            </a:r>
            <a:r>
              <a:rPr lang="ru-RU" sz="1600" b="1" dirty="0" smtClean="0">
                <a:solidFill>
                  <a:schemeClr val="tx1"/>
                </a:solidFill>
                <a:latin typeface="Segoe UI Light" panose="020B0502040204020203" pitchFamily="34" charset="0"/>
              </a:rPr>
              <a:t>ормативные правовые акты Российской Федерации</a:t>
            </a:r>
            <a:endParaRPr lang="ru-RU" sz="1600" b="1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684635" y="6366860"/>
            <a:ext cx="433552" cy="365125"/>
          </a:xfrm>
        </p:spPr>
        <p:txBody>
          <a:bodyPr/>
          <a:lstStyle/>
          <a:p>
            <a:fld id="{B6F15528-21DE-4FAA-801E-634DDDAF4B2B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8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5959364" y="2191930"/>
            <a:ext cx="5740035" cy="1016137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t"/>
          <a:lstStyle/>
          <a:p>
            <a:pPr algn="ctr"/>
            <a:r>
              <a:rPr lang="ru-RU" sz="16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ФЗ от 08 мая 2010 г. № 83-ФЗ</a:t>
            </a:r>
          </a:p>
          <a:p>
            <a:pPr algn="ctr"/>
            <a:r>
              <a:rPr lang="ru-RU" sz="16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ФЗ от 12 января 1996 г. № 7-ФЗ </a:t>
            </a:r>
          </a:p>
          <a:p>
            <a:pPr algn="ctr"/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Приказ </a:t>
            </a:r>
            <a:r>
              <a:rPr lang="ru-RU" sz="16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Минфина РФ от 21 июля 2011 г. № 86н</a:t>
            </a:r>
          </a:p>
          <a:p>
            <a:pPr algn="ctr"/>
            <a:endParaRPr lang="ru-RU" sz="1600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0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390524" y="4687875"/>
            <a:ext cx="4384201" cy="1197918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Независимая </a:t>
            </a:r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оценка качества условий оказания услуг организациями (НОК)</a:t>
            </a:r>
            <a:endParaRPr lang="ru-RU" sz="1600" b="1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1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390525" y="3472845"/>
            <a:ext cx="4384201" cy="958813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t"/>
          <a:lstStyle/>
          <a:p>
            <a:pPr algn="ctr"/>
            <a:endParaRPr lang="ru-RU" sz="1600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Информация о социальном заказе</a:t>
            </a:r>
            <a:endParaRPr lang="ru-RU" sz="1600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2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390526" y="2181223"/>
            <a:ext cx="4384200" cy="1026845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Информация о государственных (муниципальных) учреждениях</a:t>
            </a:r>
          </a:p>
        </p:txBody>
      </p:sp>
      <p:sp>
        <p:nvSpPr>
          <p:cNvPr id="23" name="Стрелка вправо 22"/>
          <p:cNvSpPr/>
          <p:nvPr/>
        </p:nvSpPr>
        <p:spPr>
          <a:xfrm>
            <a:off x="5244663" y="3153852"/>
            <a:ext cx="403662" cy="1731350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noFill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90525" y="1240694"/>
            <a:ext cx="4384201" cy="66729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Segoe UI Light" panose="020B0502040204020203" pitchFamily="34" charset="0"/>
              </a:rPr>
              <a:t>Основные разделы</a:t>
            </a:r>
            <a:endParaRPr lang="ru-RU" sz="1600" b="1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14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5959365" y="3488075"/>
            <a:ext cx="5740035" cy="943583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t"/>
          <a:lstStyle/>
          <a:p>
            <a:pPr algn="ctr"/>
            <a:endParaRPr lang="ru-RU" sz="1200" dirty="0" smtClean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ФЗ от 13 июля 2020 г. № 189-ФЗ</a:t>
            </a:r>
          </a:p>
          <a:p>
            <a:pPr algn="ctr"/>
            <a:r>
              <a:rPr lang="ru-RU" sz="155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Постановление Правительства РФ от 05 ноября 2020 г. № 1789</a:t>
            </a:r>
            <a:endParaRPr lang="ru-RU" sz="1550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6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5959365" y="4774773"/>
            <a:ext cx="5740035" cy="1111020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t"/>
          <a:lstStyle/>
          <a:p>
            <a:r>
              <a:rPr lang="ru-RU" sz="1600" b="1" dirty="0"/>
              <a:t>Приказ </a:t>
            </a:r>
            <a:endParaRPr lang="ru-RU" sz="1600" b="1" dirty="0" smtClean="0"/>
          </a:p>
          <a:p>
            <a:pPr algn="ctr"/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Приказ </a:t>
            </a:r>
            <a:r>
              <a:rPr lang="ru-RU" sz="16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Минфина РФ от 7 мая 2019 г. N </a:t>
            </a:r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66н</a:t>
            </a:r>
          </a:p>
          <a:p>
            <a:pPr algn="ctr"/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Приказ </a:t>
            </a: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Минтруда РФ от 31 мая 2018 г. № 344н</a:t>
            </a:r>
            <a:endParaRPr lang="ru-RU" sz="16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9540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1507707" y="276034"/>
            <a:ext cx="10393704" cy="477054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600" b="0" dirty="0" smtClean="0">
                <a:solidFill>
                  <a:schemeClr val="tx1"/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Нормативно </a:t>
            </a:r>
            <a:r>
              <a:rPr lang="ru-RU" sz="1600" b="0" dirty="0">
                <a:solidFill>
                  <a:schemeClr val="tx1"/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правовая база</a:t>
            </a:r>
          </a:p>
          <a:p>
            <a:endParaRPr lang="ru-RU" sz="300" b="0" dirty="0" smtClean="0">
              <a:solidFill>
                <a:schemeClr val="tx1"/>
              </a:solidFill>
              <a:latin typeface="Segoe UI Light" panose="020B0502040204020203" pitchFamily="34" charset="0"/>
              <a:ea typeface="Cambria" panose="02040503050406030204" pitchFamily="18" charset="0"/>
              <a:cs typeface="Segoe UI Light" panose="020B0502040204020203" pitchFamily="34" charset="0"/>
            </a:endParaRPr>
          </a:p>
          <a:p>
            <a:r>
              <a:rPr lang="ru-RU" sz="1200" b="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Light" panose="020B0502040204020203" pitchFamily="34" charset="0"/>
              </a:rPr>
              <a:t>  </a:t>
            </a:r>
            <a:endParaRPr lang="ru-RU" sz="1200" b="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Segoe UI Light" panose="020B0502040204020203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308328" y="1122806"/>
            <a:ext cx="5496679" cy="6746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Segoe UI Light" panose="020B0502040204020203" pitchFamily="34" charset="0"/>
              </a:rPr>
              <a:t>Н</a:t>
            </a:r>
            <a:r>
              <a:rPr lang="ru-RU" sz="1600" b="1" dirty="0" smtClean="0">
                <a:solidFill>
                  <a:schemeClr val="tx1"/>
                </a:solidFill>
                <a:latin typeface="Segoe UI Light" panose="020B0502040204020203" pitchFamily="34" charset="0"/>
              </a:rPr>
              <a:t>ормативные правовые акты Российской Федерации</a:t>
            </a:r>
            <a:endParaRPr lang="ru-RU" sz="1600" b="1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741438" y="6435178"/>
            <a:ext cx="550814" cy="365125"/>
          </a:xfrm>
        </p:spPr>
        <p:txBody>
          <a:bodyPr anchor="ctr" anchorCtr="1"/>
          <a:lstStyle/>
          <a:p>
            <a:fld id="{B6F15528-21DE-4FAA-801E-634DDDAF4B2B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8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6318600" y="1918259"/>
            <a:ext cx="5486407" cy="600852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ru-RU" sz="14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Постановление </a:t>
            </a:r>
            <a:r>
              <a:rPr lang="ru-RU" sz="14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Правительства </a:t>
            </a:r>
            <a:r>
              <a:rPr lang="ru-RU" sz="14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РФ от </a:t>
            </a:r>
            <a:r>
              <a:rPr lang="ru-RU" sz="14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26.06.2015 N </a:t>
            </a:r>
            <a:r>
              <a:rPr lang="ru-RU" sz="14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640</a:t>
            </a:r>
          </a:p>
        </p:txBody>
      </p:sp>
      <p:sp>
        <p:nvSpPr>
          <p:cNvPr id="20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418796" y="4215589"/>
            <a:ext cx="5094634" cy="513478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Информация о показателях бюджетной сметы 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(для казенных учреждений)</a:t>
            </a:r>
            <a:endParaRPr lang="ru-RU" sz="1400" b="1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1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390523" y="2612858"/>
            <a:ext cx="5122908" cy="830963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Информация о </a:t>
            </a:r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плане </a:t>
            </a:r>
            <a:r>
              <a:rPr lang="ru-RU" sz="14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финансово-хозяйственной деятельности государственного (муниципального) учреждения </a:t>
            </a:r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</a:t>
            </a:r>
            <a:r>
              <a:rPr lang="ru-RU" sz="14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для автономных и бюджетных учреждений</a:t>
            </a:r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  <a:endParaRPr lang="ru-RU" sz="14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2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390523" y="1907985"/>
            <a:ext cx="5122908" cy="600852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Информация о государственном </a:t>
            </a:r>
            <a:r>
              <a:rPr lang="ru-RU" sz="14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</a:t>
            </a:r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муниципальном) задании </a:t>
            </a:r>
            <a:r>
              <a:rPr lang="ru-RU" sz="14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на оказание услуг (выполнение работ</a:t>
            </a:r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 и его исполнении</a:t>
            </a:r>
            <a:endParaRPr lang="ru-RU" sz="14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3" name="Стрелка вправо 22"/>
          <p:cNvSpPr/>
          <p:nvPr/>
        </p:nvSpPr>
        <p:spPr>
          <a:xfrm>
            <a:off x="5729190" y="2883582"/>
            <a:ext cx="403662" cy="1731350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endParaRPr lang="en-US" sz="1400">
              <a:noFill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90524" y="1117166"/>
            <a:ext cx="5122907" cy="66729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1600" b="1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Информация о государственных (муниципальных) учреждениях</a:t>
            </a:r>
          </a:p>
        </p:txBody>
      </p:sp>
      <p:sp>
        <p:nvSpPr>
          <p:cNvPr id="15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418794" y="4833517"/>
            <a:ext cx="5094636" cy="541671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</a:t>
            </a:r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нформация </a:t>
            </a:r>
            <a:r>
              <a:rPr lang="ru-RU" sz="14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 результатах деятельности и об использовании имущества</a:t>
            </a:r>
          </a:p>
        </p:txBody>
      </p:sp>
      <p:sp>
        <p:nvSpPr>
          <p:cNvPr id="17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390523" y="3573857"/>
            <a:ext cx="5122907" cy="546079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Информация об операциях с целевыми средствами </a:t>
            </a:r>
            <a:r>
              <a:rPr lang="ru-RU" sz="14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(для автономных и бюджетных учреждений</a:t>
            </a:r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  <a:endParaRPr lang="ru-RU" sz="14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8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418793" y="5505224"/>
            <a:ext cx="5094637" cy="661214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Сведения </a:t>
            </a:r>
            <a:r>
              <a:rPr lang="ru-RU" sz="14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 проведенных в отношении учреждения контрольных мероприятиях и их </a:t>
            </a:r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результатах</a:t>
            </a:r>
            <a:endParaRPr lang="ru-RU" sz="14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9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418793" y="6270460"/>
            <a:ext cx="5108773" cy="428801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Информация </a:t>
            </a:r>
            <a:r>
              <a:rPr lang="ru-RU" sz="14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 годовой бухгалтерской отчетности </a:t>
            </a:r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учреждения</a:t>
            </a:r>
            <a:endParaRPr lang="ru-RU" sz="14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4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6308328" y="2632987"/>
            <a:ext cx="5496679" cy="783340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Приказ </a:t>
            </a:r>
            <a:r>
              <a:rPr lang="ru-RU" sz="14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Минфина России от 17.08.2020 N </a:t>
            </a:r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168н </a:t>
            </a:r>
          </a:p>
          <a:p>
            <a:pPr algn="ctr"/>
            <a:r>
              <a:rPr lang="ru-RU" sz="12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(для федеральных бюджетных и автономных учреждений)</a:t>
            </a:r>
            <a:endParaRPr lang="ru-RU" sz="12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Приказ </a:t>
            </a:r>
            <a:r>
              <a:rPr lang="ru-RU" sz="14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Минфина России от 31.08.2018 N </a:t>
            </a:r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186н </a:t>
            </a:r>
          </a:p>
          <a:p>
            <a:pPr algn="ctr"/>
            <a:r>
              <a:rPr lang="ru-RU" sz="12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(для государственных (муниципальных) бюджетных и автономных учреждений</a:t>
            </a:r>
            <a:r>
              <a:rPr lang="en-US" sz="12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  <a:endParaRPr lang="ru-RU" sz="1200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5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6318600" y="3578534"/>
            <a:ext cx="5486407" cy="541402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ru-RU" sz="14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Приказ Минфина России от 13.12.2017 N 226н</a:t>
            </a:r>
            <a:endParaRPr lang="ru-RU" sz="1400" dirty="0" smtClean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6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6308327" y="4201627"/>
            <a:ext cx="5496680" cy="541402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ru-RU" sz="14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Приказ Минфина России от 14.02.2018 N 26н</a:t>
            </a:r>
            <a:endParaRPr lang="ru-RU" sz="1400" dirty="0" smtClean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7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6308327" y="4833786"/>
            <a:ext cx="5496680" cy="541402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ru-RU" sz="14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Приказ Минфина России от 02.11.2021 N 171н</a:t>
            </a:r>
            <a:endParaRPr lang="ru-RU" sz="1400" dirty="0" smtClean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8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6308327" y="5505224"/>
            <a:ext cx="5496680" cy="661214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ru-RU" sz="14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Постановление </a:t>
            </a:r>
            <a:r>
              <a:rPr lang="ru-RU" sz="14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Правительства </a:t>
            </a:r>
            <a:r>
              <a:rPr lang="ru-RU" sz="14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РФ от </a:t>
            </a:r>
            <a:r>
              <a:rPr lang="ru-RU" sz="14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26.06.2015 N </a:t>
            </a:r>
            <a:r>
              <a:rPr lang="ru-RU" sz="14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640</a:t>
            </a:r>
          </a:p>
        </p:txBody>
      </p:sp>
      <p:sp>
        <p:nvSpPr>
          <p:cNvPr id="29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6308326" y="6282678"/>
            <a:ext cx="5496681" cy="438797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 anchorCtr="1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Приказ Минфина России от 28.12.2010 № 191н </a:t>
            </a:r>
            <a:endParaRPr lang="ru-RU" sz="1400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Приказ Минфина России от 25.03.2011 N </a:t>
            </a:r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33н</a:t>
            </a:r>
          </a:p>
        </p:txBody>
      </p:sp>
    </p:spTree>
    <p:extLst>
      <p:ext uri="{BB962C8B-B14F-4D97-AF65-F5344CB8AC3E}">
        <p14:creationId xmlns:p14="http://schemas.microsoft.com/office/powerpoint/2010/main" val="3468315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1507707" y="391451"/>
            <a:ext cx="10393704" cy="24622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600" b="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 Требованиях к </a:t>
            </a:r>
            <a:r>
              <a:rPr lang="ru-RU" sz="16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проведению сверки информации о государственных и муниципальных учреждениях</a:t>
            </a:r>
            <a:r>
              <a:rPr lang="ru-RU" sz="1600" b="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endParaRPr lang="ru-RU" sz="1600" b="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Segoe UI Light" panose="020B0502040204020203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72971" y="2529928"/>
            <a:ext cx="7336190" cy="1388358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Segoe UI Light" panose="020B0502040204020203" pitchFamily="34" charset="0"/>
              </a:rPr>
              <a:t>Приказ Федерального казначейства от 23.03.2023 № 98</a:t>
            </a:r>
            <a:br>
              <a:rPr lang="ru-RU" sz="1600" b="1" dirty="0" smtClean="0">
                <a:solidFill>
                  <a:schemeClr val="tx1"/>
                </a:solidFill>
                <a:latin typeface="Segoe UI Light" panose="020B0502040204020203" pitchFamily="34" charset="0"/>
              </a:rPr>
            </a:br>
            <a:r>
              <a:rPr lang="ru-RU" sz="1600" b="1" dirty="0" smtClean="0">
                <a:solidFill>
                  <a:schemeClr val="tx1"/>
                </a:solidFill>
                <a:latin typeface="Segoe UI Light" panose="020B0502040204020203" pitchFamily="34" charset="0"/>
              </a:rPr>
              <a:t> «Об </a:t>
            </a:r>
            <a:r>
              <a:rPr lang="ru-RU" sz="1600" b="1" dirty="0">
                <a:solidFill>
                  <a:schemeClr val="tx1"/>
                </a:solidFill>
                <a:latin typeface="Segoe UI Light" panose="020B0502040204020203" pitchFamily="34" charset="0"/>
              </a:rPr>
              <a:t>утверждении Требований к проведению сверки информации </a:t>
            </a:r>
            <a:r>
              <a:rPr lang="ru-RU" sz="1600" b="1" dirty="0" smtClean="0">
                <a:solidFill>
                  <a:schemeClr val="tx1"/>
                </a:solidFill>
                <a:latin typeface="Segoe UI Light" panose="020B0502040204020203" pitchFamily="34" charset="0"/>
              </a:rPr>
              <a:t>о </a:t>
            </a:r>
            <a:r>
              <a:rPr lang="ru-RU" sz="1600" b="1" dirty="0">
                <a:solidFill>
                  <a:schemeClr val="tx1"/>
                </a:solidFill>
                <a:latin typeface="Segoe UI Light" panose="020B0502040204020203" pitchFamily="34" charset="0"/>
              </a:rPr>
              <a:t>государственных и муниципальных учреждениях, </a:t>
            </a:r>
            <a:r>
              <a:rPr lang="ru-RU" sz="1600" b="1" dirty="0" smtClean="0">
                <a:solidFill>
                  <a:schemeClr val="tx1"/>
                </a:solidFill>
                <a:latin typeface="Segoe UI Light" panose="020B0502040204020203" pitchFamily="34" charset="0"/>
              </a:rPr>
              <a:t>размещенной на </a:t>
            </a:r>
            <a:r>
              <a:rPr lang="ru-RU" sz="1600" b="1" dirty="0">
                <a:solidFill>
                  <a:schemeClr val="tx1"/>
                </a:solidFill>
                <a:latin typeface="Segoe UI Light" panose="020B0502040204020203" pitchFamily="34" charset="0"/>
              </a:rPr>
              <a:t>официальном сайте в сети «Интернет» </a:t>
            </a:r>
            <a:r>
              <a:rPr lang="ru-RU" sz="1600" b="1" u="sng" dirty="0">
                <a:solidFill>
                  <a:schemeClr val="tx1"/>
                </a:solidFill>
                <a:latin typeface="Segoe UI Light" panose="020B0502040204020203" pitchFamily="34" charset="0"/>
              </a:rPr>
              <a:t>www.bus.gov.ru</a:t>
            </a:r>
            <a:r>
              <a:rPr lang="ru-RU" sz="1600" b="1" dirty="0">
                <a:solidFill>
                  <a:schemeClr val="tx1"/>
                </a:solidFill>
                <a:latin typeface="Segoe UI Light" panose="020B0502040204020203" pitchFamily="34" charset="0"/>
              </a:rPr>
              <a:t>, </a:t>
            </a:r>
            <a:r>
              <a:rPr lang="ru-RU" sz="1600" b="1" dirty="0" smtClean="0">
                <a:solidFill>
                  <a:schemeClr val="tx1"/>
                </a:solidFill>
                <a:latin typeface="Segoe UI Light" panose="020B0502040204020203" pitchFamily="34" charset="0"/>
              </a:rPr>
              <a:t/>
            </a:r>
            <a:br>
              <a:rPr lang="ru-RU" sz="1600" b="1" dirty="0" smtClean="0">
                <a:solidFill>
                  <a:schemeClr val="tx1"/>
                </a:solidFill>
                <a:latin typeface="Segoe UI Light" panose="020B0502040204020203" pitchFamily="34" charset="0"/>
              </a:rPr>
            </a:br>
            <a:r>
              <a:rPr lang="ru-RU" sz="1600" b="1" dirty="0" smtClean="0">
                <a:solidFill>
                  <a:schemeClr val="tx1"/>
                </a:solidFill>
                <a:latin typeface="Segoe UI Light" panose="020B0502040204020203" pitchFamily="34" charset="0"/>
              </a:rPr>
              <a:t>и </a:t>
            </a:r>
            <a:r>
              <a:rPr lang="ru-RU" sz="1600" b="1" dirty="0">
                <a:solidFill>
                  <a:schemeClr val="tx1"/>
                </a:solidFill>
                <a:latin typeface="Segoe UI Light" panose="020B0502040204020203" pitchFamily="34" charset="0"/>
              </a:rPr>
              <a:t>анализа ее </a:t>
            </a:r>
            <a:r>
              <a:rPr lang="ru-RU" sz="1600" b="1" dirty="0" smtClean="0">
                <a:solidFill>
                  <a:schemeClr val="tx1"/>
                </a:solidFill>
                <a:latin typeface="Segoe UI Light" panose="020B0502040204020203" pitchFamily="34" charset="0"/>
              </a:rPr>
              <a:t>результатов»</a:t>
            </a:r>
            <a:endParaRPr lang="ru-RU" sz="1600" b="1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48800" y="6510679"/>
            <a:ext cx="2743200" cy="365125"/>
          </a:xfrm>
        </p:spPr>
        <p:txBody>
          <a:bodyPr/>
          <a:lstStyle/>
          <a:p>
            <a:fld id="{B6F15528-21DE-4FAA-801E-634DDDAF4B2B}" type="slidenum">
              <a:rPr lang="ru-RU" smtClean="0">
                <a:solidFill>
                  <a:schemeClr val="tx1"/>
                </a:solidFill>
              </a:rPr>
              <a:pPr/>
              <a:t>4</a:t>
            </a:fld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272971" y="1209933"/>
            <a:ext cx="7336190" cy="5058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Федеральное казначейство</a:t>
            </a:r>
            <a:endParaRPr lang="ru-RU" b="1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0" name="Стрелка вниз 29"/>
          <p:cNvSpPr/>
          <p:nvPr/>
        </p:nvSpPr>
        <p:spPr>
          <a:xfrm>
            <a:off x="5837345" y="1893610"/>
            <a:ext cx="517310" cy="495300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0068674" y="2565067"/>
            <a:ext cx="1715786" cy="1175421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</a:rPr>
              <a:t>Вступает в силу</a:t>
            </a:r>
          </a:p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Segoe UI Light" panose="020B0502040204020203" pitchFamily="34" charset="0"/>
              </a:rPr>
              <a:t>с 1 апреля </a:t>
            </a:r>
          </a:p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Segoe UI Light" panose="020B0502040204020203" pitchFamily="34" charset="0"/>
              </a:rPr>
              <a:t>2023 года</a:t>
            </a:r>
            <a:endParaRPr lang="ru-RU" sz="1600" b="1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pic>
        <p:nvPicPr>
          <p:cNvPr id="19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53818" y="2365485"/>
            <a:ext cx="461283" cy="396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" name="Группа 7"/>
          <p:cNvGrpSpPr/>
          <p:nvPr/>
        </p:nvGrpSpPr>
        <p:grpSpPr>
          <a:xfrm>
            <a:off x="411646" y="3918286"/>
            <a:ext cx="11372814" cy="2841364"/>
            <a:chOff x="411646" y="3918286"/>
            <a:chExt cx="11372814" cy="2841364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411646" y="3918286"/>
              <a:ext cx="5634208" cy="2729094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500" u="sng" dirty="0" smtClean="0">
                <a:solidFill>
                  <a:schemeClr val="tx1"/>
                </a:solidFill>
                <a:latin typeface="Segoe UI Light" panose="020B0502040204020203" pitchFamily="34" charset="0"/>
              </a:endParaRPr>
            </a:p>
            <a:p>
              <a:pPr algn="ctr"/>
              <a:r>
                <a:rPr lang="ru-RU" sz="1400" u="sng" dirty="0" smtClean="0">
                  <a:solidFill>
                    <a:schemeClr val="tx1"/>
                  </a:solidFill>
                  <a:latin typeface="Segoe UI Light" panose="020B0502040204020203" pitchFamily="34" charset="0"/>
                </a:rPr>
                <a:t>Субъекты</a:t>
              </a:r>
              <a:r>
                <a:rPr lang="en-US" sz="1400" u="sng" dirty="0" smtClean="0">
                  <a:solidFill>
                    <a:schemeClr val="tx1"/>
                  </a:solidFill>
                  <a:latin typeface="Segoe UI Light" panose="020B0502040204020203" pitchFamily="34" charset="0"/>
                </a:rPr>
                <a:t> </a:t>
              </a:r>
              <a:r>
                <a:rPr lang="ru-RU" sz="1400" u="sng" dirty="0" smtClean="0">
                  <a:solidFill>
                    <a:schemeClr val="tx1"/>
                  </a:solidFill>
                  <a:latin typeface="Segoe UI Light" panose="020B0502040204020203" pitchFamily="34" charset="0"/>
                </a:rPr>
                <a:t>по сверке и анализу информации:</a:t>
              </a:r>
            </a:p>
            <a:p>
              <a:pPr algn="ctr"/>
              <a:endPara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</a:endParaRPr>
            </a:p>
            <a:p>
              <a:pPr algn="just"/>
              <a:r>
                <a:rPr lang="ru-RU" sz="1400" dirty="0" smtClean="0">
                  <a:solidFill>
                    <a:schemeClr val="tx1"/>
                  </a:solidFill>
                  <a:latin typeface="Segoe UI Light" panose="020B0502040204020203" pitchFamily="34" charset="0"/>
                </a:rPr>
                <a:t>Отдел бюджетного учета и отчетности по операциям бюджетов управлений Федерального казначейства по субъектам РФ, </a:t>
              </a:r>
              <a:br>
                <a:rPr lang="ru-RU" sz="1400" dirty="0" smtClean="0">
                  <a:solidFill>
                    <a:schemeClr val="tx1"/>
                  </a:solidFill>
                  <a:latin typeface="Segoe UI Light" panose="020B0502040204020203" pitchFamily="34" charset="0"/>
                </a:rPr>
              </a:br>
              <a:r>
                <a:rPr lang="ru-RU" sz="1400" dirty="0" smtClean="0">
                  <a:solidFill>
                    <a:schemeClr val="tx1"/>
                  </a:solidFill>
                  <a:latin typeface="Segoe UI Light" panose="020B0502040204020203" pitchFamily="34" charset="0"/>
                </a:rPr>
                <a:t>за исключением новых территорий</a:t>
              </a:r>
            </a:p>
            <a:p>
              <a:pPr marL="285750" indent="-285750" algn="just">
                <a:buFontTx/>
                <a:buChar char="-"/>
              </a:pPr>
              <a:endPara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</a:endParaRPr>
            </a:p>
            <a:p>
              <a:pPr algn="just"/>
              <a:r>
                <a:rPr lang="ru-RU" sz="1400" dirty="0" smtClean="0">
                  <a:solidFill>
                    <a:schemeClr val="tx1"/>
                  </a:solidFill>
                  <a:latin typeface="Segoe UI Light" panose="020B0502040204020203" pitchFamily="34" charset="0"/>
                </a:rPr>
                <a:t>Отдел бюджетного учета и отчетности по операциям бюджетов </a:t>
              </a:r>
              <a:r>
                <a:rPr lang="ru-RU" sz="1400" dirty="0" smtClean="0">
                  <a:solidFill>
                    <a:schemeClr val="tx1"/>
                  </a:solidFill>
                  <a:latin typeface="Segoe UI Light" panose="020B0502040204020203" pitchFamily="34" charset="0"/>
                </a:rPr>
                <a:t>Управления </a:t>
              </a:r>
              <a:r>
                <a:rPr lang="ru-RU" sz="1400" dirty="0" smtClean="0">
                  <a:solidFill>
                    <a:schemeClr val="tx1"/>
                  </a:solidFill>
                  <a:latin typeface="Segoe UI Light" panose="020B0502040204020203" pitchFamily="34" charset="0"/>
                </a:rPr>
                <a:t>Федерального казначейства по Тульской области</a:t>
              </a:r>
            </a:p>
            <a:p>
              <a:pPr marL="285750" indent="-285750" algn="just">
                <a:buFontTx/>
                <a:buChar char="-"/>
              </a:pPr>
              <a:endPara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</a:endParaRPr>
            </a:p>
            <a:p>
              <a:pPr algn="just"/>
              <a:r>
                <a:rPr lang="ru-RU" sz="1400" dirty="0" smtClean="0">
                  <a:solidFill>
                    <a:schemeClr val="tx1"/>
                  </a:solidFill>
                  <a:latin typeface="Segoe UI Light" panose="020B0502040204020203" pitchFamily="34" charset="0"/>
                </a:rPr>
                <a:t>Управление бюджетного учета и отчетности Федерального казначейства</a:t>
              </a:r>
            </a:p>
            <a:p>
              <a:pPr algn="ctr"/>
              <a:endParaRPr lang="ru-RU" b="1" dirty="0">
                <a:solidFill>
                  <a:schemeClr val="tx1"/>
                </a:solidFill>
                <a:latin typeface="Segoe UI Light" panose="020B0502040204020203" pitchFamily="34" charset="0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6472720" y="4406869"/>
              <a:ext cx="5311740" cy="2352781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r>
                <a:rPr lang="ru-RU" sz="1500" dirty="0" smtClean="0">
                  <a:solidFill>
                    <a:schemeClr val="tx1"/>
                  </a:solidFill>
                  <a:latin typeface="Segoe UI Light" panose="020B0502040204020203" pitchFamily="34" charset="0"/>
                </a:rPr>
                <a:t>обеспечивает </a:t>
              </a:r>
              <a:r>
                <a:rPr lang="ru-RU" sz="1500" dirty="0">
                  <a:solidFill>
                    <a:schemeClr val="tx1"/>
                  </a:solidFill>
                  <a:latin typeface="Segoe UI Light" panose="020B0502040204020203" pitchFamily="34" charset="0"/>
                </a:rPr>
                <a:t>проведение сверки информации </a:t>
              </a:r>
              <a:r>
                <a:rPr lang="ru-RU" sz="1500" dirty="0" smtClean="0">
                  <a:solidFill>
                    <a:schemeClr val="tx1"/>
                  </a:solidFill>
                  <a:latin typeface="Segoe UI Light" panose="020B0502040204020203" pitchFamily="34" charset="0"/>
                </a:rPr>
                <a:t/>
              </a:r>
              <a:br>
                <a:rPr lang="ru-RU" sz="1500" dirty="0" smtClean="0">
                  <a:solidFill>
                    <a:schemeClr val="tx1"/>
                  </a:solidFill>
                  <a:latin typeface="Segoe UI Light" panose="020B0502040204020203" pitchFamily="34" charset="0"/>
                </a:rPr>
              </a:br>
              <a:r>
                <a:rPr lang="ru-RU" sz="1500" dirty="0" smtClean="0">
                  <a:solidFill>
                    <a:schemeClr val="tx1"/>
                  </a:solidFill>
                  <a:latin typeface="Segoe UI Light" panose="020B0502040204020203" pitchFamily="34" charset="0"/>
                </a:rPr>
                <a:t>об </a:t>
              </a:r>
              <a:r>
                <a:rPr lang="ru-RU" sz="1500" dirty="0">
                  <a:solidFill>
                    <a:schemeClr val="tx1"/>
                  </a:solidFill>
                  <a:latin typeface="Segoe UI Light" panose="020B0502040204020203" pitchFamily="34" charset="0"/>
                </a:rPr>
                <a:t>учреждениях, и анализ ее </a:t>
              </a:r>
              <a:r>
                <a:rPr lang="ru-RU" sz="1500" dirty="0" smtClean="0">
                  <a:solidFill>
                    <a:schemeClr val="tx1"/>
                  </a:solidFill>
                  <a:latin typeface="Segoe UI Light" panose="020B0502040204020203" pitchFamily="34" charset="0"/>
                </a:rPr>
                <a:t>результатов</a:t>
              </a:r>
            </a:p>
            <a:p>
              <a:pPr marL="285750" indent="-285750" algn="just">
                <a:buFontTx/>
                <a:buChar char="-"/>
              </a:pPr>
              <a:endParaRPr lang="ru-RU" sz="1500" dirty="0" smtClean="0">
                <a:solidFill>
                  <a:schemeClr val="tx1"/>
                </a:solidFill>
                <a:latin typeface="Segoe UI Light" panose="020B0502040204020203" pitchFamily="34" charset="0"/>
              </a:endParaRPr>
            </a:p>
            <a:p>
              <a:pPr marL="285750" indent="-285750" algn="just">
                <a:buFontTx/>
                <a:buChar char="-"/>
              </a:pPr>
              <a:endParaRPr lang="ru-RU" sz="1000" dirty="0">
                <a:solidFill>
                  <a:schemeClr val="tx1"/>
                </a:solidFill>
                <a:latin typeface="Segoe UI Light" panose="020B0502040204020203" pitchFamily="34" charset="0"/>
              </a:endParaRPr>
            </a:p>
            <a:p>
              <a:pPr algn="just"/>
              <a:r>
                <a:rPr lang="ru-RU" sz="1500" dirty="0" smtClean="0">
                  <a:solidFill>
                    <a:schemeClr val="tx1"/>
                  </a:solidFill>
                  <a:latin typeface="Segoe UI Light" panose="020B0502040204020203" pitchFamily="34" charset="0"/>
                </a:rPr>
                <a:t>обеспечивает формирование сводных отчетов и сводной аналитической информации, и представление их в ФК</a:t>
              </a:r>
            </a:p>
            <a:p>
              <a:pPr marL="285750" indent="-285750" algn="just">
                <a:buFontTx/>
                <a:buChar char="-"/>
              </a:pPr>
              <a:endParaRPr lang="ru-RU" sz="1200" dirty="0" smtClean="0">
                <a:solidFill>
                  <a:schemeClr val="tx1"/>
                </a:solidFill>
                <a:latin typeface="Segoe UI Light" panose="020B0502040204020203" pitchFamily="34" charset="0"/>
              </a:endParaRPr>
            </a:p>
            <a:p>
              <a:pPr algn="just"/>
              <a:r>
                <a:rPr lang="ru-RU" sz="1500" dirty="0" smtClean="0">
                  <a:solidFill>
                    <a:schemeClr val="tx1"/>
                  </a:solidFill>
                  <a:latin typeface="Segoe UI Light" panose="020B0502040204020203" pitchFamily="34" charset="0"/>
                </a:rPr>
                <a:t>обеспечивает </a:t>
              </a:r>
              <a:r>
                <a:rPr lang="ru-RU" sz="1500" dirty="0">
                  <a:solidFill>
                    <a:schemeClr val="tx1"/>
                  </a:solidFill>
                  <a:latin typeface="Segoe UI Light" panose="020B0502040204020203" pitchFamily="34" charset="0"/>
                </a:rPr>
                <a:t>координацию деятельности управлений </a:t>
              </a:r>
              <a:r>
                <a:rPr lang="ru-RU" sz="1500" dirty="0" smtClean="0">
                  <a:solidFill>
                    <a:schemeClr val="tx1"/>
                  </a:solidFill>
                  <a:latin typeface="Segoe UI Light" panose="020B0502040204020203" pitchFamily="34" charset="0"/>
                </a:rPr>
                <a:t>Федерального </a:t>
              </a:r>
              <a:r>
                <a:rPr lang="ru-RU" sz="1500" dirty="0">
                  <a:solidFill>
                    <a:schemeClr val="tx1"/>
                  </a:solidFill>
                  <a:latin typeface="Segoe UI Light" panose="020B0502040204020203" pitchFamily="34" charset="0"/>
                </a:rPr>
                <a:t>казначейства по субъектам </a:t>
              </a:r>
              <a:r>
                <a:rPr lang="ru-RU" sz="1500" dirty="0" smtClean="0">
                  <a:solidFill>
                    <a:schemeClr val="tx1"/>
                  </a:solidFill>
                  <a:latin typeface="Segoe UI Light" panose="020B0502040204020203" pitchFamily="34" charset="0"/>
                </a:rPr>
                <a:t>Российской Федерации</a:t>
              </a:r>
              <a:endParaRPr lang="ru-RU" sz="1500" dirty="0">
                <a:solidFill>
                  <a:schemeClr val="tx1"/>
                </a:solidFill>
                <a:latin typeface="Segoe UI Light" panose="020B0502040204020203" pitchFamily="34" charset="0"/>
              </a:endParaRPr>
            </a:p>
          </p:txBody>
        </p:sp>
        <p:cxnSp>
          <p:nvCxnSpPr>
            <p:cNvPr id="4" name="Прямая соединительная линия 3"/>
            <p:cNvCxnSpPr/>
            <p:nvPr/>
          </p:nvCxnSpPr>
          <p:spPr>
            <a:xfrm>
              <a:off x="6135473" y="4613096"/>
              <a:ext cx="28767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>
              <a:off x="6121774" y="5489079"/>
              <a:ext cx="28767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>
              <a:off x="6121773" y="6109699"/>
              <a:ext cx="28767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75453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1507707" y="391451"/>
            <a:ext cx="10393704" cy="24622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6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 Требованиях к проведению сверки информации о государственных и муниципальных учреждениях </a:t>
            </a:r>
            <a:endParaRPr lang="ru-RU" sz="1600" b="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Segoe UI Light" panose="020B0502040204020203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48800" y="6510679"/>
            <a:ext cx="2743200" cy="365125"/>
          </a:xfrm>
        </p:spPr>
        <p:txBody>
          <a:bodyPr/>
          <a:lstStyle/>
          <a:p>
            <a:fld id="{B6F15528-21DE-4FAA-801E-634DDDAF4B2B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22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390525" y="2787053"/>
            <a:ext cx="4582167" cy="1065757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600" u="sng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на 1 июля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отчетного финансового года </a:t>
            </a:r>
            <a:endParaRPr lang="en-US" sz="1600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endParaRPr lang="ru-RU" sz="1600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r>
              <a:rPr lang="ru-RU" sz="1600" u="sng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на </a:t>
            </a:r>
            <a:r>
              <a:rPr lang="ru-RU" sz="1600" u="sng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 января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года, следующего за отчетным </a:t>
            </a:r>
            <a:endParaRPr lang="en-US" sz="1600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финансовым годом </a:t>
            </a:r>
            <a:endParaRPr lang="ru-RU" sz="16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90525" y="1240694"/>
            <a:ext cx="4582167" cy="66729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Segoe UI Light" panose="020B0502040204020203" pitchFamily="34" charset="0"/>
              </a:rPr>
              <a:t>Сроки сверки информации об учреждениях</a:t>
            </a:r>
            <a:endParaRPr lang="ru-RU" b="1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24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5630238" y="2563062"/>
            <a:ext cx="6290124" cy="1332884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just"/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1. проверка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размещения учреждением на Официальном сайте ГМУ информации, указанной в приказе Министерства финансов Российской </a:t>
            </a: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Федерации от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21 июля 2011 г. № </a:t>
            </a: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86н</a:t>
            </a:r>
            <a:r>
              <a:rPr lang="en-US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- </a:t>
            </a:r>
            <a:r>
              <a:rPr lang="ru-RU" sz="1600" u="sng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осуществляется в полном объеме по всем учреждениям по состоянию на отчетные даты 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5630238" y="1240693"/>
            <a:ext cx="6227233" cy="66729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Segoe UI Light" panose="020B0502040204020203" pitchFamily="34" charset="0"/>
              </a:rPr>
              <a:t>Способы проведения сверки информации </a:t>
            </a:r>
            <a:endParaRPr lang="en-US" b="1" dirty="0" smtClean="0">
              <a:solidFill>
                <a:schemeClr val="tx1"/>
              </a:solidFill>
              <a:latin typeface="Segoe UI Light" panose="020B0502040204020203" pitchFamily="34" charset="0"/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Segoe UI Light" panose="020B0502040204020203" pitchFamily="34" charset="0"/>
              </a:rPr>
              <a:t>об </a:t>
            </a:r>
            <a:r>
              <a:rPr lang="ru-RU" b="1" dirty="0">
                <a:solidFill>
                  <a:schemeClr val="tx1"/>
                </a:solidFill>
                <a:latin typeface="Segoe UI Light" panose="020B0502040204020203" pitchFamily="34" charset="0"/>
              </a:rPr>
              <a:t>учреждениях</a:t>
            </a:r>
          </a:p>
        </p:txBody>
      </p:sp>
      <p:sp>
        <p:nvSpPr>
          <p:cNvPr id="26" name="Стрелка вниз 25"/>
          <p:cNvSpPr/>
          <p:nvPr/>
        </p:nvSpPr>
        <p:spPr>
          <a:xfrm>
            <a:off x="8354886" y="2010062"/>
            <a:ext cx="581489" cy="450922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2390863" y="2122058"/>
            <a:ext cx="581489" cy="450922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5630238" y="4086411"/>
            <a:ext cx="6290124" cy="1369168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just"/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2. проверка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соответствия информации в электронном структурированном виде, размещенной на Официальном сайте ГМУ, приложенным электронным копиям документов </a:t>
            </a:r>
            <a:r>
              <a:rPr lang="en-US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– </a:t>
            </a:r>
            <a:r>
              <a:rPr lang="ru-RU" sz="1600" u="sng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осуществляется в </a:t>
            </a:r>
            <a:r>
              <a:rPr lang="ru-RU" sz="1600" u="sng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отношении не менее чем 50 % от общего количества учреждений по состоянию на отчетные даты</a:t>
            </a:r>
          </a:p>
        </p:txBody>
      </p:sp>
      <p:pic>
        <p:nvPicPr>
          <p:cNvPr id="15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883" y="2615124"/>
            <a:ext cx="461283" cy="396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3311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1507707" y="391451"/>
            <a:ext cx="10393704" cy="24622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6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 Требованиях к проведению сверки информации о государственных и муниципальных учреждениях </a:t>
            </a:r>
            <a:endParaRPr lang="ru-RU" sz="1600" b="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Segoe UI Light" panose="020B0502040204020203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80744" y="1258234"/>
            <a:ext cx="6176909" cy="9232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Segoe UI Light" panose="020B0502040204020203" pitchFamily="34" charset="0"/>
              </a:rPr>
              <a:t>Сверка </a:t>
            </a:r>
            <a:r>
              <a:rPr lang="ru-RU" b="1" dirty="0">
                <a:solidFill>
                  <a:schemeClr val="tx1"/>
                </a:solidFill>
                <a:latin typeface="Segoe UI Light" panose="020B0502040204020203" pitchFamily="34" charset="0"/>
              </a:rPr>
              <a:t>соответствия информации </a:t>
            </a:r>
            <a:r>
              <a:rPr lang="ru-RU" b="1" dirty="0" smtClean="0">
                <a:solidFill>
                  <a:schemeClr val="tx1"/>
                </a:solidFill>
                <a:latin typeface="Segoe UI Light" panose="020B0502040204020203" pitchFamily="34" charset="0"/>
              </a:rPr>
              <a:t>проводится </a:t>
            </a:r>
            <a:r>
              <a:rPr lang="ru-RU" b="1" dirty="0">
                <a:solidFill>
                  <a:schemeClr val="tx1"/>
                </a:solidFill>
                <a:latin typeface="Segoe UI Light" panose="020B0502040204020203" pitchFamily="34" charset="0"/>
              </a:rPr>
              <a:t>по выборочным </a:t>
            </a:r>
            <a:r>
              <a:rPr lang="ru-RU" b="1" u="sng" dirty="0">
                <a:solidFill>
                  <a:schemeClr val="tx1"/>
                </a:solidFill>
                <a:latin typeface="Segoe UI Light" panose="020B0502040204020203" pitchFamily="34" charset="0"/>
              </a:rPr>
              <a:t>текстовым, </a:t>
            </a:r>
            <a:r>
              <a:rPr lang="ru-RU" b="1" u="sng" dirty="0" smtClean="0">
                <a:solidFill>
                  <a:schemeClr val="tx1"/>
                </a:solidFill>
                <a:latin typeface="Segoe UI Light" panose="020B0502040204020203" pitchFamily="34" charset="0"/>
              </a:rPr>
              <a:t>числовым </a:t>
            </a:r>
            <a:r>
              <a:rPr lang="ru-RU" b="1" u="sng" dirty="0">
                <a:solidFill>
                  <a:schemeClr val="tx1"/>
                </a:solidFill>
                <a:latin typeface="Segoe UI Light" panose="020B0502040204020203" pitchFamily="34" charset="0"/>
              </a:rPr>
              <a:t>и кодовым </a:t>
            </a:r>
            <a:r>
              <a:rPr lang="ru-RU" b="1" u="sng" dirty="0" smtClean="0">
                <a:solidFill>
                  <a:schemeClr val="tx1"/>
                </a:solidFill>
                <a:latin typeface="Segoe UI Light" panose="020B0502040204020203" pitchFamily="34" charset="0"/>
              </a:rPr>
              <a:t>показателям</a:t>
            </a:r>
            <a:endParaRPr lang="ru-RU" b="1" u="sng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48800" y="6510679"/>
            <a:ext cx="2743200" cy="365125"/>
          </a:xfrm>
        </p:spPr>
        <p:txBody>
          <a:bodyPr/>
          <a:lstStyle/>
          <a:p>
            <a:fld id="{B6F15528-21DE-4FAA-801E-634DDDAF4B2B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8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499180" y="2811758"/>
            <a:ext cx="6140035" cy="3890026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t"/>
          <a:lstStyle/>
          <a:p>
            <a:pPr algn="ctr"/>
            <a:endParaRPr lang="ru-RU" sz="500" b="1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общей информации об </a:t>
            </a: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учреждении</a:t>
            </a:r>
          </a:p>
          <a:p>
            <a:pPr algn="ctr"/>
            <a:endParaRPr lang="ru-RU" sz="16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государственного (муниципального) задания </a:t>
            </a: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на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оказание услуг (выполнение работ</a:t>
            </a: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</a:p>
          <a:p>
            <a:pPr algn="ctr"/>
            <a:endParaRPr lang="ru-RU" sz="16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плана финансово-хозяйственной деятельности учреждения </a:t>
            </a:r>
            <a:endParaRPr lang="ru-RU" sz="1600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endParaRPr lang="ru-RU" sz="1600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бюджетной сметы</a:t>
            </a:r>
          </a:p>
          <a:p>
            <a:pPr algn="ctr"/>
            <a:endParaRPr lang="ru-RU" sz="16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годовой бухгалтерской отчетности учреждения</a:t>
            </a:r>
          </a:p>
          <a:p>
            <a:pPr algn="ctr"/>
            <a:endParaRPr lang="ru-RU" sz="1600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отчета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 результатах деятельности учреждения и </a:t>
            </a:r>
            <a:b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об использовании закрепленного за ним государственного (муниципального) имущества</a:t>
            </a:r>
          </a:p>
        </p:txBody>
      </p:sp>
      <p:sp>
        <p:nvSpPr>
          <p:cNvPr id="15" name="Стрелка вниз 14"/>
          <p:cNvSpPr/>
          <p:nvPr/>
        </p:nvSpPr>
        <p:spPr>
          <a:xfrm>
            <a:off x="3244845" y="2322559"/>
            <a:ext cx="461843" cy="348148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7140539" y="2181509"/>
            <a:ext cx="4760872" cy="4520275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numCol="1" anchor="t" anchorCtr="1"/>
          <a:lstStyle/>
          <a:p>
            <a:pPr algn="just"/>
            <a:r>
              <a:rPr lang="ru-RU" sz="13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Например, для сверки соответствия показателей плана финансово-хозяйственной деятельности учреждения возможно использовать следующие показатели:</a:t>
            </a:r>
            <a:endParaRPr lang="en-US" sz="1300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just"/>
            <a:endParaRPr lang="ru-RU" sz="1300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342900" indent="-342900">
              <a:buAutoNum type="arabicPeriod"/>
            </a:pPr>
            <a:r>
              <a:rPr lang="ru-RU" sz="13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Финансовый год и плановый период</a:t>
            </a:r>
          </a:p>
          <a:p>
            <a:pPr marL="342900" indent="-342900">
              <a:buAutoNum type="arabicPeriod"/>
            </a:pPr>
            <a:r>
              <a:rPr lang="ru-RU" sz="13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Код по </a:t>
            </a:r>
            <a:r>
              <a:rPr lang="ru-RU" sz="13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</a:t>
            </a:r>
            <a:r>
              <a:rPr lang="ru-RU" sz="13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водному реестру</a:t>
            </a:r>
          </a:p>
          <a:p>
            <a:pPr marL="342900" indent="-342900">
              <a:buFontTx/>
              <a:buAutoNum type="arabicPeriod"/>
            </a:pPr>
            <a:r>
              <a:rPr lang="ru-RU" sz="13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Остаток средств на начало текущего финансового </a:t>
            </a:r>
            <a:r>
              <a:rPr lang="ru-RU" sz="13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года</a:t>
            </a:r>
          </a:p>
          <a:p>
            <a:pPr marL="342900" indent="-342900">
              <a:buFontTx/>
              <a:buAutoNum type="arabicPeriod"/>
            </a:pPr>
            <a:r>
              <a:rPr lang="ru-RU" sz="13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Остаток средств на конец текущего финансового года</a:t>
            </a:r>
          </a:p>
          <a:p>
            <a:pPr marL="342900" indent="-342900">
              <a:buFontTx/>
              <a:buAutoNum type="arabicPeriod"/>
            </a:pPr>
            <a:r>
              <a:rPr lang="ru-RU" sz="13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Поступления, всего</a:t>
            </a:r>
          </a:p>
          <a:p>
            <a:pPr marL="342900" indent="-342900">
              <a:buFontTx/>
              <a:buAutoNum type="arabicPeriod"/>
            </a:pPr>
            <a:r>
              <a:rPr lang="ru-RU" sz="13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Выплаты, всего</a:t>
            </a:r>
          </a:p>
          <a:p>
            <a:pPr marL="342900" indent="-342900">
              <a:buFontTx/>
              <a:buAutoNum type="arabicPeriod"/>
            </a:pPr>
            <a:r>
              <a:rPr lang="ru-RU" sz="13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Выплаты на закупку товаров, работ, услуг, всего </a:t>
            </a:r>
          </a:p>
          <a:p>
            <a:pPr marL="342900" indent="-342900">
              <a:buFontTx/>
              <a:buAutoNum type="arabicPeriod"/>
            </a:pPr>
            <a:r>
              <a:rPr lang="ru-RU" sz="13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Итого по контрактам, планируемым к заключению в соответствующем финансовом году в соответствии с </a:t>
            </a:r>
            <a:r>
              <a:rPr lang="ru-RU" sz="13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Федеральным</a:t>
            </a:r>
            <a:r>
              <a:rPr lang="ru-RU" sz="13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ru-RU" sz="13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законом № 44-ФЗ, по </a:t>
            </a:r>
            <a:r>
              <a:rPr lang="ru-RU" sz="13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соответствующему году закупки, всего</a:t>
            </a:r>
          </a:p>
          <a:p>
            <a:pPr marL="342900" indent="-342900">
              <a:buFontTx/>
              <a:buAutoNum type="arabicPeriod"/>
            </a:pPr>
            <a:r>
              <a:rPr lang="ru-RU" sz="13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Итого по договорам, планируемым к заключению в соответствующем финансовом году в соответствии с </a:t>
            </a:r>
            <a:r>
              <a:rPr lang="ru-RU" sz="13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Федеральным законом № 223-ФЗ, по соответствующему году закупки</a:t>
            </a:r>
          </a:p>
        </p:txBody>
      </p:sp>
      <p:sp>
        <p:nvSpPr>
          <p:cNvPr id="13" name="Прямоугольная выноска 12"/>
          <p:cNvSpPr/>
          <p:nvPr/>
        </p:nvSpPr>
        <p:spPr>
          <a:xfrm>
            <a:off x="7140539" y="1280959"/>
            <a:ext cx="4760872" cy="438912"/>
          </a:xfrm>
          <a:prstGeom prst="wedgeRectCallout">
            <a:avLst>
              <a:gd name="adj1" fmla="val -58367"/>
              <a:gd name="adj2" fmla="val 150695"/>
            </a:avLst>
          </a:prstGeom>
          <a:solidFill>
            <a:schemeClr val="bg1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набор </a:t>
            </a:r>
            <a:r>
              <a:rPr lang="ru-RU" sz="11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выборочных сверочных показателей определяется начальником </a:t>
            </a:r>
            <a:r>
              <a:rPr lang="ru-RU" sz="11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отдела-главным </a:t>
            </a:r>
            <a:r>
              <a:rPr lang="ru-RU" sz="11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бухгалтером УФК по субъекту РФ самостоятельно</a:t>
            </a:r>
            <a:endParaRPr lang="ru-RU" sz="11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8399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1507707" y="391450"/>
            <a:ext cx="10393704" cy="24622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6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 Требованиях к проведению сверки информации о государственных и муниципальных учреждениях </a:t>
            </a:r>
            <a:endParaRPr lang="ru-RU" sz="1600" b="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Segoe UI Light" panose="020B0502040204020203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25517" y="1033299"/>
            <a:ext cx="11375894" cy="6308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 результатам сверки информации об </a:t>
            </a:r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учреждениях УФК формирует и представляет в УФК по Тульской области </a:t>
            </a:r>
          </a:p>
          <a:p>
            <a:pPr algn="ctr"/>
            <a:r>
              <a:rPr lang="ru-RU" sz="1600" i="1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</a:t>
            </a:r>
            <a:r>
              <a:rPr lang="ru-RU" sz="1600" i="1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не позднее </a:t>
            </a:r>
            <a:r>
              <a:rPr lang="ru-RU" sz="1600" i="1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10 (десяти) рабочих дней, следующих за отчетной датой)</a:t>
            </a:r>
            <a:r>
              <a:rPr lang="ru-RU" sz="16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:</a:t>
            </a:r>
          </a:p>
        </p:txBody>
      </p:sp>
      <p:sp>
        <p:nvSpPr>
          <p:cNvPr id="10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525517" y="2059757"/>
            <a:ext cx="11375894" cy="1370723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algn="just">
              <a:buAutoNum type="arabicPeriod"/>
            </a:pP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Отчет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 размещенной информации на Официальном сайте </a:t>
            </a: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ГМУ (приложение № 1 к Требованиям)</a:t>
            </a:r>
          </a:p>
          <a:p>
            <a:pPr marL="342900" indent="-342900" algn="just">
              <a:buAutoNum type="arabicPeriod"/>
            </a:pPr>
            <a:endParaRPr lang="ru-RU" sz="700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342900" indent="-342900" algn="just">
              <a:buFontTx/>
              <a:buAutoNum type="arabicPeriod"/>
            </a:pP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Аналитическую информацию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 проведенной сверке информации об учреждениях (приложение № </a:t>
            </a: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 Требованиям</a:t>
            </a: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</a:p>
          <a:p>
            <a:pPr marL="342900" indent="-342900" algn="just">
              <a:buFontTx/>
              <a:buAutoNum type="arabicPeriod"/>
            </a:pPr>
            <a:endParaRPr lang="ru-RU" sz="700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342900" indent="-342900" algn="just">
              <a:buFontTx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Сопроводительное письмо с информацией о проведенной работе, направленной на обеспечение размещения учреждениями информации на Официальном сайте </a:t>
            </a: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ГМУ</a:t>
            </a:r>
            <a:endParaRPr lang="ru-RU" sz="16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0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525517" y="4649339"/>
            <a:ext cx="11375894" cy="1956943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algn="just">
              <a:buAutoNum type="arabicPeriod"/>
            </a:pP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Сводный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отчет по </a:t>
            </a: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УФК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(приложение № 1 к </a:t>
            </a: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Требованиям с указанием в поле «Регион» – «Свод по субъектам РФ)</a:t>
            </a:r>
          </a:p>
          <a:p>
            <a:pPr marL="342900" indent="-342900" algn="just">
              <a:buAutoNum type="arabicPeriod"/>
            </a:pPr>
            <a:endParaRPr lang="ru-RU" sz="700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342900" indent="-342900" algn="just">
              <a:buFontTx/>
              <a:buAutoNum type="arabicPeriod"/>
            </a:pP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Сводную аналитическую информацию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(приложение № 2 к Требованиям с указанием в поле «Наименование субъекта Российской Федерации» - «Свод по субъектам РФ</a:t>
            </a: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»)</a:t>
            </a:r>
          </a:p>
          <a:p>
            <a:pPr marL="342900" indent="-342900" algn="just">
              <a:buFontTx/>
              <a:buAutoNum type="arabicPeriod"/>
            </a:pPr>
            <a:endParaRPr lang="ru-RU" sz="7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342900" indent="-342900" algn="just">
              <a:buFontTx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Сводный отчет по размещенной информации на Официальном сайте ГМУ (приложение № 3 к Требованиям</a:t>
            </a: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</a:p>
          <a:p>
            <a:pPr marL="342900" indent="-342900" algn="just">
              <a:buFontTx/>
              <a:buAutoNum type="arabicPeriod"/>
            </a:pPr>
            <a:endParaRPr lang="ru-RU" sz="700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342900" indent="-342900" algn="just">
              <a:buFontTx/>
              <a:buAutoNum type="arabicPeriod"/>
            </a:pP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Сопроводительное письмо, содержащее,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 том числе, результаты анализа представленной УФК информации</a:t>
            </a:r>
          </a:p>
          <a:p>
            <a:pPr algn="just"/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endParaRPr lang="ru-RU" sz="16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669814" y="6492875"/>
            <a:ext cx="463193" cy="365125"/>
          </a:xfrm>
        </p:spPr>
        <p:txBody>
          <a:bodyPr/>
          <a:lstStyle/>
          <a:p>
            <a:fld id="{B6F15528-21DE-4FAA-801E-634DDDAF4B2B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25517" y="3660210"/>
            <a:ext cx="11375894" cy="6308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УФК по Тульской области формирует </a:t>
            </a:r>
            <a:r>
              <a:rPr lang="ru-RU" sz="1600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 представляет </a:t>
            </a:r>
            <a:r>
              <a:rPr lang="ru-RU" sz="1600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 Управление бюджетного учета и отчетности ФК</a:t>
            </a:r>
          </a:p>
          <a:p>
            <a:pPr algn="ctr"/>
            <a:r>
              <a:rPr lang="ru-RU" sz="1600" i="1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(не позднее </a:t>
            </a:r>
            <a:r>
              <a:rPr lang="ru-RU" sz="1600" i="1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15 (пятнадцати) </a:t>
            </a:r>
            <a:r>
              <a:rPr lang="ru-RU" sz="1600" i="1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рабочих дней, следующих за отчетной датой)</a:t>
            </a:r>
            <a:endParaRPr lang="ru-RU" sz="1600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5822431" y="1753271"/>
            <a:ext cx="547547" cy="225461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5822431" y="4395804"/>
            <a:ext cx="547547" cy="225461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101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1507707" y="391449"/>
            <a:ext cx="10393704" cy="24622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6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 Требованиях к проведению сверки информации о государственных и муниципальных учреждениях </a:t>
            </a:r>
            <a:endParaRPr lang="ru-RU" sz="1600" b="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Segoe UI Light" panose="020B0502040204020203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31242" y="1148606"/>
            <a:ext cx="11119393" cy="83391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Особенности формирования Отчета </a:t>
            </a:r>
            <a:r>
              <a:rPr lang="ru-RU" sz="20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 размещенной информации на Официальном сайте </a:t>
            </a:r>
            <a:r>
              <a:rPr lang="ru-RU" sz="20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ГМУ (приложение 1 к Требованиям)</a:t>
            </a:r>
            <a:endParaRPr lang="ru-RU" sz="20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5" name="Стрелка вниз 34"/>
          <p:cNvSpPr/>
          <p:nvPr/>
        </p:nvSpPr>
        <p:spPr>
          <a:xfrm>
            <a:off x="5827742" y="2131186"/>
            <a:ext cx="517310" cy="495300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31242" y="2775148"/>
            <a:ext cx="11119393" cy="3296879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342900" indent="-342900" algn="just">
              <a:buFontTx/>
              <a:buChar char="-"/>
            </a:pPr>
            <a:r>
              <a:rPr lang="ru-RU" sz="15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показатели Отчета формируются в </a:t>
            </a:r>
            <a:r>
              <a:rPr lang="ru-RU" sz="15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порядке, </a:t>
            </a:r>
            <a:r>
              <a:rPr lang="ru-RU" sz="15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утвержденном </a:t>
            </a:r>
            <a:r>
              <a:rPr lang="ru-RU" sz="15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Требованиями, </a:t>
            </a:r>
            <a:r>
              <a:rPr lang="ru-RU" sz="15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 </a:t>
            </a:r>
            <a:r>
              <a:rPr lang="ru-RU" sz="1500" u="sng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исправлению не подлежат</a:t>
            </a:r>
          </a:p>
          <a:p>
            <a:pPr marL="342900" indent="-342900" algn="just">
              <a:buFontTx/>
              <a:buChar char="-"/>
            </a:pPr>
            <a:endParaRPr lang="ru-RU" sz="5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ru-RU" sz="15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Отчет формируется в </a:t>
            </a:r>
            <a:r>
              <a:rPr lang="ru-RU" sz="15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отношении учреждений, осуществляющих деятельность на территории </a:t>
            </a:r>
            <a:r>
              <a:rPr lang="ru-RU" sz="15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соответствующего </a:t>
            </a:r>
            <a:r>
              <a:rPr lang="ru-RU" sz="15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субъекта Российской </a:t>
            </a:r>
            <a:r>
              <a:rPr lang="ru-RU" sz="15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Федерации</a:t>
            </a:r>
          </a:p>
          <a:p>
            <a:pPr marL="342900" indent="-342900" algn="just">
              <a:buFontTx/>
              <a:buChar char="-"/>
            </a:pPr>
            <a:endParaRPr lang="ru-RU" sz="500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ru-RU" sz="15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признак доведения </a:t>
            </a:r>
            <a:r>
              <a:rPr lang="ru-RU" sz="15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</a:t>
            </a:r>
            <a:r>
              <a:rPr lang="ru-RU" sz="15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убсидии (гр. 9-10) относится только к бюджетным </a:t>
            </a:r>
            <a:r>
              <a:rPr lang="ru-RU" sz="15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учреждениям </a:t>
            </a:r>
            <a:r>
              <a:rPr lang="ru-RU" sz="15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 должен соответствовать - «Да». Признак влияет на перечень информации, представляемый на Официальный </a:t>
            </a:r>
            <a:r>
              <a:rPr lang="ru-RU" sz="15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сайт </a:t>
            </a:r>
            <a:r>
              <a:rPr lang="ru-RU" sz="15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бюджетными учреждениями. Планируется простановка признака «Да» для всех бюджетных учреждений посредством нештатных </a:t>
            </a:r>
            <a:r>
              <a:rPr lang="ru-RU" sz="15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способов</a:t>
            </a:r>
            <a:endParaRPr lang="ru-RU" sz="1500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342900" indent="-342900" algn="just">
              <a:buFontTx/>
              <a:buChar char="-"/>
            </a:pPr>
            <a:endParaRPr lang="ru-RU" sz="500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ru-RU" sz="15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при размещении </a:t>
            </a:r>
            <a:r>
              <a:rPr lang="ru-RU" sz="15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общей информации </a:t>
            </a:r>
            <a:r>
              <a:rPr lang="ru-RU" sz="15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об учреждении не </a:t>
            </a:r>
            <a:r>
              <a:rPr lang="ru-RU" sz="15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 полном объеме пояснения указываются в графе 30 «Причины неразмещения информации» </a:t>
            </a:r>
            <a:r>
              <a:rPr lang="ru-RU" sz="15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Отчета</a:t>
            </a:r>
          </a:p>
          <a:p>
            <a:pPr marL="342900" indent="-342900" algn="just">
              <a:buFontTx/>
              <a:buChar char="-"/>
            </a:pPr>
            <a:endParaRPr lang="ru-RU" sz="500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ru-RU" sz="15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</a:t>
            </a:r>
            <a:r>
              <a:rPr lang="ru-RU" sz="15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ывод на печать графы </a:t>
            </a:r>
            <a:r>
              <a:rPr lang="ru-RU" sz="15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29 «Соответствие размещенной информации на Официальном сайте ГМУ» и </a:t>
            </a:r>
            <a:r>
              <a:rPr lang="ru-RU" sz="15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графы </a:t>
            </a:r>
            <a:r>
              <a:rPr lang="ru-RU" sz="15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30 «Причины неразмещения информации» </a:t>
            </a:r>
            <a:r>
              <a:rPr lang="ru-RU" sz="15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Отчета планируется к доработке. </a:t>
            </a:r>
            <a:r>
              <a:rPr lang="ru-RU" sz="15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Графы </a:t>
            </a:r>
            <a:r>
              <a:rPr lang="ru-RU" sz="15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заполняются </a:t>
            </a:r>
            <a:r>
              <a:rPr lang="ru-RU" sz="15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 режиме ручного </a:t>
            </a:r>
            <a:r>
              <a:rPr lang="ru-RU" sz="15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ввода</a:t>
            </a:r>
          </a:p>
          <a:p>
            <a:pPr marL="342900" indent="-342900" algn="just">
              <a:buFontTx/>
              <a:buChar char="-"/>
            </a:pPr>
            <a:endParaRPr lang="ru-RU" sz="5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ru-RU" sz="15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 строке «Итого» в графы </a:t>
            </a:r>
            <a:r>
              <a:rPr lang="ru-RU" sz="15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29 «Соответствие размещенной информации </a:t>
            </a:r>
            <a:r>
              <a:rPr lang="ru-RU" sz="15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на </a:t>
            </a:r>
            <a:r>
              <a:rPr lang="ru-RU" sz="15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Официальном сайте ГМУ» </a:t>
            </a:r>
            <a:r>
              <a:rPr lang="ru-RU" sz="15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Отчета указывается суммарное </a:t>
            </a:r>
            <a:r>
              <a:rPr lang="ru-RU" sz="15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количество учреждений с </a:t>
            </a:r>
            <a:r>
              <a:rPr lang="ru-RU" sz="15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признаком «Нет» </a:t>
            </a:r>
            <a:endParaRPr lang="ru-RU" sz="15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342900" indent="-342900" algn="just">
              <a:buFontTx/>
              <a:buChar char="-"/>
            </a:pPr>
            <a:endParaRPr lang="ru-RU" sz="15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8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669814" y="6492875"/>
            <a:ext cx="463193" cy="365125"/>
          </a:xfrm>
        </p:spPr>
        <p:txBody>
          <a:bodyPr/>
          <a:lstStyle/>
          <a:p>
            <a:r>
              <a:rPr lang="ru-RU" dirty="0" smtClean="0"/>
              <a:t>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7354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1507707" y="391449"/>
            <a:ext cx="10393704" cy="24622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6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 Требованиях к проведению сверки информации о государственных и муниципальных учреждениях </a:t>
            </a:r>
            <a:endParaRPr lang="ru-RU" sz="1600" b="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Segoe UI Light" panose="020B0502040204020203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526698" y="3502572"/>
            <a:ext cx="11119393" cy="83391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Особенности составления аналитической информации </a:t>
            </a:r>
            <a:r>
              <a:rPr lang="ru-RU" sz="20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 проведенной сверке информации </a:t>
            </a:r>
            <a:r>
              <a:rPr lang="ru-RU" sz="20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/>
            </a:r>
            <a:br>
              <a:rPr lang="ru-RU" sz="20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об </a:t>
            </a:r>
            <a:r>
              <a:rPr lang="ru-RU" sz="20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учреждениях, размещенной на Официальном сайте ГМУ </a:t>
            </a:r>
            <a:r>
              <a:rPr lang="ru-RU" sz="20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(приложение 2 к Требованиям)</a:t>
            </a:r>
            <a:endParaRPr lang="ru-RU" sz="20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5" name="Стрелка вниз 34"/>
          <p:cNvSpPr/>
          <p:nvPr/>
        </p:nvSpPr>
        <p:spPr>
          <a:xfrm>
            <a:off x="5845228" y="4426858"/>
            <a:ext cx="517310" cy="268431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669814" y="6492875"/>
            <a:ext cx="463193" cy="365125"/>
          </a:xfrm>
        </p:spPr>
        <p:txBody>
          <a:bodyPr/>
          <a:lstStyle/>
          <a:p>
            <a:r>
              <a:rPr lang="ru-RU" dirty="0"/>
              <a:t>9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52714" y="1013457"/>
            <a:ext cx="11119393" cy="60163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  <a:spcAft>
                <a:spcPts val="0"/>
              </a:spcAft>
            </a:pPr>
            <a:r>
              <a:rPr lang="ru-RU" sz="20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На основании данных Отчета УФК проводит анализ результатов сверки информации об </a:t>
            </a:r>
            <a:r>
              <a:rPr lang="ru-RU" sz="20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учреждениях, </a:t>
            </a:r>
            <a:r>
              <a:rPr lang="ru-RU" sz="20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на предмет</a:t>
            </a:r>
            <a:r>
              <a:rPr lang="ru-RU" sz="20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:</a:t>
            </a:r>
            <a:endParaRPr lang="ru-RU" sz="20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2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525517" y="4756250"/>
            <a:ext cx="11144297" cy="1875126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t" anchorCtr="0"/>
          <a:lstStyle/>
          <a:p>
            <a:pPr marL="285750" indent="-285750" algn="just">
              <a:buFontTx/>
              <a:buChar char="-"/>
            </a:pPr>
            <a:endParaRPr lang="ru-RU" sz="700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аналитическая информация составляется по уровням бюджетов и типам учреждений</a:t>
            </a:r>
          </a:p>
          <a:p>
            <a:pPr marL="285750" indent="-285750" algn="just">
              <a:buFontTx/>
              <a:buChar char="-"/>
            </a:pPr>
            <a:endParaRPr lang="ru-RU" sz="700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г</a:t>
            </a: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рафы аналитической информации с наименованием «Фактическое отклонение» (гр. 5, 8, 10, 12) рассчитываются </a:t>
            </a:r>
            <a:b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 заполняются по требованиям, указанным в разделе 3 Требований</a:t>
            </a:r>
          </a:p>
          <a:p>
            <a:pPr marL="285750" indent="-285750" algn="just">
              <a:buFontTx/>
              <a:buChar char="-"/>
            </a:pPr>
            <a:endParaRPr lang="ru-RU" sz="700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автоматическое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формирование  и вывод на печать аналитической информации о проведенной сверке информации об учреждениях (приложение </a:t>
            </a: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 Требованиям) в личном кабинете ТОФК планируется к доработке</a:t>
            </a:r>
          </a:p>
          <a:p>
            <a:pPr marL="342900" indent="-342900" algn="just">
              <a:buAutoNum type="arabicPeriod"/>
            </a:pPr>
            <a:endParaRPr lang="ru-RU" sz="700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4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537953" y="1705460"/>
            <a:ext cx="3370367" cy="1654187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1800"/>
              </a:lnSpc>
              <a:spcAft>
                <a:spcPts val="0"/>
              </a:spcAft>
            </a:pPr>
            <a:r>
              <a:rPr lang="ru-RU" sz="14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соответствия признака </a:t>
            </a:r>
            <a:endParaRPr lang="ru-RU" sz="1400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>
              <a:lnSpc>
                <a:spcPts val="1800"/>
              </a:lnSpc>
              <a:spcAft>
                <a:spcPts val="0"/>
              </a:spcAft>
            </a:pPr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«</a:t>
            </a:r>
            <a:r>
              <a:rPr lang="ru-RU" sz="14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Тип учреждения» размещенной информации о плановых и фактических </a:t>
            </a:r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сведениях</a:t>
            </a:r>
            <a:endParaRPr lang="ru-RU" sz="14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5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4142555" y="1710462"/>
            <a:ext cx="3922657" cy="1649186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1800"/>
              </a:lnSpc>
              <a:spcAft>
                <a:spcPts val="0"/>
              </a:spcAft>
            </a:pPr>
            <a:r>
              <a:rPr lang="ru-RU" sz="14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соответствия признака недоведения государственного (муниципального) </a:t>
            </a:r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задания </a:t>
            </a:r>
            <a:b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</a:t>
            </a:r>
            <a:r>
              <a:rPr lang="ru-RU" sz="14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 текущем году и прошлом отчетном периоде) размещенной информации о государственном (муниципальном) задании, плане финансово-хозяйственной деятельности и годовой бухгалтерской отчетности</a:t>
            </a:r>
          </a:p>
        </p:txBody>
      </p:sp>
      <p:sp>
        <p:nvSpPr>
          <p:cNvPr id="16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8299447" y="1725547"/>
            <a:ext cx="3370367" cy="1634101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1800"/>
              </a:lnSpc>
              <a:spcAft>
                <a:spcPts val="0"/>
              </a:spcAft>
            </a:pPr>
            <a:r>
              <a:rPr lang="ru-RU" sz="14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соответствия признака недоведения целевых средств размещенной информации об операциях с целевыми средствами бюджета, плане финансово-хозяйственной деятельности и годовой бухгалтерской </a:t>
            </a:r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отчетности</a:t>
            </a:r>
            <a:endParaRPr lang="ru-RU" sz="14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6803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46385</TotalTime>
  <Words>1473</Words>
  <Application>Microsoft Office PowerPoint</Application>
  <PresentationFormat>Произвольный</PresentationFormat>
  <Paragraphs>198</Paragraphs>
  <Slides>12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Соколова Анастасия Владимировна</dc:creator>
  <cp:lastModifiedBy>Шибанова Тамара Витальевна</cp:lastModifiedBy>
  <cp:revision>1571</cp:revision>
  <cp:lastPrinted>2022-10-18T12:50:58Z</cp:lastPrinted>
  <dcterms:created xsi:type="dcterms:W3CDTF">2021-09-09T06:57:17Z</dcterms:created>
  <dcterms:modified xsi:type="dcterms:W3CDTF">2023-03-23T14:22:09Z</dcterms:modified>
</cp:coreProperties>
</file>