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13" r:id="rId2"/>
    <p:sldId id="570" r:id="rId3"/>
    <p:sldId id="579" r:id="rId4"/>
    <p:sldId id="578" r:id="rId5"/>
    <p:sldId id="510" r:id="rId6"/>
    <p:sldId id="575" r:id="rId7"/>
    <p:sldId id="580" r:id="rId8"/>
    <p:sldId id="583" r:id="rId9"/>
    <p:sldId id="582" r:id="rId10"/>
    <p:sldId id="581" r:id="rId11"/>
    <p:sldId id="584" r:id="rId12"/>
    <p:sldId id="585" r:id="rId13"/>
    <p:sldId id="586" r:id="rId14"/>
    <p:sldId id="587" r:id="rId15"/>
    <p:sldId id="588" r:id="rId16"/>
    <p:sldId id="590" r:id="rId17"/>
    <p:sldId id="591" r:id="rId18"/>
  </p:sldIdLst>
  <p:sldSz cx="12192000" cy="6858000"/>
  <p:notesSz cx="6819900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772B3B1-A49F-4BC4-A342-B9CC57AB85F7}">
          <p14:sldIdLst>
            <p14:sldId id="313"/>
            <p14:sldId id="570"/>
            <p14:sldId id="579"/>
            <p14:sldId id="578"/>
          </p14:sldIdLst>
        </p14:section>
        <p14:section name="Раздел без заголовка" id="{4FB49B65-3596-45DF-9005-72740699900D}">
          <p14:sldIdLst>
            <p14:sldId id="510"/>
            <p14:sldId id="575"/>
            <p14:sldId id="580"/>
            <p14:sldId id="583"/>
            <p14:sldId id="582"/>
            <p14:sldId id="581"/>
            <p14:sldId id="584"/>
            <p14:sldId id="585"/>
            <p14:sldId id="586"/>
            <p14:sldId id="587"/>
            <p14:sldId id="588"/>
            <p14:sldId id="590"/>
            <p14:sldId id="591"/>
          </p14:sldIdLst>
        </p14:section>
        <p14:section name="Раздел без заголовка" id="{FB385595-8FC8-468C-AB96-CD640DBE4B6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асулов Расул Морисович" initials="РРМ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AEFF7"/>
    <a:srgbClr val="D2DEEF"/>
    <a:srgbClr val="BDD7EE"/>
    <a:srgbClr val="9ABCE2"/>
    <a:srgbClr val="66A2D8"/>
    <a:srgbClr val="F8CBAD"/>
    <a:srgbClr val="999DA2"/>
    <a:srgbClr val="5B9BD5"/>
    <a:srgbClr val="606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8" autoAdjust="0"/>
    <p:restoredTop sz="86076" autoAdjust="0"/>
  </p:normalViewPr>
  <p:slideViewPr>
    <p:cSldViewPr snapToGrid="0" showGuides="1">
      <p:cViewPr varScale="1">
        <p:scale>
          <a:sx n="93" d="100"/>
          <a:sy n="93" d="100"/>
        </p:scale>
        <p:origin x="1014" y="96"/>
      </p:cViewPr>
      <p:guideLst>
        <p:guide orient="horz" pos="2183"/>
        <p:guide pos="384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95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62388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ECCE7B-2B55-459D-8182-D0557B1BD792}" type="datetimeFigureOut">
              <a:rPr lang="ru-RU" smtClean="0"/>
              <a:t>15.02.2023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62388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AC1E7-E411-4D4E-B275-787F7D6A6A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3375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20CFA-C76D-41D5-AC3C-DFC6FDF4C7C3}" type="datetimeFigureOut">
              <a:rPr lang="ru-RU" smtClean="0"/>
              <a:t>15.02.2023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990" y="4773374"/>
            <a:ext cx="545592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96552-920F-4B31-9AF9-C3E3BD6AAE5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37848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96552-920F-4B31-9AF9-C3E3BD6AAE5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7603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28579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00120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49469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68123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4745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94947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62948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1053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7551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33293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9325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59005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64044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9577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83584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852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1311-C342-449F-8719-7B9CD4DF7028}" type="datetime1">
              <a:rPr lang="en-US" smtClean="0"/>
              <a:t>2/15/2023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8306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B19-5A42-439B-BC4E-92E6DFACC912}" type="datetime1">
              <a:rPr lang="en-US" smtClean="0"/>
              <a:t>2/15/2023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6527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34903-EA5C-4235-845E-057482457C1E}" type="datetime1">
              <a:rPr lang="en-US" smtClean="0"/>
              <a:t>2/15/2023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1083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>
            <a:cxnSpLocks/>
          </p:cNvCxnSpPr>
          <p:nvPr userDrawn="1"/>
        </p:nvCxnSpPr>
        <p:spPr>
          <a:xfrm>
            <a:off x="90488" y="990600"/>
            <a:ext cx="12012612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3102000" y="90000"/>
            <a:ext cx="9000000" cy="900000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22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>
          <a:xfrm>
            <a:off x="2495550" y="6408739"/>
            <a:ext cx="7200900" cy="358775"/>
          </a:xfrm>
          <a:prstGeom prst="rect">
            <a:avLst/>
          </a:prstGeom>
        </p:spPr>
        <p:txBody>
          <a:bodyPr lIns="0" tIns="0" rIns="0" bIns="0" anchor="b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lumMod val="50000"/>
                    <a:lumOff val="50000"/>
                  </a:prst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742738" y="6552070"/>
            <a:ext cx="360362" cy="215444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7F7F7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DCFD259-276A-48CF-AAAF-66CD61FCC4F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6721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25" y="6377969"/>
            <a:ext cx="2804161" cy="574516"/>
          </a:xfrm>
          <a:prstGeom prst="rect">
            <a:avLst/>
          </a:prstGeom>
        </p:spPr>
        <p:txBody>
          <a:bodyPr/>
          <a:lstStyle/>
          <a:p>
            <a:fld id="{F610515F-1E8C-4EDF-B9D4-579670099B2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1" y="6377971"/>
            <a:ext cx="3901440" cy="574516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xmlns="" id="{2C64C0D2-3B01-4D89-AC3D-D015BF578CA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9253594" y="6394481"/>
            <a:ext cx="2804161" cy="348813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‹#›</a:t>
            </a:fld>
            <a:endParaRPr lang="ru-RU" dirty="0">
              <a:solidFill>
                <a:srgbClr val="44546A"/>
              </a:solidFill>
            </a:endParaRPr>
          </a:p>
        </p:txBody>
      </p:sp>
      <p:sp>
        <p:nvSpPr>
          <p:cNvPr id="6" name="Holder 2">
            <a:extLst>
              <a:ext uri="{FF2B5EF4-FFF2-40B4-BE49-F238E27FC236}">
                <a16:creationId xmlns:a16="http://schemas.microsoft.com/office/drawing/2014/main" xmlns="" id="{ACA70A9C-BB1B-495B-A91D-4FFE807F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81"/>
            <a:ext cx="5789968" cy="34881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26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xmlns="" id="{D1FFA894-E666-4AAB-90B4-A00984BD322C}"/>
              </a:ext>
            </a:extLst>
          </p:cNvPr>
          <p:cNvSpPr/>
          <p:nvPr userDrawn="1"/>
        </p:nvSpPr>
        <p:spPr>
          <a:xfrm flipV="1">
            <a:off x="1" y="530121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algn="l" defTabSz="914400" hangingPunct="1"/>
            <a:endParaRPr sz="3867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848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43154" y="1818512"/>
            <a:ext cx="8534401" cy="3218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24"/>
            </a:lvl1pPr>
          </a:lstStyle>
          <a:p>
            <a:endParaRPr dirty="0"/>
          </a:p>
        </p:txBody>
      </p:sp>
      <p:sp>
        <p:nvSpPr>
          <p:cNvPr id="7" name="Holder 2">
            <a:extLst>
              <a:ext uri="{FF2B5EF4-FFF2-40B4-BE49-F238E27FC236}">
                <a16:creationId xmlns:a16="http://schemas.microsoft.com/office/drawing/2014/main" xmlns="" id="{7B23EBB8-90AE-42AD-89F1-AAACFA84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29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xmlns="" id="{AC4B3DDE-8657-4CD7-8D3E-CD345DD21E94}"/>
              </a:ext>
            </a:extLst>
          </p:cNvPr>
          <p:cNvSpPr/>
          <p:nvPr userDrawn="1"/>
        </p:nvSpPr>
        <p:spPr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 dirty="0"/>
          </a:p>
        </p:txBody>
      </p:sp>
      <p:sp>
        <p:nvSpPr>
          <p:cNvPr id="10" name="Дата 9">
            <a:extLst>
              <a:ext uri="{FF2B5EF4-FFF2-40B4-BE49-F238E27FC236}">
                <a16:creationId xmlns:a16="http://schemas.microsoft.com/office/drawing/2014/main" xmlns="" id="{20278EF6-AF14-48C2-AE7F-BB201C546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F694-E1C4-4716-8C03-B76FD6043CF6}" type="datetime1">
              <a:rPr lang="en-US" smtClean="0"/>
              <a:t>2/15/2023</a:t>
            </a:fld>
            <a:endParaRPr lang="en-US" dirty="0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:a16="http://schemas.microsoft.com/office/drawing/2014/main" xmlns="" id="{673C5D05-5317-4410-986D-0EB45742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>
            <a:extLst>
              <a:ext uri="{FF2B5EF4-FFF2-40B4-BE49-F238E27FC236}">
                <a16:creationId xmlns:a16="http://schemas.microsoft.com/office/drawing/2014/main" xmlns="" id="{9B8336B5-74EC-4EED-88A6-FF7D2C8A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28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8624-A353-4CCE-A96F-CFD00D8C1AD4}" type="datetime1">
              <a:rPr lang="en-US" smtClean="0"/>
              <a:t>2/15/2023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187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D0D8-DDC3-415D-AFB4-9836CAADE717}" type="datetime1">
              <a:rPr lang="en-US" smtClean="0"/>
              <a:t>2/15/2023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485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60723-DEA8-41F0-B956-5E9E65C26BA2}" type="datetime1">
              <a:rPr lang="en-US" smtClean="0"/>
              <a:t>2/15/2023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13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94BE-2A33-46D9-B44B-1DA6EC2318BF}" type="datetime1">
              <a:rPr lang="en-US" smtClean="0"/>
              <a:t>2/15/2023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2632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A4775-C4E7-4641-8011-B76361CC31A4}" type="datetime1">
              <a:rPr lang="en-US" smtClean="0"/>
              <a:t>2/15/2023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17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A0753-80D8-4465-BE3F-599DB496C4EB}" type="datetime1">
              <a:rPr lang="en-US" smtClean="0"/>
              <a:t>2/15/2023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366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91F9D-C3D5-4D7B-856A-A4D9F4778B21}" type="datetime1">
              <a:rPr lang="en-US" smtClean="0"/>
              <a:t>2/15/2023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3078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25A6-A83F-414F-981D-F2E3CEF6C15C}" type="datetime1">
              <a:rPr lang="en-US" smtClean="0"/>
              <a:t>2/15/2023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643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780EA-BA06-41B2-A69A-BB270A83C3D9}" type="datetime1">
              <a:rPr lang="en-US" smtClean="0"/>
              <a:t>2/15/2023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788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3" r:id="rId13"/>
    <p:sldLayoutId id="2147483681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www.bus.gov.r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7"/>
          <p:cNvSpPr/>
          <p:nvPr/>
        </p:nvSpPr>
        <p:spPr>
          <a:xfrm>
            <a:off x="0" y="-63388"/>
            <a:ext cx="12192000" cy="37719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33" dirty="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947" y="114300"/>
            <a:ext cx="5906705" cy="662940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" t="54217" r="794"/>
          <a:stretch/>
        </p:blipFill>
        <p:spPr>
          <a:xfrm>
            <a:off x="6179947" y="3708512"/>
            <a:ext cx="5906705" cy="3035188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517236" y="2295338"/>
            <a:ext cx="5748482" cy="1133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noAutofit/>
          </a:bodyPr>
          <a:lstStyle>
            <a:lvl1pPr marL="0" marR="0" indent="0" algn="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34" b="1" i="0" u="none" strike="noStrike" cap="none" spc="0" baseline="0">
                <a:solidFill>
                  <a:schemeClr val="tx2"/>
                </a:solidFill>
                <a:uFillTx/>
                <a:latin typeface="Arial"/>
                <a:ea typeface="+mn-ea"/>
                <a:cs typeface="Arial"/>
                <a:sym typeface="Helvetica Neue Medium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algn="l" hangingPunct="1"/>
            <a:endParaRPr lang="ru-RU" sz="2800" dirty="0">
              <a:solidFill>
                <a:schemeClr val="bg1"/>
              </a:solidFill>
              <a:latin typeface="Segoe UI Light" panose="020B0502040204020203" pitchFamily="34" charset="0"/>
              <a:ea typeface="Segoe UI Historic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7109" y="745483"/>
            <a:ext cx="6362965" cy="254149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6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результатах мониторинга информации, представляемой государственными (муниципальными) учреждениями </a:t>
            </a:r>
            <a:r>
              <a:rPr lang="ru-RU" sz="2600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/>
            </a:r>
            <a:br>
              <a:rPr lang="ru-RU" sz="2600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2600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</a:t>
            </a:r>
            <a:r>
              <a:rPr lang="ru-RU" sz="26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в сети Интернет </a:t>
            </a:r>
            <a:r>
              <a:rPr lang="ru-RU" sz="2600" u="sng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www.bus.gov.ru</a:t>
            </a:r>
            <a:r>
              <a:rPr lang="ru-RU" sz="2600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и </a:t>
            </a:r>
            <a:r>
              <a:rPr lang="ru-RU" sz="26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проведении мероприятий по </a:t>
            </a:r>
            <a:r>
              <a:rPr lang="ru-RU" sz="2600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взаимодействию </a:t>
            </a:r>
            <a:br>
              <a:rPr lang="ru-RU" sz="2600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2600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 </a:t>
            </a:r>
            <a:r>
              <a:rPr lang="ru-RU" sz="26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учреждениями</a:t>
            </a:r>
            <a:endParaRPr lang="en-US" sz="2600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2634" y="5863516"/>
            <a:ext cx="7191639" cy="8079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Нормативная правовая база.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Черненкова С.В.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Федеральное казначейство 2023</a:t>
            </a:r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285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37561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Календарь представления и размещения информации государственными (муниципальными) </a:t>
            </a:r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учреждениями на 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в сети Интернет www.bus.gov.ru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932304"/>
              </p:ext>
            </p:extLst>
          </p:nvPr>
        </p:nvGraphicFramePr>
        <p:xfrm>
          <a:off x="723899" y="1058863"/>
          <a:ext cx="10909301" cy="51747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53273"/>
                <a:gridCol w="1595332"/>
                <a:gridCol w="1448035"/>
                <a:gridCol w="1182242"/>
                <a:gridCol w="1550099"/>
                <a:gridCol w="765481"/>
                <a:gridCol w="2014839"/>
              </a:tblGrid>
              <a:tr h="5377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Наименование информации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Дата составления, согласно НПА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Дата размещения на сайте ГИС ГМУ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Форма представления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НПА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Открытая / закрытая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Срок проверки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464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Электронные копии документов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49874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Баланс главного распорядителя, распорядителя, получателя бюджетных средств, главного администратора, администратора источников финансирования дефицита бюджета, главного администратора, администратора доходов бюджета (ф. 0503130)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Федеральный уровень: 09.03.2023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/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 err="1">
                          <a:effectLst/>
                        </a:rPr>
                        <a:t>Субъектовый</a:t>
                      </a:r>
                      <a:r>
                        <a:rPr lang="ru-RU" sz="1000" u="none" strike="noStrike" dirty="0">
                          <a:effectLst/>
                        </a:rPr>
                        <a:t> уровень: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не позднее 29.03.23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(88 день крайний)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u="none" strike="noStrike" dirty="0">
                          <a:effectLst/>
                        </a:rPr>
                        <a:t>В электронном виде (</a:t>
                      </a:r>
                      <a:r>
                        <a:rPr lang="en-US" sz="1000" u="none" strike="noStrike" dirty="0">
                          <a:effectLst/>
                        </a:rPr>
                        <a:t>pdf</a:t>
                      </a:r>
                      <a:r>
                        <a:rPr lang="en-US" sz="1000" u="none" strike="noStrike" dirty="0" smtClean="0">
                          <a:effectLst/>
                        </a:rPr>
                        <a:t>)</a:t>
                      </a:r>
                      <a:r>
                        <a:rPr lang="ru-RU" sz="1000" u="none" strike="noStrike" dirty="0" smtClean="0">
                          <a:effectLst/>
                        </a:rPr>
                        <a:t> В электронном виде   </a:t>
                      </a:r>
                      <a:r>
                        <a:rPr lang="en-US" sz="1000" u="none" strike="noStrike" dirty="0" smtClean="0">
                          <a:effectLst/>
                        </a:rPr>
                        <a:t>(bmp, jpg, jpeg, gif,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tif</a:t>
                      </a:r>
                      <a:r>
                        <a:rPr lang="en-US" sz="1000" u="none" strike="noStrike" dirty="0" smtClean="0">
                          <a:effectLst/>
                        </a:rPr>
                        <a:t>, tiff,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docx</a:t>
                      </a:r>
                      <a:r>
                        <a:rPr lang="en-US" sz="1000" u="none" strike="noStrike" dirty="0" smtClean="0">
                          <a:effectLst/>
                        </a:rPr>
                        <a:t>, doc, rtf, txt, pdf,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xlsx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rar</a:t>
                      </a:r>
                      <a:r>
                        <a:rPr lang="en-US" sz="1000" u="none" strike="noStrike" dirty="0" smtClean="0">
                          <a:effectLst/>
                        </a:rPr>
                        <a:t>, zip,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ppt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odf</a:t>
                      </a:r>
                      <a:r>
                        <a:rPr lang="en-US" sz="1000" u="none" strike="noStrike" dirty="0" smtClean="0">
                          <a:effectLst/>
                        </a:rPr>
                        <a:t>)</a:t>
                      </a:r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Федерального казначейства от 22.08.202 №24н</a:t>
                      </a:r>
                      <a:br>
                        <a:rPr lang="ru-RU" sz="1000" u="none" strike="noStrike" dirty="0" smtClean="0">
                          <a:effectLst/>
                        </a:rPr>
                      </a:br>
                      <a:endParaRPr lang="ru-RU" sz="10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Минфина России от 28.12.2010 № 191н </a:t>
                      </a:r>
                      <a:br>
                        <a:rPr lang="ru-RU" sz="1000" u="none" strike="noStrike" dirty="0" smtClean="0">
                          <a:effectLst/>
                        </a:rPr>
                      </a:br>
                      <a:endParaRPr lang="ru-RU" sz="10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открытая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электронных копий документов,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/>
                </a:tc>
              </a:tr>
              <a:tr h="14139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Отчет о финансовых результатах деятельности учреждения </a:t>
                      </a:r>
                      <a:endParaRPr lang="ru-RU" sz="12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ru-RU" sz="1200" u="none" strike="noStrike" dirty="0" smtClean="0">
                          <a:effectLst/>
                        </a:rPr>
                        <a:t>(</a:t>
                      </a:r>
                      <a:r>
                        <a:rPr lang="ru-RU" sz="1200" u="none" strike="noStrike" dirty="0">
                          <a:effectLst/>
                        </a:rPr>
                        <a:t>ф. 0503721)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Федеральный уровень: 09.03.2023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/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Субъектовый уровень: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не позднее 29.03.23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(88 день крайний)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В электронном виде   </a:t>
                      </a:r>
                      <a:r>
                        <a:rPr lang="en-US" sz="1000" u="none" strike="noStrike" dirty="0" smtClean="0">
                          <a:effectLst/>
                        </a:rPr>
                        <a:t>(bmp, jpg, jpeg, gif,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tif</a:t>
                      </a:r>
                      <a:r>
                        <a:rPr lang="en-US" sz="1000" u="none" strike="noStrike" dirty="0" smtClean="0">
                          <a:effectLst/>
                        </a:rPr>
                        <a:t>, tiff,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docx</a:t>
                      </a:r>
                      <a:r>
                        <a:rPr lang="en-US" sz="1000" u="none" strike="noStrike" dirty="0" smtClean="0">
                          <a:effectLst/>
                        </a:rPr>
                        <a:t>, doc, rtf, txt, pdf,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xlsx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rar</a:t>
                      </a:r>
                      <a:r>
                        <a:rPr lang="en-US" sz="1000" u="none" strike="noStrike" dirty="0" smtClean="0">
                          <a:effectLst/>
                        </a:rPr>
                        <a:t>, zip,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ppt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odf</a:t>
                      </a:r>
                      <a:r>
                        <a:rPr lang="en-US" sz="1000" u="none" strike="noStrike" dirty="0" smtClean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Федерального казначейства от 22.08.202 №24н</a:t>
                      </a:r>
                      <a:br>
                        <a:rPr lang="ru-RU" sz="1000" u="none" strike="noStrike" dirty="0" smtClean="0">
                          <a:effectLst/>
                        </a:rPr>
                      </a:br>
                      <a:endParaRPr lang="ru-RU" sz="10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Минфина России от 28.12.2010 № 191н </a:t>
                      </a:r>
                      <a:br>
                        <a:rPr lang="ru-RU" sz="1000" u="none" strike="noStrike" dirty="0" smtClean="0">
                          <a:effectLst/>
                        </a:rPr>
                      </a:br>
                      <a:endParaRPr lang="ru-RU" sz="10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открытая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электронных копий документов,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</a:tr>
              <a:tr h="126551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Баланс государственного (муниципального) учреждения </a:t>
                      </a:r>
                      <a:endParaRPr lang="ru-RU" sz="12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ru-RU" sz="1200" u="none" strike="noStrike" dirty="0" smtClean="0">
                          <a:effectLst/>
                        </a:rPr>
                        <a:t>(</a:t>
                      </a:r>
                      <a:r>
                        <a:rPr lang="ru-RU" sz="1200" u="none" strike="noStrike" dirty="0">
                          <a:effectLst/>
                        </a:rPr>
                        <a:t>ф. 0503730)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Федеральный уровень: 09.03.2023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/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Субъектовый уровень: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не позднее 29.03.23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(88 день крайний)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В электронном виде   </a:t>
                      </a:r>
                      <a:r>
                        <a:rPr lang="en-US" sz="1000" u="none" strike="noStrike" dirty="0" smtClean="0">
                          <a:effectLst/>
                        </a:rPr>
                        <a:t>(bmp, jpg, jpeg, gif,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tif</a:t>
                      </a:r>
                      <a:r>
                        <a:rPr lang="en-US" sz="1000" u="none" strike="noStrike" dirty="0" smtClean="0">
                          <a:effectLst/>
                        </a:rPr>
                        <a:t>, tiff,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docx</a:t>
                      </a:r>
                      <a:r>
                        <a:rPr lang="en-US" sz="1000" u="none" strike="noStrike" dirty="0" smtClean="0">
                          <a:effectLst/>
                        </a:rPr>
                        <a:t>, doc, rtf, txt, pdf,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xlsx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rar</a:t>
                      </a:r>
                      <a:r>
                        <a:rPr lang="en-US" sz="1000" u="none" strike="noStrike" dirty="0" smtClean="0">
                          <a:effectLst/>
                        </a:rPr>
                        <a:t>, zip,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ppt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odf</a:t>
                      </a:r>
                      <a:r>
                        <a:rPr lang="en-US" sz="1000" u="none" strike="noStrike" dirty="0" smtClean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Федерального казначейства от 22.08.202 №24н</a:t>
                      </a:r>
                      <a:br>
                        <a:rPr lang="ru-RU" sz="1000" u="none" strike="noStrike" dirty="0" smtClean="0">
                          <a:effectLst/>
                        </a:rPr>
                      </a:br>
                      <a:endParaRPr lang="ru-RU" sz="10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Минфина России от 28.12.2010 № 191н </a:t>
                      </a:r>
                      <a:br>
                        <a:rPr lang="ru-RU" sz="1000" u="none" strike="noStrike" dirty="0" smtClean="0">
                          <a:effectLst/>
                        </a:rPr>
                      </a:br>
                      <a:endParaRPr lang="ru-RU" sz="10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открытая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электронных копий документов,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</a:tr>
            </a:tbl>
          </a:graphicData>
        </a:graphic>
      </p:graphicFrame>
      <p:sp>
        <p:nvSpPr>
          <p:cNvPr id="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888003" y="6356350"/>
            <a:ext cx="2743200" cy="365125"/>
          </a:xfrm>
        </p:spPr>
        <p:txBody>
          <a:bodyPr/>
          <a:lstStyle/>
          <a:p>
            <a:r>
              <a:rPr lang="ru-RU" dirty="0" smtClean="0"/>
              <a:t>10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866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37561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Календарь представления и размещения информации государственными (муниципальными) </a:t>
            </a:r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учреждениями на 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в сети Интернет www.bus.gov.ru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6256930"/>
              </p:ext>
            </p:extLst>
          </p:nvPr>
        </p:nvGraphicFramePr>
        <p:xfrm>
          <a:off x="673100" y="1185863"/>
          <a:ext cx="10909301" cy="51974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55527"/>
                <a:gridCol w="2059249"/>
                <a:gridCol w="1313753"/>
                <a:gridCol w="1075219"/>
                <a:gridCol w="1579520"/>
                <a:gridCol w="780010"/>
                <a:gridCol w="1846023"/>
              </a:tblGrid>
              <a:tr h="5308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Наименование информации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Дата составления, согласно НПА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Дата размещения на сайте ГИС ГМУ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Форма представления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НПА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Открытая / закрытая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Срок проверки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898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Электронные копии документов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 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 dirty="0">
                          <a:effectLst/>
                        </a:rPr>
                        <a:t> 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 dirty="0">
                          <a:effectLst/>
                        </a:rPr>
                        <a:t> 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 dirty="0">
                          <a:effectLst/>
                        </a:rPr>
                        <a:t> 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 dirty="0">
                          <a:effectLst/>
                        </a:rPr>
                        <a:t> 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 dirty="0">
                          <a:effectLst/>
                        </a:rPr>
                        <a:t> 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0605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Отчет об исполнении учреждением плана его финансово-хозяйственной деятельности (ф. 0503737)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Федеральный уровень: 09.03.2023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/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 err="1">
                          <a:effectLst/>
                        </a:rPr>
                        <a:t>Субъектовый</a:t>
                      </a:r>
                      <a:r>
                        <a:rPr lang="ru-RU" sz="1000" u="none" strike="noStrike" dirty="0">
                          <a:effectLst/>
                        </a:rPr>
                        <a:t> уровень: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не позднее 29.03.23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(88 день крайний)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В электронном виде   </a:t>
                      </a:r>
                      <a:r>
                        <a:rPr lang="en-US" sz="1000" u="none" strike="noStrike" dirty="0" smtClean="0">
                          <a:effectLst/>
                        </a:rPr>
                        <a:t>(bmp, jpg, jpeg, gif,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tif</a:t>
                      </a:r>
                      <a:r>
                        <a:rPr lang="en-US" sz="1000" u="none" strike="noStrike" dirty="0" smtClean="0">
                          <a:effectLst/>
                        </a:rPr>
                        <a:t>, tiff,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docx</a:t>
                      </a:r>
                      <a:r>
                        <a:rPr lang="en-US" sz="1000" u="none" strike="noStrike" dirty="0" smtClean="0">
                          <a:effectLst/>
                        </a:rPr>
                        <a:t>, doc, rtf, txt, pdf,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xlsx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rar</a:t>
                      </a:r>
                      <a:r>
                        <a:rPr lang="en-US" sz="1000" u="none" strike="noStrike" dirty="0" smtClean="0">
                          <a:effectLst/>
                        </a:rPr>
                        <a:t>, zip,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ppt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odf</a:t>
                      </a:r>
                      <a:r>
                        <a:rPr lang="en-US" sz="1000" u="none" strike="noStrike" dirty="0" smtClean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открытая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электронных копий документов,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</a:tr>
              <a:tr h="18035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Отчет о результатах деятельности государственного (муниципального) учреждения и об использовании закрепленного за ним государственного (муниципального) имущества</a:t>
                      </a:r>
                      <a:br>
                        <a:rPr lang="ru-RU" sz="1200" u="none" strike="noStrike" dirty="0">
                          <a:effectLst/>
                        </a:rPr>
                      </a:b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Отчеты учреждений, за исключением Отчетов, содержащих сведения, составляющие государственную или иную охраняемую законом тайну, утверждаются и представляются в сроки, установленные органом - учредителем, но не позднее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1 марта года, следующего за отчетным, или первого рабочего дня, следующего за указанной датой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В электронном виде   </a:t>
                      </a:r>
                      <a:r>
                        <a:rPr lang="en-US" sz="1000" u="none" strike="noStrike" dirty="0" smtClean="0">
                          <a:effectLst/>
                        </a:rPr>
                        <a:t>(bmp, jpg, jpeg, gif,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tif</a:t>
                      </a:r>
                      <a:r>
                        <a:rPr lang="en-US" sz="1000" u="none" strike="noStrike" dirty="0" smtClean="0">
                          <a:effectLst/>
                        </a:rPr>
                        <a:t>, tiff,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docx</a:t>
                      </a:r>
                      <a:r>
                        <a:rPr lang="en-US" sz="1000" u="none" strike="noStrike" dirty="0" smtClean="0">
                          <a:effectLst/>
                        </a:rPr>
                        <a:t>, doc, rtf, txt, pdf,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xlsx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rar</a:t>
                      </a:r>
                      <a:r>
                        <a:rPr lang="en-US" sz="1000" u="none" strike="noStrike" dirty="0" smtClean="0">
                          <a:effectLst/>
                        </a:rPr>
                        <a:t>, zip,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ppt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odf</a:t>
                      </a:r>
                      <a:r>
                        <a:rPr lang="en-US" sz="1000" u="none" strike="noStrike" dirty="0" smtClean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Приказ Минфина России от 02.11.2021 N 171н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/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закрытая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электронных копий документов,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</a:tr>
              <a:tr h="150008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Сведения (документы) о проведенных в отношении учреждения контрольных мероприятиях и их результатах</a:t>
                      </a:r>
                      <a:br>
                        <a:rPr lang="ru-RU" sz="1200" u="none" strike="noStrike">
                          <a:effectLst/>
                        </a:rPr>
                      </a:b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года заносятся из правового акта органа государственной власти (государственного органа), органа местного самоуправления, проводящего контрольное мероприятие, и акта о результатах контрольного мероприятия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В электронном виде   </a:t>
                      </a:r>
                      <a:r>
                        <a:rPr lang="en-US" sz="1000" u="none" strike="noStrike" dirty="0" smtClean="0">
                          <a:effectLst/>
                        </a:rPr>
                        <a:t>(bmp, jpg, jpeg, gif,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tif</a:t>
                      </a:r>
                      <a:r>
                        <a:rPr lang="en-US" sz="1000" u="none" strike="noStrike" dirty="0" smtClean="0">
                          <a:effectLst/>
                        </a:rPr>
                        <a:t>, tiff,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docx</a:t>
                      </a:r>
                      <a:r>
                        <a:rPr lang="en-US" sz="1000" u="none" strike="noStrike" dirty="0" smtClean="0">
                          <a:effectLst/>
                        </a:rPr>
                        <a:t>, doc, rtf, txt, pdf,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xlsx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rar</a:t>
                      </a:r>
                      <a:r>
                        <a:rPr lang="en-US" sz="1000" u="none" strike="noStrike" dirty="0" smtClean="0">
                          <a:effectLst/>
                        </a:rPr>
                        <a:t>, zip,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ppt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odf</a:t>
                      </a:r>
                      <a:r>
                        <a:rPr lang="en-US" sz="1000" u="none" strike="noStrike" dirty="0" smtClean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открытая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электронных копий документов,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</a:tr>
            </a:tbl>
          </a:graphicData>
        </a:graphic>
      </p:graphicFrame>
      <p:sp>
        <p:nvSpPr>
          <p:cNvPr id="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857180" y="6417995"/>
            <a:ext cx="2743200" cy="365125"/>
          </a:xfrm>
        </p:spPr>
        <p:txBody>
          <a:bodyPr/>
          <a:lstStyle/>
          <a:p>
            <a:r>
              <a:rPr lang="ru-RU" dirty="0" smtClean="0"/>
              <a:t>11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173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37561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Календарь представления и размещения информации государственными (муниципальными) </a:t>
            </a:r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учреждениями на 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в сети Интернет www.bus.gov.ru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46906"/>
              </p:ext>
            </p:extLst>
          </p:nvPr>
        </p:nvGraphicFramePr>
        <p:xfrm>
          <a:off x="546100" y="1139824"/>
          <a:ext cx="11163299" cy="47730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7159"/>
                <a:gridCol w="1518558"/>
                <a:gridCol w="1716977"/>
                <a:gridCol w="1092928"/>
                <a:gridCol w="1356878"/>
                <a:gridCol w="701796"/>
                <a:gridCol w="1889003"/>
              </a:tblGrid>
              <a:tr h="5679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Наименование информации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Дата составления, согласно НПА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Дата размещения на сайте ГИС ГМУ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Форма представления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НПА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Открытая / закрытая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Срок проверки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258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Структурированная информация </a:t>
                      </a:r>
                      <a:r>
                        <a:rPr lang="ru-RU" sz="1200" b="1" u="none" strike="noStrike" dirty="0" smtClean="0">
                          <a:effectLst/>
                        </a:rPr>
                        <a:t/>
                      </a:r>
                      <a:br>
                        <a:rPr lang="ru-RU" sz="1200" b="1" u="none" strike="noStrike" dirty="0" smtClean="0">
                          <a:effectLst/>
                        </a:rPr>
                      </a:br>
                      <a:r>
                        <a:rPr lang="ru-RU" sz="1200" b="1" u="none" strike="noStrike" dirty="0" smtClean="0">
                          <a:effectLst/>
                        </a:rPr>
                        <a:t>об учреждении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0537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Общая информация об </a:t>
                      </a:r>
                      <a:r>
                        <a:rPr lang="ru-RU" sz="1200" u="none" strike="noStrike" dirty="0" smtClean="0">
                          <a:effectLst/>
                        </a:rPr>
                        <a:t>учреждении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-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структурированном виде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открытая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структурированной информации об учреждении,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</a:tr>
              <a:tr h="14828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Информация о государственном (муниципальном) задании на оказание государственных (муниципальных) услуг (выполнение работ) и его исполнении</a:t>
                      </a:r>
                      <a:br>
                        <a:rPr lang="ru-RU" sz="1200" u="none" strike="noStrike" dirty="0">
                          <a:effectLst/>
                        </a:rPr>
                      </a:b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Утверждается не позднее 15 </a:t>
                      </a:r>
                      <a:r>
                        <a:rPr lang="ru-RU" sz="1000" u="none" strike="noStrike" dirty="0" smtClean="0">
                          <a:effectLst/>
                        </a:rPr>
                        <a:t>рабочий </a:t>
                      </a:r>
                      <a:r>
                        <a:rPr lang="ru-RU" sz="1000" u="none" strike="noStrike" dirty="0">
                          <a:effectLst/>
                        </a:rPr>
                        <a:t>дней со дня утверждения </a:t>
                      </a:r>
                      <a:r>
                        <a:rPr lang="ru-RU" sz="1000" u="none" strike="noStrike" dirty="0" smtClean="0">
                          <a:effectLst/>
                        </a:rPr>
                        <a:t>ГРБС </a:t>
                      </a:r>
                      <a:r>
                        <a:rPr lang="ru-RU" sz="1000" u="none" strike="noStrike" dirty="0">
                          <a:effectLst/>
                        </a:rPr>
                        <a:t>ЛБО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структурированном виде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Постановление Правительства РФ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от 26.06.2015 N 640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/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открытая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структурированной информации об учреждении,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</a:tr>
              <a:tr h="10397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Информация о плане финансово-хозяйственной деятельности</a:t>
                      </a:r>
                      <a:br>
                        <a:rPr lang="ru-RU" sz="1200" u="none" strike="noStrike">
                          <a:effectLst/>
                        </a:rPr>
                      </a:b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План утверждается в порядке и сроки, установленные органом-учредителем, но не позднее начала очередного финансового года</a:t>
                      </a:r>
                      <a:br>
                        <a:rPr lang="ru-RU" sz="1000" u="none" strike="noStrike">
                          <a:effectLst/>
                        </a:rPr>
                      </a:b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в структурированном виде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Приказ Минфина России от 31.08.2018 N 186н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/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закрытая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структурированной информации об учреждении,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</a:tr>
            </a:tbl>
          </a:graphicData>
        </a:graphic>
      </p:graphicFrame>
      <p:sp>
        <p:nvSpPr>
          <p:cNvPr id="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042115" y="6407721"/>
            <a:ext cx="2743200" cy="365125"/>
          </a:xfrm>
        </p:spPr>
        <p:txBody>
          <a:bodyPr/>
          <a:lstStyle/>
          <a:p>
            <a:r>
              <a:rPr lang="ru-RU" dirty="0" smtClean="0"/>
              <a:t>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437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37561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Календарь представления и размещения информации государственными (муниципальными) </a:t>
            </a:r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учреждениями на 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в сети Интернет www.bus.gov.ru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230506"/>
              </p:ext>
            </p:extLst>
          </p:nvPr>
        </p:nvGraphicFramePr>
        <p:xfrm>
          <a:off x="406399" y="1254125"/>
          <a:ext cx="11391900" cy="52107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14601"/>
                <a:gridCol w="2514600"/>
                <a:gridCol w="1234389"/>
                <a:gridCol w="1153211"/>
                <a:gridCol w="1358900"/>
                <a:gridCol w="688514"/>
                <a:gridCol w="1927685"/>
              </a:tblGrid>
              <a:tr h="5436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Наименование информации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Дата составления, согласно НПА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Дата размещения на сайте ГИС ГМУ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Форма представления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НПА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Открытая / закрытая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Срок проверки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067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Структурированная информация </a:t>
                      </a:r>
                      <a:r>
                        <a:rPr lang="ru-RU" sz="1200" b="1" u="none" strike="noStrike" dirty="0" smtClean="0">
                          <a:effectLst/>
                        </a:rPr>
                        <a:t/>
                      </a:r>
                      <a:br>
                        <a:rPr lang="ru-RU" sz="1200" b="1" u="none" strike="noStrike" dirty="0" smtClean="0">
                          <a:effectLst/>
                        </a:rPr>
                      </a:br>
                      <a:r>
                        <a:rPr lang="ru-RU" sz="1200" b="1" u="none" strike="noStrike" dirty="0" smtClean="0">
                          <a:effectLst/>
                        </a:rPr>
                        <a:t>об учреждении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2299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Информация об операциях с целевыми средствами из бюджета</a:t>
                      </a:r>
                      <a:br>
                        <a:rPr lang="ru-RU" sz="1200" u="none" strike="noStrike" dirty="0">
                          <a:effectLst/>
                        </a:rPr>
                      </a:b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в срок не позднее 10 рабочих дней со дня заключения соглашения о предоставлении из федерального бюджета учреждению целевой субсидии</a:t>
                      </a:r>
                      <a:br>
                        <a:rPr lang="ru-RU" sz="1000" u="none" strike="noStrike">
                          <a:effectLst/>
                        </a:rPr>
                      </a:b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в структурированном виде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Приказ Минфина России от 13.12.2017 N 226н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(п. 3 Порядка)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/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открытая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структурированной информации об учреждении,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/>
                </a:tc>
              </a:tr>
              <a:tr h="12739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Информация о показателях бюджетной сметы</a:t>
                      </a:r>
                      <a:br>
                        <a:rPr lang="ru-RU" sz="1200" u="none" strike="noStrike" dirty="0">
                          <a:effectLst/>
                        </a:rPr>
                      </a:b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60" marR="4160" marT="4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Утверждение </a:t>
                      </a:r>
                      <a:r>
                        <a:rPr lang="ru-RU" sz="1000" u="none" strike="noStrike" dirty="0" smtClean="0">
                          <a:effectLst/>
                        </a:rPr>
                        <a:t>сметы, не </a:t>
                      </a:r>
                      <a:r>
                        <a:rPr lang="ru-RU" sz="1000" u="none" strike="noStrike" dirty="0">
                          <a:effectLst/>
                        </a:rPr>
                        <a:t>содержащей сведения, составляющие государственную тайну, осуществляется не позднее 10 рабочих дней со дня доведения учреждению в установленном законодательством Российской Федерации порядке лимитов бюджетных обязательств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60" marR="4160" marT="4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60" marR="4160" marT="4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в структурированном виде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60" marR="4160" marT="4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Приказ Минфина России от 14.02.2018 N 26н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/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60" marR="4160" marT="4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открытая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60" marR="4160" marT="4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структурированной информации об учреждении,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60" marR="4160" marT="4160" marB="0" anchor="ctr"/>
                </a:tc>
              </a:tr>
              <a:tr h="16463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Информация о результатах деятельности и об использовании имущества</a:t>
                      </a:r>
                      <a:br>
                        <a:rPr lang="ru-RU" sz="1200" u="none" strike="noStrike" dirty="0">
                          <a:effectLst/>
                        </a:rPr>
                      </a:b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60" marR="4160" marT="4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Отчеты учреждений, за исключением Отчетов, содержащих сведения, составляющие государственную или иную охраняемую законом тайну, утверждаются и представляются в сроки, установленные органом - учредителем, но не позднее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1 марта года, следующего за отчетным, или первого рабочего дня, следующего за указанной датой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60" marR="4160" marT="4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60" marR="4160" marT="4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в структурированном виде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60" marR="4160" marT="4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Приказ Минфина России от 02.11.2021 N 171н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/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60" marR="4160" marT="4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закрытая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60" marR="4160" marT="4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структурированной информации об учреждении,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60" marR="4160" marT="4160" marB="0" anchor="ctr"/>
                </a:tc>
              </a:tr>
            </a:tbl>
          </a:graphicData>
        </a:graphic>
      </p:graphicFrame>
      <p:sp>
        <p:nvSpPr>
          <p:cNvPr id="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021566" y="6492875"/>
            <a:ext cx="2743200" cy="365125"/>
          </a:xfrm>
        </p:spPr>
        <p:txBody>
          <a:bodyPr/>
          <a:lstStyle/>
          <a:p>
            <a:r>
              <a:rPr lang="ru-RU" dirty="0" smtClean="0"/>
              <a:t>13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687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37561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Календарь представления и размещения информации государственными (муниципальными) </a:t>
            </a:r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учреждениями на 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в сети Интернет www.bus.gov.ru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370080"/>
              </p:ext>
            </p:extLst>
          </p:nvPr>
        </p:nvGraphicFramePr>
        <p:xfrm>
          <a:off x="622299" y="1157289"/>
          <a:ext cx="10947401" cy="45738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63406"/>
                <a:gridCol w="2041895"/>
                <a:gridCol w="1212973"/>
                <a:gridCol w="1208888"/>
                <a:gridCol w="1585037"/>
                <a:gridCol w="782733"/>
                <a:gridCol w="1852469"/>
              </a:tblGrid>
              <a:tr h="3989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Наименование информации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Дата составления, согласно НПА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Дата размещения на сайте ГИС ГМУ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Форма представления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НПА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Открытая / закрытая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Срок проверки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105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Структурированная информация </a:t>
                      </a:r>
                      <a:r>
                        <a:rPr lang="ru-RU" sz="1200" b="1" u="none" strike="noStrike" dirty="0" smtClean="0">
                          <a:effectLst/>
                        </a:rPr>
                        <a:t/>
                      </a:r>
                      <a:br>
                        <a:rPr lang="ru-RU" sz="1200" b="1" u="none" strike="noStrike" dirty="0" smtClean="0">
                          <a:effectLst/>
                        </a:rPr>
                      </a:br>
                      <a:r>
                        <a:rPr lang="ru-RU" sz="1200" b="1" u="none" strike="noStrike" dirty="0" smtClean="0">
                          <a:effectLst/>
                        </a:rPr>
                        <a:t>об учреждении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0005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Сведения о проведенных в отношении учреждения контрольных мероприятиях и их результатах</a:t>
                      </a:r>
                      <a:br>
                        <a:rPr lang="ru-RU" sz="1200" u="none" strike="noStrike" dirty="0">
                          <a:effectLst/>
                        </a:rPr>
                      </a:b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60" marR="4160" marT="4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Некоммерческая организация, если иной порядок не установлен федеральными законами об отдельных видах некоммерческих организаций, представляет в федеральный орган исполнительной власти, уполномоченный принимать решения о государственной регистрации некоммерческих организаций, в том числе общественных объединений (далее - уполномоченный орган),  ежегодно, не позднее 15 апреля года, следующего за отчетным.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60" marR="4160" marT="4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60" marR="4160" marT="4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структурированном виде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60" marR="4160" marT="4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</a:t>
                      </a:r>
                      <a:r>
                        <a:rPr lang="ru-RU" sz="1000" u="none" strike="noStrike" dirty="0">
                          <a:effectLst/>
                        </a:rPr>
                        <a:t>Минфина России от 21.07.2011 N </a:t>
                      </a:r>
                      <a:r>
                        <a:rPr lang="ru-RU" sz="1000" u="none" strike="noStrike" dirty="0" smtClean="0">
                          <a:effectLst/>
                        </a:rPr>
                        <a:t>86н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60" marR="4160" marT="4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открытая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60" marR="4160" marT="41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структурированной информации об учреждении,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60" marR="4160" marT="4160" marB="0" anchor="ctr"/>
                </a:tc>
              </a:tr>
              <a:tr h="5186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Информация о годовой бухгалтерской отчетности учреждения: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Дата представления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ГРБС и ФО</a:t>
                      </a:r>
                      <a:endParaRPr lang="ru-RU" sz="10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035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Отчет о финансовых результатах деятельности (ф. 0503121)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Федеральный уровень: 09.03.2023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/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Субъектовый уровень: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не позднее 29.03.23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(88 день крайний)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в структурированном виде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r>
                        <a:rPr lang="ru-RU" sz="1000" u="none" strike="noStrike" dirty="0" smtClean="0">
                          <a:effectLst/>
                        </a:rPr>
                        <a:t>Приказ Федерального казначейства от 22.08.202 №24н</a:t>
                      </a: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Минфина России от 28.12.2010 № 191н </a:t>
                      </a: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открытая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структурированной информации об учреждении,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/>
                </a:tc>
              </a:tr>
            </a:tbl>
          </a:graphicData>
        </a:graphic>
      </p:graphicFrame>
      <p:sp>
        <p:nvSpPr>
          <p:cNvPr id="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846906" y="6376898"/>
            <a:ext cx="2743200" cy="365125"/>
          </a:xfrm>
        </p:spPr>
        <p:txBody>
          <a:bodyPr/>
          <a:lstStyle/>
          <a:p>
            <a:r>
              <a:rPr lang="ru-RU" dirty="0" smtClean="0"/>
              <a:t>14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766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37561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Календарь представления и размещения информации государственными (муниципальными) </a:t>
            </a:r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учреждениями на 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в сети Интернет www.bus.gov.ru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466451"/>
              </p:ext>
            </p:extLst>
          </p:nvPr>
        </p:nvGraphicFramePr>
        <p:xfrm>
          <a:off x="723900" y="1076202"/>
          <a:ext cx="10858499" cy="53348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45025"/>
                <a:gridCol w="1759788"/>
                <a:gridCol w="1468647"/>
                <a:gridCol w="1199072"/>
                <a:gridCol w="1572164"/>
                <a:gridCol w="776377"/>
                <a:gridCol w="1837426"/>
              </a:tblGrid>
              <a:tr h="5651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Наименование информации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Дата составления, согласно НПА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Дата размещения на сайте ГИС ГМУ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Форма представления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НПА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Открытая / закрытая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Срок проверки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Структурированная информация </a:t>
                      </a:r>
                      <a:r>
                        <a:rPr lang="ru-RU" sz="1200" b="1" u="none" strike="noStrike" dirty="0" smtClean="0">
                          <a:effectLst/>
                        </a:rPr>
                        <a:t/>
                      </a:r>
                      <a:br>
                        <a:rPr lang="ru-RU" sz="1200" b="1" u="none" strike="noStrike" dirty="0" smtClean="0">
                          <a:effectLst/>
                        </a:rPr>
                      </a:br>
                      <a:r>
                        <a:rPr lang="ru-RU" sz="1200" b="1" u="none" strike="noStrike" dirty="0" smtClean="0">
                          <a:effectLst/>
                        </a:rPr>
                        <a:t>об учреждении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1684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Отчет об исполнении бюджета </a:t>
                      </a:r>
                      <a:endParaRPr lang="ru-RU" sz="12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ru-RU" sz="1200" u="none" strike="noStrike" dirty="0" smtClean="0">
                          <a:effectLst/>
                        </a:rPr>
                        <a:t>(</a:t>
                      </a:r>
                      <a:r>
                        <a:rPr lang="ru-RU" sz="1200" u="none" strike="noStrike" dirty="0">
                          <a:effectLst/>
                        </a:rPr>
                        <a:t>ф. 0503127)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Федеральный уровень: 09.03.2023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/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 err="1">
                          <a:effectLst/>
                        </a:rPr>
                        <a:t>Субъектовый</a:t>
                      </a:r>
                      <a:r>
                        <a:rPr lang="ru-RU" sz="1000" u="none" strike="noStrike" dirty="0">
                          <a:effectLst/>
                        </a:rPr>
                        <a:t> уровень: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не позднее 29.03.23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(88 день крайний)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структурированном виде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Федерального казначейства от 22.08.202 №24н</a:t>
                      </a:r>
                      <a:br>
                        <a:rPr lang="ru-RU" sz="1000" u="none" strike="noStrike" dirty="0" smtClean="0">
                          <a:effectLst/>
                        </a:rPr>
                      </a:br>
                      <a:endParaRPr lang="ru-RU" sz="10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Минфина России от 28.12.2010 № 191н </a:t>
                      </a:r>
                      <a:br>
                        <a:rPr lang="ru-RU" sz="1000" u="none" strike="noStrike" dirty="0" smtClean="0">
                          <a:effectLst/>
                        </a:rPr>
                      </a:br>
                      <a:endParaRPr lang="ru-RU" sz="10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открытая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структурированной информации об учреждении,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/>
                </a:tc>
              </a:tr>
              <a:tr h="128021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Баланс главного распорядителя, распорядителя, получателя бюджетных средств, главного администратора, администратора источников финансирования дефицита бюджета, главного администратора, администратора доходов бюджета (ф. 0503130)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Федеральный уровень: 09.03.2023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/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 err="1">
                          <a:effectLst/>
                        </a:rPr>
                        <a:t>Субъектовый</a:t>
                      </a:r>
                      <a:r>
                        <a:rPr lang="ru-RU" sz="1000" u="none" strike="noStrike" dirty="0">
                          <a:effectLst/>
                        </a:rPr>
                        <a:t> уровень: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не позднее 29.03.23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(88 день крайний)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в структурированном виде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Федерального казначейства от 22.08.202 №24н</a:t>
                      </a:r>
                      <a:br>
                        <a:rPr lang="ru-RU" sz="1000" u="none" strike="noStrike" dirty="0" smtClean="0">
                          <a:effectLst/>
                        </a:rPr>
                      </a:br>
                      <a:endParaRPr lang="ru-RU" sz="10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Минфина России от 28.12.2010 № 191н </a:t>
                      </a:r>
                      <a:br>
                        <a:rPr lang="ru-RU" sz="1000" u="none" strike="noStrike" dirty="0" smtClean="0">
                          <a:effectLst/>
                        </a:rPr>
                      </a:br>
                      <a:endParaRPr lang="ru-RU" sz="10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открытая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структурированной информации об учреждении,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57" marR="5557" marT="5557" marB="0" anchor="ctr"/>
                </a:tc>
              </a:tr>
              <a:tr h="131742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Отчет о финансовых результатах деятельности учреждения </a:t>
                      </a:r>
                      <a:endParaRPr lang="ru-RU" sz="12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ru-RU" sz="1200" u="none" strike="noStrike" dirty="0" smtClean="0">
                          <a:effectLst/>
                        </a:rPr>
                        <a:t>ф</a:t>
                      </a:r>
                      <a:r>
                        <a:rPr lang="ru-RU" sz="1200" u="none" strike="noStrike" dirty="0">
                          <a:effectLst/>
                        </a:rPr>
                        <a:t>. 0503721)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Федеральный уровень: 09.03.2023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/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 err="1">
                          <a:effectLst/>
                        </a:rPr>
                        <a:t>Субъектовый</a:t>
                      </a:r>
                      <a:r>
                        <a:rPr lang="ru-RU" sz="1000" u="none" strike="noStrike" dirty="0">
                          <a:effectLst/>
                        </a:rPr>
                        <a:t> уровень: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не позднее 29.03.23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(88 день крайний)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в структурированном виде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r>
                        <a:rPr lang="ru-RU" sz="1000" u="none" strike="noStrike" dirty="0" smtClean="0">
                          <a:effectLst/>
                        </a:rPr>
                        <a:t>Приказ Федерального казначейства от 22.08.202 №24н</a:t>
                      </a:r>
                      <a:br>
                        <a:rPr lang="ru-RU" sz="1000" u="none" strike="noStrike" dirty="0" smtClean="0">
                          <a:effectLst/>
                        </a:rPr>
                      </a:br>
                      <a:endParaRPr lang="ru-RU" sz="10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Минфина России от 28.12.2010 № 191н </a:t>
                      </a:r>
                      <a:br>
                        <a:rPr lang="ru-RU" sz="1000" u="none" strike="noStrike" dirty="0" smtClean="0">
                          <a:effectLst/>
                        </a:rPr>
                      </a:br>
                      <a:endParaRPr lang="ru-RU" sz="10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открытая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структурированной информации об учреждении,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</a:tr>
            </a:tbl>
          </a:graphicData>
        </a:graphic>
      </p:graphicFrame>
      <p:sp>
        <p:nvSpPr>
          <p:cNvPr id="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846905" y="6492875"/>
            <a:ext cx="2743200" cy="365125"/>
          </a:xfrm>
        </p:spPr>
        <p:txBody>
          <a:bodyPr/>
          <a:lstStyle/>
          <a:p>
            <a:r>
              <a:rPr lang="ru-RU" dirty="0" smtClean="0"/>
              <a:t>1</a:t>
            </a:r>
            <a:fld id="{B6F15528-21DE-4FAA-801E-634DDDAF4B2B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592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37561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Календарь представления и размещения информации государственными (муниципальными) </a:t>
            </a:r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учреждениями на 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в сети Интернет www.bus.gov.ru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99378"/>
              </p:ext>
            </p:extLst>
          </p:nvPr>
        </p:nvGraphicFramePr>
        <p:xfrm>
          <a:off x="723900" y="1136650"/>
          <a:ext cx="10858499" cy="38669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45025"/>
                <a:gridCol w="1759788"/>
                <a:gridCol w="1468647"/>
                <a:gridCol w="1199072"/>
                <a:gridCol w="1572164"/>
                <a:gridCol w="776377"/>
                <a:gridCol w="1837426"/>
              </a:tblGrid>
              <a:tr h="5651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Наименование информации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Дата составления, согласно НПА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Дата размещения на сайте ГИС ГМУ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Форма представления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НПА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Открытая / закрытая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Срок проверки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Структурированная информация </a:t>
                      </a:r>
                      <a:r>
                        <a:rPr lang="ru-RU" sz="1200" b="1" u="none" strike="noStrike" dirty="0" smtClean="0">
                          <a:effectLst/>
                        </a:rPr>
                        <a:t/>
                      </a:r>
                      <a:br>
                        <a:rPr lang="ru-RU" sz="1200" b="1" u="none" strike="noStrike" dirty="0" smtClean="0">
                          <a:effectLst/>
                        </a:rPr>
                      </a:br>
                      <a:r>
                        <a:rPr lang="ru-RU" sz="1200" b="1" u="none" strike="noStrike" dirty="0" smtClean="0">
                          <a:effectLst/>
                        </a:rPr>
                        <a:t>об учреждении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11" marR="5211" marT="5211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2655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Баланс государственного (муниципального) учреждения </a:t>
                      </a:r>
                      <a:endParaRPr lang="ru-RU" sz="12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ru-RU" sz="1200" u="none" strike="noStrike" dirty="0" smtClean="0">
                          <a:effectLst/>
                        </a:rPr>
                        <a:t>(</a:t>
                      </a:r>
                      <a:r>
                        <a:rPr lang="ru-RU" sz="1200" u="none" strike="noStrike" dirty="0">
                          <a:effectLst/>
                        </a:rPr>
                        <a:t>ф. 0503730)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Федеральный уровень: 09.03.2023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/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 err="1">
                          <a:effectLst/>
                        </a:rPr>
                        <a:t>Субъектовый</a:t>
                      </a:r>
                      <a:r>
                        <a:rPr lang="ru-RU" sz="1000" u="none" strike="noStrike" dirty="0">
                          <a:effectLst/>
                        </a:rPr>
                        <a:t> уровень: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не позднее 29.03.23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(88 день крайний)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структурированном виде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r>
                        <a:rPr lang="ru-RU" sz="1000" u="none" strike="noStrike" dirty="0" smtClean="0">
                          <a:effectLst/>
                        </a:rPr>
                        <a:t> Приказ Федерального казначейства от 22.08.202 №24н</a:t>
                      </a:r>
                      <a:br>
                        <a:rPr lang="ru-RU" sz="1000" u="none" strike="noStrike" dirty="0" smtClean="0">
                          <a:effectLst/>
                        </a:rPr>
                      </a:br>
                      <a:endParaRPr lang="ru-RU" sz="10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Минфина России от 28.12.2010 № 191н </a:t>
                      </a:r>
                      <a:br>
                        <a:rPr lang="ru-RU" sz="1000" u="none" strike="noStrike" dirty="0" smtClean="0">
                          <a:effectLst/>
                        </a:rPr>
                      </a:br>
                      <a:endParaRPr lang="ru-RU" sz="10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открытая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структурированной информации об учреждении,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</a:tr>
              <a:tr h="12070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Отчет об исполнении учреждением плана его финансово-хозяйственной деятельности (ф. 0503737)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Федеральный уровень: 09.03.2023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/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 err="1">
                          <a:effectLst/>
                        </a:rPr>
                        <a:t>Субъектовый</a:t>
                      </a:r>
                      <a:r>
                        <a:rPr lang="ru-RU" sz="1000" u="none" strike="noStrike" dirty="0">
                          <a:effectLst/>
                        </a:rPr>
                        <a:t> уровень: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не позднее 29.03.23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(88 день крайний)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в структурированном виде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r>
                        <a:rPr lang="ru-RU" sz="1000" u="none" strike="noStrike" dirty="0" smtClean="0">
                          <a:effectLst/>
                        </a:rPr>
                        <a:t> Приказ Федерального казначейства от 22.08.202 №24н</a:t>
                      </a:r>
                      <a:br>
                        <a:rPr lang="ru-RU" sz="1000" u="none" strike="noStrike" dirty="0" smtClean="0">
                          <a:effectLst/>
                        </a:rPr>
                      </a:br>
                      <a:endParaRPr lang="ru-RU" sz="10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Минфина России от 28.12.2010 № 191н </a:t>
                      </a:r>
                      <a:br>
                        <a:rPr lang="ru-RU" sz="1000" u="none" strike="noStrike" dirty="0" smtClean="0">
                          <a:effectLst/>
                        </a:rPr>
                      </a:br>
                      <a:endParaRPr lang="ru-RU" sz="10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открытая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структурированной информации об учреждении,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69" marR="6269" marT="6269" marB="0" anchor="ctr"/>
                </a:tc>
              </a:tr>
            </a:tbl>
          </a:graphicData>
        </a:graphic>
      </p:graphicFrame>
      <p:sp>
        <p:nvSpPr>
          <p:cNvPr id="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990744" y="6397447"/>
            <a:ext cx="2743200" cy="365125"/>
          </a:xfrm>
        </p:spPr>
        <p:txBody>
          <a:bodyPr/>
          <a:lstStyle/>
          <a:p>
            <a:r>
              <a:rPr lang="ru-RU" dirty="0" smtClean="0"/>
              <a:t>16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815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83728"/>
            <a:ext cx="10393704" cy="46166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проведении мониторинга</a:t>
            </a:r>
            <a:endParaRPr lang="ru-RU" sz="1800" b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35106" y="1168699"/>
            <a:ext cx="11375894" cy="6308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Управлениям Федерального казначейства по субъектам РФ:</a:t>
            </a:r>
            <a:endParaRPr lang="ru-RU" b="1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525517" y="2174276"/>
            <a:ext cx="11375894" cy="1042985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just">
              <a:buAutoNum type="arabicPeriod"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Провести мониторинг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размещенной информации о государственном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муниципальном)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задании на оказание государственных (муниципальных)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услуг (выполнение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работ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2023 год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учреждениями на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в сети Интернет </a:t>
            </a:r>
            <a:r>
              <a:rPr lang="ru-RU" sz="1600" u="sng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  <a:hlinkClick r:id="rId4"/>
              </a:rPr>
              <a:t>www.bus.gov.ru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525517" y="3601829"/>
            <a:ext cx="11375894" cy="720000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2. Провести работу с соответствующими учреждениями по выявлению причин неразмещения информации о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государственном (муниципальном) задании на оказание государственных (муниципальных) услуг </a:t>
            </a:r>
            <a:b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(выполнение работ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на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2023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год (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наличии отсутствующей информации на ГИС ГМУ) </a:t>
            </a:r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525517" y="4587579"/>
            <a:ext cx="11375894" cy="731201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3. В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срок до 1 марта 2023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года направить результаты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мониторинга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(по п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 1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 в УФК по Тульской области для подготовки сводной информации (по форме мониторингового отчета) </a:t>
            </a:r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158211" y="6453992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11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525517" y="5703348"/>
            <a:ext cx="11375894" cy="731201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4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срок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 6 марта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2023 года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УФК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Тульской области (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центру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компетенции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 направить сводную информацию результатов мониторинга по всем субъектам РФ (п. 1) на адрес электронной почты Кривенец А.Н </a:t>
            </a:r>
            <a:r>
              <a:rPr lang="en-US" sz="1600" u="sng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2311@fsfk.local</a:t>
            </a:r>
            <a:endParaRPr lang="ru-RU" sz="1600" u="sng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92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37563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Анализ информации, публикуемой государственными 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(муниципальными) учреждениями </a:t>
            </a:r>
            <a:b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официальном сайте в сети Интернет </a:t>
            </a:r>
            <a:r>
              <a:rPr lang="ru-RU" sz="1800" b="0" u="sng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www.bus.gov.ru</a:t>
            </a:r>
            <a:r>
              <a:rPr lang="ru-RU" sz="1800" b="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800" b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510679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2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67219" y="3454737"/>
            <a:ext cx="5436000" cy="2016000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600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600" b="1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</a:t>
            </a:r>
            <a:r>
              <a:rPr lang="ru-RU" sz="1600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з них:</a:t>
            </a:r>
          </a:p>
          <a:p>
            <a:pPr algn="ctr"/>
            <a:endParaRPr lang="ru-RU" sz="100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28600" indent="-228600" algn="just">
              <a:buAutoNum type="arabicPeriod"/>
            </a:pP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МИНИСТЕРСТВО НАУКИ И ВЫСШЕГО ОБРАЗОВАНИЯ </a:t>
            </a:r>
          </a:p>
          <a:p>
            <a:pPr algn="just"/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  РОССИЙСКОЙ ФЕДЕРАЦИИ 			– </a:t>
            </a:r>
            <a:r>
              <a:rPr lang="ru-RU" sz="15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429</a:t>
            </a:r>
          </a:p>
          <a:p>
            <a:pPr algn="just"/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2.   ФЕДЕРАЛЬНАЯ </a:t>
            </a:r>
            <a:r>
              <a:rPr lang="ru-RU" sz="12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СЛУЖБА ПО НАДЗОРУ В СФЕРЕ ЗАЩИТЫ</a:t>
            </a:r>
            <a:endParaRPr lang="ru-RU" sz="1200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just"/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  ПРАВ </a:t>
            </a:r>
            <a:r>
              <a:rPr lang="ru-RU" sz="12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ПОТРЕБИТЕЛЕЙ И БЛАГОПОЛУЧИЯ </a:t>
            </a: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ЧЕЛОВЕКА   	– </a:t>
            </a:r>
            <a:r>
              <a:rPr lang="ru-RU" sz="15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368</a:t>
            </a:r>
          </a:p>
          <a:p>
            <a:pPr algn="just"/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3.   МИНИСТЕРСТВО </a:t>
            </a:r>
            <a:r>
              <a:rPr lang="ru-RU" sz="12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СЕЛЬСКОГО ХОЗЯЙСТВА </a:t>
            </a:r>
            <a:endParaRPr lang="ru-RU" sz="1200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just"/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  РОССИЙСКОЙ ФЕДЕРАЦИИ 			– </a:t>
            </a:r>
            <a:r>
              <a:rPr lang="ru-RU" sz="15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68</a:t>
            </a:r>
          </a:p>
          <a:p>
            <a:pPr algn="just"/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4.   ФЕДЕРАЛЬНОЕ </a:t>
            </a:r>
            <a:r>
              <a:rPr lang="ru-RU" sz="12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ДОРОЖНОЕ </a:t>
            </a: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АГЕНТСТВО 		– </a:t>
            </a:r>
            <a:r>
              <a:rPr lang="ru-RU" sz="15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43</a:t>
            </a:r>
          </a:p>
          <a:p>
            <a:pPr algn="just"/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5.   МИНИСТЕРСТВО </a:t>
            </a:r>
            <a:r>
              <a:rPr lang="ru-RU" sz="12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ФИНАНСОВ РОССИЙСКОЙ </a:t>
            </a:r>
            <a:r>
              <a:rPr lang="ru-RU" sz="12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ФЕДЕРАЦИИ 	– </a:t>
            </a:r>
            <a:r>
              <a:rPr lang="ru-RU" sz="15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37</a:t>
            </a:r>
          </a:p>
          <a:p>
            <a:pPr marL="228600" indent="-228600" algn="just">
              <a:buAutoNum type="arabicPeriod"/>
            </a:pPr>
            <a:endParaRPr lang="ru-RU" sz="1200" b="1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endParaRPr lang="ru-RU" sz="1200" b="1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endParaRPr lang="ru-RU" sz="1600" b="1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1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67219" y="5734428"/>
            <a:ext cx="5436000" cy="958813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t"/>
          <a:lstStyle/>
          <a:p>
            <a:pPr algn="ctr"/>
            <a:endParaRPr lang="ru-RU" sz="500" b="1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Направлено </a:t>
            </a:r>
            <a:r>
              <a:rPr lang="ru-RU" sz="20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37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писем </a:t>
            </a: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ФК в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адрес ФОИВ,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осуществляющих функции и полномочия учредителя по отношению к федеральным государственным учреждениям</a:t>
            </a:r>
          </a:p>
        </p:txBody>
      </p:sp>
      <p:sp>
        <p:nvSpPr>
          <p:cNvPr id="22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67219" y="2164202"/>
            <a:ext cx="5436000" cy="1026845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Всего: </a:t>
            </a:r>
            <a:r>
              <a:rPr lang="ru-RU" sz="20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1202</a:t>
            </a:r>
            <a:r>
              <a:rPr lang="ru-RU" sz="20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(в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т.ч. обособленные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структурные подразделения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),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 опубликовавших информацию на ГИС ГМУ</a:t>
            </a:r>
            <a:endParaRPr lang="ru-RU" sz="14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0525" y="1240694"/>
            <a:ext cx="5436000" cy="6672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Федеральные</a:t>
            </a:r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Segoe UI Light" panose="020B0502040204020203" pitchFamily="34" charset="0"/>
              </a:rPr>
              <a:t>г</a:t>
            </a:r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осударственные учреждения</a:t>
            </a:r>
            <a:endParaRPr lang="ru-RU" b="1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4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6484362" y="2787053"/>
            <a:ext cx="5436000" cy="3916822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400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endParaRPr lang="ru-RU" sz="14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28600" indent="-228600" algn="just">
              <a:buAutoNum type="arabicPeriod"/>
            </a:pPr>
            <a:endParaRPr lang="ru-RU" sz="1400" b="1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endParaRPr lang="ru-RU" sz="1400" b="1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>
              <a:buAutoNum type="arabicPeriod"/>
            </a:pPr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ГЛАВНОЕ </a:t>
            </a:r>
            <a:r>
              <a:rPr lang="ru-RU" sz="14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УПРАВЛЕНИЕ СПЕЦИАЛЬНЫХ ПРОГРАММ ПРЕЗИДЕНТА РОССИЙСКОЙ </a:t>
            </a:r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ФЕДЕРАЦИИ</a:t>
            </a:r>
          </a:p>
          <a:p>
            <a:pPr marL="342900" indent="-342900">
              <a:buAutoNum type="arabicPeriod"/>
            </a:pPr>
            <a:r>
              <a:rPr lang="ru-RU" sz="14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МИНИСТЕРСТВО ВНУТРЕННИХ ДЕЛ РОССИЙСКОЙ </a:t>
            </a:r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ФЕДЕРАЦИИ</a:t>
            </a:r>
          </a:p>
          <a:p>
            <a:pPr marL="342900" indent="-342900">
              <a:buAutoNum type="arabicPeriod"/>
            </a:pPr>
            <a:r>
              <a:rPr lang="ru-RU" sz="14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МИНИСТЕРСТВО ОБОРОНЫ РОССИЙСКОЙ </a:t>
            </a:r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ФЕДЕРАЦИИ</a:t>
            </a:r>
          </a:p>
          <a:p>
            <a:pPr marL="342900" indent="-342900">
              <a:buAutoNum type="arabicPeriod"/>
            </a:pPr>
            <a:r>
              <a:rPr lang="ru-RU" sz="14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ФЕДЕРАЛЬНАЯ СЛУЖБА ВОЙСК НАЦИОНАЛЬНОЙ ГВАРДИИ РОССИЙСКОЙ </a:t>
            </a:r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ФЕДЕРАЦИИ</a:t>
            </a:r>
          </a:p>
          <a:p>
            <a:pPr marL="342900" indent="-342900">
              <a:buAutoNum type="arabicPeriod"/>
            </a:pPr>
            <a:r>
              <a:rPr lang="ru-RU" sz="14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ФЕДЕРАЛЬНАЯ СЛУЖБА ИСПОЛНЕНИЯ </a:t>
            </a:r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НАКАЗАНИЙ</a:t>
            </a:r>
          </a:p>
          <a:p>
            <a:pPr marL="342900" indent="-342900">
              <a:buAutoNum type="arabicPeriod"/>
            </a:pPr>
            <a:r>
              <a:rPr lang="ru-RU" sz="14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ФЕДЕРАЛЬНАЯ СЛУЖБА ОХРАНЫ РОССИЙСКОЙ </a:t>
            </a:r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ФЕДЕРАЦИИ</a:t>
            </a:r>
          </a:p>
          <a:p>
            <a:pPr marL="342900" indent="-342900">
              <a:buAutoNum type="arabicPeriod"/>
            </a:pPr>
            <a:r>
              <a:rPr lang="ru-RU" sz="14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ФЕДЕРАЛЬНОЕ АГЕНТСТВО ПО ГОСУДАРСТВЕННЫМ </a:t>
            </a:r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РЕЗЕРВАМ</a:t>
            </a:r>
          </a:p>
          <a:p>
            <a:pPr marL="342900" indent="-342900">
              <a:buAutoNum type="arabicPeriod"/>
            </a:pPr>
            <a:r>
              <a:rPr lang="ru-RU" sz="14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ПРАВИТЕЛЬСТВО РОССИЙСКОЙ </a:t>
            </a:r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ФЕДЕРАЦИИ</a:t>
            </a:r>
          </a:p>
          <a:p>
            <a:pPr marL="342900" indent="-342900">
              <a:buAutoNum type="arabicPeriod"/>
            </a:pPr>
            <a:r>
              <a:rPr lang="ru-RU" sz="14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МИНИСТЕРСТВО РОССИЙСКОЙ ФЕДЕРАЦИИ ПО ДЕЛАМ ГРАЖДАНСКОЙ ОБОРОНЫ, ЧРЕЗВЫЧАЙНЫМ СИТУАЦИЯМ И ЛИКВИДАЦИИ ПОСЛЕДСТВИЙ СТИХИЙНЫХ </a:t>
            </a:r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БЕДСТВИЙ </a:t>
            </a:r>
            <a:b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(в части казенных учреждений)</a:t>
            </a:r>
          </a:p>
          <a:p>
            <a:pPr marL="342900" indent="-342900">
              <a:buAutoNum type="arabicPeriod"/>
            </a:pPr>
            <a:endParaRPr lang="ru-RU" sz="1400" b="1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>
              <a:buAutoNum type="arabicPeriod"/>
            </a:pPr>
            <a:endParaRPr lang="ru-RU" sz="1400" b="1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>
              <a:buAutoNum type="arabicPeriod"/>
            </a:pPr>
            <a:endParaRPr lang="ru-RU" sz="1400" b="1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ru-RU" sz="1400" b="1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524213" y="1240694"/>
            <a:ext cx="5436000" cy="6672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Письма ФК не </a:t>
            </a:r>
            <a:r>
              <a:rPr lang="ru-RU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направлялись в</a:t>
            </a:r>
            <a:endParaRPr lang="ru-RU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Федеральные </a:t>
            </a:r>
            <a:r>
              <a:rPr lang="ru-RU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органы исполнительные </a:t>
            </a:r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власти:</a:t>
            </a:r>
            <a:endParaRPr lang="ru-RU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6" name="Стрелка вниз 25"/>
          <p:cNvSpPr/>
          <p:nvPr/>
        </p:nvSpPr>
        <p:spPr>
          <a:xfrm>
            <a:off x="8981611" y="2164202"/>
            <a:ext cx="581489" cy="450922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31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37563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Анализ информации, публикуемой государственными 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(муниципальными) учреждениями </a:t>
            </a:r>
            <a:b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официальном сайте в сети Интернет </a:t>
            </a:r>
            <a:r>
              <a:rPr lang="ru-RU" sz="1800" b="0" u="sng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www.bus.gov.ru</a:t>
            </a:r>
            <a:r>
              <a:rPr lang="ru-RU" sz="1800" b="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800" b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0745" y="1258234"/>
            <a:ext cx="5713480" cy="6746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Муниципальные учреждения</a:t>
            </a:r>
            <a:endParaRPr lang="ru-RU" b="1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97033" y="6352049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8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480743" y="2196899"/>
            <a:ext cx="5713482" cy="1016137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t"/>
          <a:lstStyle/>
          <a:p>
            <a:pPr algn="ctr"/>
            <a:endParaRPr lang="ru-RU" sz="500" b="1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Всего</a:t>
            </a: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: </a:t>
            </a:r>
            <a:r>
              <a:rPr lang="ru-RU" sz="16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2250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учреждений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(в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т.ч. обособленных структурных подразделений),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 опубликовавших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информацию на ГИС ГМУ</a:t>
            </a:r>
            <a:endParaRPr lang="ru-RU" sz="14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7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503140" y="5734428"/>
            <a:ext cx="5713480" cy="958813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t"/>
          <a:lstStyle/>
          <a:p>
            <a:pPr algn="ctr"/>
            <a:endParaRPr lang="ru-RU" sz="1400" b="1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Направлено </a:t>
            </a:r>
            <a:r>
              <a:rPr lang="ru-RU" sz="20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77</a:t>
            </a: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писем </a:t>
            </a: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ФК в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адрес </a:t>
            </a: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финансовых органов субъектов РФ</a:t>
            </a:r>
            <a:endParaRPr lang="ru-RU" sz="14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8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480743" y="3398105"/>
            <a:ext cx="2808000" cy="2138463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600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endParaRPr lang="ru-RU" sz="15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endParaRPr lang="ru-RU" sz="1000" b="1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950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Субъекты РФ, по которым соблюдаются требования приказа МФ РФ 86н </a:t>
            </a:r>
            <a:br>
              <a:rPr lang="ru-RU" sz="950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950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предоставлению информации на ГИС ГМУ:</a:t>
            </a:r>
          </a:p>
          <a:p>
            <a:pPr algn="ctr"/>
            <a:endParaRPr lang="ru-RU" sz="500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>
              <a:buAutoNum type="arabicPeriod"/>
            </a:pPr>
            <a:r>
              <a:rPr lang="ru-RU" sz="1200" b="1" dirty="0">
                <a:solidFill>
                  <a:srgbClr val="00B05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Владимирская </a:t>
            </a:r>
            <a:r>
              <a:rPr lang="ru-RU" sz="1200" b="1" dirty="0" smtClean="0">
                <a:solidFill>
                  <a:srgbClr val="00B05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область</a:t>
            </a:r>
          </a:p>
          <a:p>
            <a:pPr marL="342900" indent="-342900">
              <a:buAutoNum type="arabicPeriod"/>
            </a:pPr>
            <a:r>
              <a:rPr lang="ru-RU" sz="1200" b="1" dirty="0" smtClean="0">
                <a:solidFill>
                  <a:srgbClr val="00B05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Еврейская автономная область</a:t>
            </a:r>
            <a:endParaRPr lang="ru-RU" sz="1200" b="1" dirty="0">
              <a:solidFill>
                <a:srgbClr val="00B05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>
              <a:buAutoNum type="arabicPeriod"/>
            </a:pPr>
            <a:r>
              <a:rPr lang="ru-RU" sz="1200" b="1" dirty="0">
                <a:solidFill>
                  <a:srgbClr val="00B05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Ивановская область</a:t>
            </a:r>
          </a:p>
          <a:p>
            <a:pPr marL="342900" indent="-342900">
              <a:buAutoNum type="arabicPeriod"/>
            </a:pPr>
            <a:r>
              <a:rPr lang="ru-RU" sz="1200" b="1" dirty="0" smtClean="0">
                <a:solidFill>
                  <a:srgbClr val="00B05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Кировская область</a:t>
            </a:r>
          </a:p>
          <a:p>
            <a:pPr marL="342900" indent="-342900">
              <a:buAutoNum type="arabicPeriod"/>
            </a:pPr>
            <a:r>
              <a:rPr lang="ru-RU" sz="1200" b="1" dirty="0" smtClean="0">
                <a:solidFill>
                  <a:srgbClr val="00B05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Пермский край</a:t>
            </a:r>
          </a:p>
          <a:p>
            <a:pPr marL="342900" indent="-342900">
              <a:buAutoNum type="arabicPeriod"/>
            </a:pPr>
            <a:r>
              <a:rPr lang="ru-RU" sz="1200" b="1" dirty="0" smtClean="0">
                <a:solidFill>
                  <a:srgbClr val="00B05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Пензенская область</a:t>
            </a:r>
          </a:p>
          <a:p>
            <a:pPr marL="342900" indent="-342900">
              <a:buAutoNum type="arabicPeriod"/>
            </a:pPr>
            <a:r>
              <a:rPr lang="ru-RU" sz="1200" b="1" dirty="0" smtClean="0">
                <a:solidFill>
                  <a:srgbClr val="00B05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Республика Карелия</a:t>
            </a:r>
          </a:p>
          <a:p>
            <a:pPr marL="342900" indent="-342900">
              <a:buAutoNum type="arabicPeriod"/>
            </a:pPr>
            <a:r>
              <a:rPr lang="ru-RU" sz="1200" b="1" dirty="0" smtClean="0">
                <a:solidFill>
                  <a:srgbClr val="00B05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Республика Тыва</a:t>
            </a:r>
          </a:p>
          <a:p>
            <a:pPr marL="342900" indent="-342900" algn="ctr">
              <a:buAutoNum type="arabicPeriod"/>
            </a:pPr>
            <a:endParaRPr lang="ru-RU" sz="1500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28600" indent="-228600" algn="just">
              <a:buAutoNum type="arabicPeriod"/>
            </a:pPr>
            <a:endParaRPr lang="ru-RU" sz="1200" b="1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endParaRPr lang="ru-RU" sz="1200" b="1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endParaRPr lang="ru-RU" sz="1600" b="1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9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288743" y="3398105"/>
            <a:ext cx="2905482" cy="2136373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000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endParaRPr lang="ru-RU" sz="1000" b="1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000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Субъекты </a:t>
            </a:r>
            <a:r>
              <a:rPr lang="ru-RU" sz="1000" b="1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РФ, по которым </a:t>
            </a:r>
            <a:r>
              <a:rPr lang="ru-RU" sz="1000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 соблюдаются </a:t>
            </a:r>
            <a:r>
              <a:rPr lang="ru-RU" sz="1000" b="1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требования приказа МФ РФ 86н </a:t>
            </a:r>
            <a:br>
              <a:rPr lang="ru-RU" sz="1000" b="1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000" b="1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предоставлению информации на ГИС ГМУ:</a:t>
            </a:r>
          </a:p>
          <a:p>
            <a:pPr algn="ctr"/>
            <a:endParaRPr lang="ru-RU" sz="700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>
              <a:buAutoNum type="arabicPeriod"/>
            </a:pPr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Республика Дагестан   – </a:t>
            </a:r>
            <a:r>
              <a:rPr lang="ru-RU" sz="15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906</a:t>
            </a:r>
          </a:p>
          <a:p>
            <a:pPr marL="342900" indent="-342900">
              <a:buAutoNum type="arabicPeriod"/>
            </a:pPr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Республика Бурятия    – </a:t>
            </a:r>
            <a:r>
              <a:rPr lang="ru-RU" sz="15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97</a:t>
            </a:r>
          </a:p>
          <a:p>
            <a:pPr marL="342900" indent="-342900">
              <a:buAutoNum type="arabicPeriod"/>
            </a:pPr>
            <a:r>
              <a:rPr lang="ru-RU" sz="14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Хабаровский </a:t>
            </a:r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край       – </a:t>
            </a:r>
            <a:r>
              <a:rPr lang="ru-RU" sz="15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64</a:t>
            </a:r>
          </a:p>
          <a:p>
            <a:pPr marL="342900" indent="-342900">
              <a:buAutoNum type="arabicPeriod"/>
            </a:pPr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Республика Татарстан – </a:t>
            </a:r>
            <a:r>
              <a:rPr lang="ru-RU" sz="15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54</a:t>
            </a:r>
          </a:p>
          <a:p>
            <a:pPr marL="342900" indent="-342900">
              <a:buAutoNum type="arabicPeriod"/>
            </a:pPr>
            <a:r>
              <a:rPr lang="ru-RU" sz="14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Ставропольский </a:t>
            </a:r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край  – </a:t>
            </a:r>
            <a:r>
              <a:rPr lang="ru-RU" sz="15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52</a:t>
            </a:r>
            <a:r>
              <a:rPr lang="ru-RU" sz="15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</a:p>
          <a:p>
            <a:pPr marL="228600" indent="-228600">
              <a:buAutoNum type="arabicPeriod"/>
            </a:pPr>
            <a:endParaRPr lang="ru-RU" sz="1200" b="1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endParaRPr lang="ru-RU" sz="1200" b="1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endParaRPr lang="ru-RU" sz="1600" b="1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326753" y="1258234"/>
            <a:ext cx="5713480" cy="17155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Письма ФК, направленные в адрес финансовых органов субъектов </a:t>
            </a:r>
            <a:r>
              <a:rPr lang="ru-RU" sz="15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РФ, содержат </a:t>
            </a:r>
            <a:r>
              <a:rPr lang="ru-RU" sz="15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информацию о выявленных случаях выгруженных на ГИС ГМУ регистрационных данных по данным Сводного реестра </a:t>
            </a:r>
            <a:r>
              <a:rPr lang="ru-RU" sz="15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 </a:t>
            </a:r>
            <a:r>
              <a:rPr lang="ru-RU" sz="15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органах исполнительной власти субъекта Российской Федерации (органов местной администрации), не относящихся к учреждениям </a:t>
            </a:r>
            <a:r>
              <a:rPr lang="ru-RU" sz="15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 </a:t>
            </a:r>
            <a:r>
              <a:rPr lang="ru-RU" sz="15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типами казенные, бюджетные и автономные, по следующим субъектам:</a:t>
            </a:r>
          </a:p>
        </p:txBody>
      </p:sp>
      <p:sp>
        <p:nvSpPr>
          <p:cNvPr id="15" name="Стрелка вниз 14"/>
          <p:cNvSpPr/>
          <p:nvPr/>
        </p:nvSpPr>
        <p:spPr>
          <a:xfrm>
            <a:off x="8885357" y="3049957"/>
            <a:ext cx="461843" cy="348148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6326753" y="3449455"/>
            <a:ext cx="5755114" cy="3252329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numCol="2" anchor="ctr"/>
          <a:lstStyle/>
          <a:p>
            <a:pPr marL="342900" indent="-342900">
              <a:buAutoNum type="arabicPeriod"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Амурская область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Астраханская область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Белгородская область</a:t>
            </a:r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Красноярский край</a:t>
            </a:r>
          </a:p>
          <a:p>
            <a:pPr marL="342900" indent="-342900"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Курганская область</a:t>
            </a:r>
          </a:p>
          <a:p>
            <a:pPr marL="342900" indent="-342900"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Республика Коми</a:t>
            </a:r>
          </a:p>
          <a:p>
            <a:pPr marL="342900" indent="-342900"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Удмуртская Республика</a:t>
            </a:r>
          </a:p>
          <a:p>
            <a:pPr marL="342900" indent="-342900"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Ульяновская область</a:t>
            </a:r>
          </a:p>
          <a:p>
            <a:pPr marL="342900" indent="-342900"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Хабаровский край</a:t>
            </a:r>
          </a:p>
          <a:p>
            <a:pPr marL="342900" indent="-342900"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ХМАО-Югра</a:t>
            </a:r>
          </a:p>
          <a:p>
            <a:pPr marL="342900" indent="-342900"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Челябинская область</a:t>
            </a:r>
          </a:p>
          <a:p>
            <a:pPr marL="342900" indent="-342900"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Мурманская область</a:t>
            </a:r>
          </a:p>
          <a:p>
            <a:pPr marL="342900" indent="-342900"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Нижегородская область</a:t>
            </a:r>
          </a:p>
          <a:p>
            <a:pPr marL="342900" indent="-342900"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Ростовская область</a:t>
            </a:r>
          </a:p>
          <a:p>
            <a:pPr marL="342900" indent="-342900"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Республика Саха (Якутия)</a:t>
            </a:r>
          </a:p>
          <a:p>
            <a:pPr marL="342900" indent="-342900"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Самарская область</a:t>
            </a:r>
          </a:p>
          <a:p>
            <a:pPr marL="342900" indent="-342900"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Сахалинская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область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Свердловская область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Ставропольский край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Калининградская область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Камчатский край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Кемеровская область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Республика Дагестан</a:t>
            </a:r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39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376062"/>
            <a:ext cx="10393704" cy="27699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Поручение Федерального казначейства УФК по субъектам РФ</a:t>
            </a:r>
            <a:endParaRPr lang="ru-RU" sz="1800" b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81915" y="2641382"/>
            <a:ext cx="7336190" cy="6746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Управления Федерального казначейства по субъектам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Российской Федерации</a:t>
            </a:r>
            <a:endParaRPr lang="ru-RU" b="1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510679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2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4481915" y="3932193"/>
            <a:ext cx="7252884" cy="2131447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Письмо Федерального казначейства </a:t>
            </a:r>
            <a:br>
              <a:rPr lang="ru-RU" sz="2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2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 09.02.2023 № 07-04-05/02-3335 </a:t>
            </a:r>
            <a:br>
              <a:rPr lang="ru-RU" sz="2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2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«О взаимодействии с учреждениями» </a:t>
            </a:r>
          </a:p>
          <a:p>
            <a:pPr algn="ctr"/>
            <a:endParaRPr lang="ru-RU" sz="1000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5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(с приложением файлов приложений к письмам, направленных в адрес ФОИВ </a:t>
            </a:r>
            <a:br>
              <a:rPr lang="ru-RU" sz="15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5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финансовых органов субъектов РФ)</a:t>
            </a:r>
            <a:endParaRPr lang="ru-RU" sz="15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481915" y="1160669"/>
            <a:ext cx="7336190" cy="6672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Федеральное казначейство</a:t>
            </a:r>
            <a:endParaRPr lang="ru-RU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020442"/>
            <a:ext cx="3975100" cy="567408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  <p:sp>
        <p:nvSpPr>
          <p:cNvPr id="30" name="Стрелка вниз 29"/>
          <p:cNvSpPr/>
          <p:nvPr/>
        </p:nvSpPr>
        <p:spPr>
          <a:xfrm>
            <a:off x="7891355" y="1987021"/>
            <a:ext cx="517310" cy="49530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545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83728"/>
            <a:ext cx="10393704" cy="46166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взаимодействии с учреждениями</a:t>
            </a:r>
            <a:endParaRPr lang="ru-RU" sz="1800" b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5517" y="1338784"/>
            <a:ext cx="11375894" cy="6308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Управлениям Федерального казначейства по субъектам РФ:</a:t>
            </a:r>
            <a:endParaRPr lang="ru-RU" b="1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525517" y="2161281"/>
            <a:ext cx="11375894" cy="720000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1. Проанализировать списки учреждений, осуществляющих свою деятельность на территории соответствующего субъекта Российской Федерации, направленные письмом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ФК от 09.02.2023 №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07-04-05/02-3335</a:t>
            </a:r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525517" y="3082982"/>
            <a:ext cx="11375894" cy="720000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2. Проводить работу по взаимодействию с соответствующими учреждениями в целях исполнения ими требований приказа Минфина России  от 21.07.2011 № 86н </a:t>
            </a:r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3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525517" y="3892703"/>
            <a:ext cx="11375894" cy="720000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3.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Оказывать консультативную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практическую помощь учреждениям, осуществляющим свою деятельность на территории соответствующего субъекта Российской Федерации, при возникновении технологических и методических вопросов по размещению информации на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в сети Интернет </a:t>
            </a:r>
            <a:r>
              <a:rPr lang="ru-RU" sz="1600" u="sng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www.bus.gov.ru</a:t>
            </a:r>
            <a:r>
              <a:rPr lang="ru-RU" sz="16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</a:t>
            </a:r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4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525517" y="4805199"/>
            <a:ext cx="11375894" cy="720000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4. Провести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анализ выгруженных на ГИС ГМУ регистрационных данных по данным Сводного реестра об органах исполнительной власти субъекта Российской Федерации (органов местной администрации), не относящихся к учреждениям с типами казенные, бюджетные и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автономные, и принять меры по исправлению.</a:t>
            </a:r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68146" y="6407721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101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37561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Календарь представления и размещения информации государственными (муниципальными) </a:t>
            </a:r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учреждениями на 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в сети Интернет www.bus.gov.ru 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367115" y="1526586"/>
            <a:ext cx="11430000" cy="17246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Федеральным казначейством подготовлен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Календарь </a:t>
            </a:r>
            <a:r>
              <a:rPr lang="ru-RU" sz="2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представления и размещения информации государственными (муниципальными) учреждениями </a:t>
            </a:r>
            <a:endParaRPr lang="ru-RU" sz="24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</a:t>
            </a:r>
            <a:r>
              <a:rPr lang="ru-RU" sz="2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в сети Интернет www.bus.gov.ru 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67115" y="4277280"/>
            <a:ext cx="11430000" cy="10059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После согласования будет размещен на Официальном </a:t>
            </a:r>
            <a:r>
              <a:rPr lang="ru-RU" sz="2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сайте </a:t>
            </a:r>
            <a:endParaRPr lang="ru-RU" sz="24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</a:t>
            </a:r>
            <a:r>
              <a:rPr lang="ru-RU" sz="2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сети Интернет www.bus.gov.ru</a:t>
            </a:r>
            <a:endParaRPr lang="ru-RU" sz="2400" b="1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35" name="Стрелка вниз 34"/>
          <p:cNvSpPr/>
          <p:nvPr/>
        </p:nvSpPr>
        <p:spPr>
          <a:xfrm>
            <a:off x="5899660" y="3541726"/>
            <a:ext cx="517310" cy="49530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68146" y="6407721"/>
            <a:ext cx="2743200" cy="365125"/>
          </a:xfrm>
        </p:spPr>
        <p:txBody>
          <a:bodyPr/>
          <a:lstStyle/>
          <a:p>
            <a:r>
              <a:rPr lang="ru-RU" dirty="0"/>
              <a:t>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735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37561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Календарь представления и размещения информации государственными (муниципальными) </a:t>
            </a:r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учреждениями на 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в сети Интернет www.bus.gov.ru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927213"/>
              </p:ext>
            </p:extLst>
          </p:nvPr>
        </p:nvGraphicFramePr>
        <p:xfrm>
          <a:off x="495302" y="1236661"/>
          <a:ext cx="11406109" cy="51514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58244"/>
                <a:gridCol w="1464879"/>
                <a:gridCol w="1815247"/>
                <a:gridCol w="1370666"/>
                <a:gridCol w="1485550"/>
                <a:gridCol w="883577"/>
                <a:gridCol w="2027946"/>
              </a:tblGrid>
              <a:tr h="4366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Наименование информации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Дата составления, согласно НПА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Дата размещения на сайте ГИС ГМУ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Форма представления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НПА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effectLst/>
                        </a:rPr>
                        <a:t>Открытая/ </a:t>
                      </a:r>
                      <a:r>
                        <a:rPr lang="ru-RU" sz="1200" b="1" u="none" strike="noStrike" dirty="0">
                          <a:effectLst/>
                        </a:rPr>
                        <a:t>закрытая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Срок проверки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639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Электронные копии документов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 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1281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mtClean="0">
                          <a:effectLst/>
                        </a:rPr>
                        <a:t>Решение </a:t>
                      </a:r>
                      <a:r>
                        <a:rPr lang="ru-RU" sz="1200" u="none" strike="noStrike">
                          <a:effectLst/>
                        </a:rPr>
                        <a:t>учредителя о создании учреждения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-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В электронном виде   </a:t>
                      </a:r>
                      <a:r>
                        <a:rPr lang="en-US" sz="1000" u="none" strike="noStrike" dirty="0" smtClean="0">
                          <a:effectLst/>
                        </a:rPr>
                        <a:t>(bmp, jpg, jpeg, gif,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tif</a:t>
                      </a:r>
                      <a:r>
                        <a:rPr lang="en-US" sz="1000" u="none" strike="noStrike" dirty="0" smtClean="0">
                          <a:effectLst/>
                        </a:rPr>
                        <a:t>, tiff,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docx</a:t>
                      </a:r>
                      <a:r>
                        <a:rPr lang="en-US" sz="1000" u="none" strike="noStrike" dirty="0" smtClean="0">
                          <a:effectLst/>
                        </a:rPr>
                        <a:t>, doc, rtf, txt, pdf,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xlsx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rar</a:t>
                      </a:r>
                      <a:r>
                        <a:rPr lang="en-US" sz="1000" u="none" strike="noStrike" dirty="0" smtClean="0">
                          <a:effectLst/>
                        </a:rPr>
                        <a:t>, zip,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ppt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odf</a:t>
                      </a:r>
                      <a:r>
                        <a:rPr lang="en-US" sz="1000" u="none" strike="noStrike" dirty="0" smtClean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открытая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электронных копий документов,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</a:tr>
              <a:tr h="11341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Учредительные документы (устав) учреждения, в том числе внесенные в них изменения</a:t>
                      </a:r>
                      <a:br>
                        <a:rPr lang="ru-RU" sz="1200" u="none" strike="noStrike" dirty="0">
                          <a:effectLst/>
                        </a:rPr>
                      </a:b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-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В электронном виде   </a:t>
                      </a:r>
                      <a:r>
                        <a:rPr lang="en-US" sz="1000" u="none" strike="noStrike" dirty="0" smtClean="0">
                          <a:effectLst/>
                        </a:rPr>
                        <a:t>(bmp, jpg, jpeg, gif,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tif</a:t>
                      </a:r>
                      <a:r>
                        <a:rPr lang="en-US" sz="1000" u="none" strike="noStrike" dirty="0" smtClean="0">
                          <a:effectLst/>
                        </a:rPr>
                        <a:t>, tiff,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docx</a:t>
                      </a:r>
                      <a:r>
                        <a:rPr lang="en-US" sz="1000" u="none" strike="noStrike" dirty="0" smtClean="0">
                          <a:effectLst/>
                        </a:rPr>
                        <a:t>, doc, rtf, txt, pdf,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xlsx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rar</a:t>
                      </a:r>
                      <a:r>
                        <a:rPr lang="en-US" sz="1000" u="none" strike="noStrike" dirty="0" smtClean="0">
                          <a:effectLst/>
                        </a:rPr>
                        <a:t>, zip,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ppt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odf</a:t>
                      </a:r>
                      <a:r>
                        <a:rPr lang="en-US" sz="1000" u="none" strike="noStrike" dirty="0" smtClean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открытая/</a:t>
                      </a:r>
                      <a:br>
                        <a:rPr lang="ru-RU" sz="1000" u="none" strike="noStrike" dirty="0" smtClean="0">
                          <a:effectLst/>
                        </a:rPr>
                      </a:br>
                      <a:r>
                        <a:rPr lang="ru-RU" sz="1000" u="none" strike="noStrike" dirty="0" smtClean="0">
                          <a:effectLst/>
                        </a:rPr>
                        <a:t>закрытая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электронных копий документов,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</a:tr>
              <a:tr h="10796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Свидетельство о государственной регистрации учреждения</a:t>
                      </a:r>
                      <a:br>
                        <a:rPr lang="ru-RU" sz="1200" u="none" strike="noStrike" dirty="0">
                          <a:effectLst/>
                        </a:rPr>
                      </a:b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-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В электронном виде   </a:t>
                      </a:r>
                      <a:r>
                        <a:rPr lang="en-US" sz="1000" u="none" strike="noStrike" dirty="0" smtClean="0">
                          <a:effectLst/>
                        </a:rPr>
                        <a:t>(bmp, jpg, jpeg, gif,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tif</a:t>
                      </a:r>
                      <a:r>
                        <a:rPr lang="en-US" sz="1000" u="none" strike="noStrike" dirty="0" smtClean="0">
                          <a:effectLst/>
                        </a:rPr>
                        <a:t>, tiff,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docx</a:t>
                      </a:r>
                      <a:r>
                        <a:rPr lang="en-US" sz="1000" u="none" strike="noStrike" dirty="0" smtClean="0">
                          <a:effectLst/>
                        </a:rPr>
                        <a:t>, doc, rtf, txt, pdf,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xlsx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rar</a:t>
                      </a:r>
                      <a:r>
                        <a:rPr lang="en-US" sz="1000" u="none" strike="noStrike" dirty="0" smtClean="0">
                          <a:effectLst/>
                        </a:rPr>
                        <a:t>, zip,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ppt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odf</a:t>
                      </a:r>
                      <a:r>
                        <a:rPr lang="en-US" sz="1000" u="none" strike="noStrike" dirty="0" smtClean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открытая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электронных копий документов,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</a:tr>
              <a:tr h="100888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Решение учредителя о назначении руководителя учреждения</a:t>
                      </a:r>
                      <a:br>
                        <a:rPr lang="ru-RU" sz="1200" u="none" strike="noStrike" dirty="0">
                          <a:effectLst/>
                        </a:rPr>
                      </a:b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-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В электронном виде   </a:t>
                      </a:r>
                      <a:r>
                        <a:rPr lang="en-US" sz="1000" u="none" strike="noStrike" dirty="0" smtClean="0">
                          <a:effectLst/>
                        </a:rPr>
                        <a:t>(bmp, jpg, jpeg, gif,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tif</a:t>
                      </a:r>
                      <a:r>
                        <a:rPr lang="en-US" sz="1000" u="none" strike="noStrike" dirty="0" smtClean="0">
                          <a:effectLst/>
                        </a:rPr>
                        <a:t>, tiff,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docx</a:t>
                      </a:r>
                      <a:r>
                        <a:rPr lang="en-US" sz="1000" u="none" strike="noStrike" dirty="0" smtClean="0">
                          <a:effectLst/>
                        </a:rPr>
                        <a:t>, doc, rtf, txt, pdf,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xlsx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rar</a:t>
                      </a:r>
                      <a:r>
                        <a:rPr lang="en-US" sz="1000" u="none" strike="noStrike" dirty="0" smtClean="0">
                          <a:effectLst/>
                        </a:rPr>
                        <a:t>, zip,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ppt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odf</a:t>
                      </a:r>
                      <a:r>
                        <a:rPr lang="en-US" sz="1000" u="none" strike="noStrike" dirty="0" smtClean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открытая/</a:t>
                      </a:r>
                      <a:br>
                        <a:rPr lang="ru-RU" sz="1000" u="none" strike="noStrike" dirty="0" smtClean="0">
                          <a:effectLst/>
                        </a:rPr>
                      </a:br>
                      <a:r>
                        <a:rPr lang="ru-RU" sz="1000" u="none" strike="noStrike" dirty="0" smtClean="0">
                          <a:effectLst/>
                        </a:rPr>
                        <a:t>закрытая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электронных копий документов,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/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158211" y="6407721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209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37561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Календарь представления и размещения информации государственными (муниципальными) </a:t>
            </a:r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учреждениями на 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в сети Интернет www.bus.gov.ru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154537"/>
              </p:ext>
            </p:extLst>
          </p:nvPr>
        </p:nvGraphicFramePr>
        <p:xfrm>
          <a:off x="546100" y="1254124"/>
          <a:ext cx="11355312" cy="51484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47743"/>
                <a:gridCol w="1840305"/>
                <a:gridCol w="1535842"/>
                <a:gridCol w="1253933"/>
                <a:gridCol w="1644095"/>
                <a:gridCol w="811899"/>
                <a:gridCol w="1921495"/>
              </a:tblGrid>
              <a:tr h="4222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Наименование информации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Дата составления, согласно НПА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Дата размещения на сайте ГИС ГМУ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Форма представления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НПА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Открытая / закрытая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Срок проверки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Электронные копии документов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3342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Положения о филиалах, представительствах учреждения</a:t>
                      </a:r>
                      <a:br>
                        <a:rPr lang="ru-RU" sz="1200" u="none" strike="noStrike" dirty="0">
                          <a:effectLst/>
                        </a:rPr>
                      </a:b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-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В электронном виде   </a:t>
                      </a:r>
                      <a:r>
                        <a:rPr lang="en-US" sz="1000" u="none" strike="noStrike" dirty="0" smtClean="0">
                          <a:effectLst/>
                        </a:rPr>
                        <a:t>(bmp, jpg, jpeg, gif,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tif</a:t>
                      </a:r>
                      <a:r>
                        <a:rPr lang="en-US" sz="1000" u="none" strike="noStrike" dirty="0" smtClean="0">
                          <a:effectLst/>
                        </a:rPr>
                        <a:t>, tiff,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docx</a:t>
                      </a:r>
                      <a:r>
                        <a:rPr lang="en-US" sz="1000" u="none" strike="noStrike" dirty="0" smtClean="0">
                          <a:effectLst/>
                        </a:rPr>
                        <a:t>, doc, rtf, txt, pdf,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xlsx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rar</a:t>
                      </a:r>
                      <a:r>
                        <a:rPr lang="en-US" sz="1000" u="none" strike="noStrike" dirty="0" smtClean="0">
                          <a:effectLst/>
                        </a:rPr>
                        <a:t>, zip,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ppt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odf</a:t>
                      </a:r>
                      <a:r>
                        <a:rPr lang="en-US" sz="1000" u="none" strike="noStrike" dirty="0" smtClean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открытая/</a:t>
                      </a:r>
                      <a:br>
                        <a:rPr lang="ru-RU" sz="1000" u="none" strike="noStrike" dirty="0" smtClean="0">
                          <a:effectLst/>
                        </a:rPr>
                      </a:br>
                      <a:r>
                        <a:rPr lang="ru-RU" sz="1000" u="none" strike="noStrike" dirty="0" smtClean="0">
                          <a:effectLst/>
                        </a:rPr>
                        <a:t>закрытая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электронных копий документов,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</a:tr>
              <a:tr h="20489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Документы, содержащие сведения о составе наблюдательного совета автономного учреждения</a:t>
                      </a:r>
                      <a:br>
                        <a:rPr lang="ru-RU" sz="1200" u="none" strike="noStrike">
                          <a:effectLst/>
                        </a:rPr>
                      </a:b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-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5 рабочих дней с даты подписания приказа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В электронном виде   </a:t>
                      </a:r>
                      <a:r>
                        <a:rPr lang="en-US" sz="1000" u="none" strike="noStrike" dirty="0" smtClean="0">
                          <a:effectLst/>
                        </a:rPr>
                        <a:t>(bmp, jpg, jpeg, gif,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tif</a:t>
                      </a:r>
                      <a:r>
                        <a:rPr lang="en-US" sz="1000" u="none" strike="noStrike" dirty="0" smtClean="0">
                          <a:effectLst/>
                        </a:rPr>
                        <a:t>, tiff,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docx</a:t>
                      </a:r>
                      <a:r>
                        <a:rPr lang="en-US" sz="1000" u="none" strike="noStrike" dirty="0" smtClean="0">
                          <a:effectLst/>
                        </a:rPr>
                        <a:t>, doc, rtf, txt, pdf,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xlsx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rar</a:t>
                      </a:r>
                      <a:r>
                        <a:rPr lang="en-US" sz="1000" u="none" strike="noStrike" dirty="0" smtClean="0">
                          <a:effectLst/>
                        </a:rPr>
                        <a:t>, zip,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ppt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odf</a:t>
                      </a:r>
                      <a:r>
                        <a:rPr lang="en-US" sz="1000" u="none" strike="noStrike" dirty="0" smtClean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Приказ (распоряжение) госорган - учредитель автономного учреждения;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/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ч. 8 ст. 10 Федерального закона от 03.11.2006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N 174-ФЗ "Об автономных учреждениях"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/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п. п. 6, 15 Порядка, утвержденного Приказом Минфина России от 21.07.2011 N 86н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открытая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электронных копий документов,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</a:tr>
              <a:tr h="121182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Государственное (муниципальное) задание на оказание услуг (выполнение работ)</a:t>
                      </a:r>
                      <a:br>
                        <a:rPr lang="ru-RU" sz="1200" u="none" strike="noStrike">
                          <a:effectLst/>
                        </a:rPr>
                      </a:b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Утверждается не позднее 15 рабочих дней со дня утверждения ГРБС ЛБО</a:t>
                      </a:r>
                      <a:br>
                        <a:rPr lang="ru-RU" sz="1000" u="none" strike="noStrike">
                          <a:effectLst/>
                        </a:rPr>
                      </a:b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В электронном виде   </a:t>
                      </a:r>
                      <a:r>
                        <a:rPr lang="en-US" sz="1000" u="none" strike="noStrike" dirty="0" smtClean="0">
                          <a:effectLst/>
                        </a:rPr>
                        <a:t>(bmp, jpg, jpeg, gif,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tif</a:t>
                      </a:r>
                      <a:r>
                        <a:rPr lang="en-US" sz="1000" u="none" strike="noStrike" dirty="0" smtClean="0">
                          <a:effectLst/>
                        </a:rPr>
                        <a:t>, tiff,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docx</a:t>
                      </a:r>
                      <a:r>
                        <a:rPr lang="en-US" sz="1000" u="none" strike="noStrike" dirty="0" smtClean="0">
                          <a:effectLst/>
                        </a:rPr>
                        <a:t>, doc, rtf, txt, pdf,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xlsx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rar</a:t>
                      </a:r>
                      <a:r>
                        <a:rPr lang="en-US" sz="1000" u="none" strike="noStrike" dirty="0" smtClean="0">
                          <a:effectLst/>
                        </a:rPr>
                        <a:t>, zip,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ppt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odf</a:t>
                      </a:r>
                      <a:r>
                        <a:rPr lang="en-US" sz="1000" u="none" strike="noStrike" dirty="0" smtClean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Постановление Правительства РФ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от 26.06.2015 N 640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/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открытая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электронных копий документов,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</a:tr>
            </a:tbl>
          </a:graphicData>
        </a:graphic>
      </p:graphicFrame>
      <p:sp>
        <p:nvSpPr>
          <p:cNvPr id="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158211" y="6407721"/>
            <a:ext cx="2743200" cy="365125"/>
          </a:xfrm>
        </p:spPr>
        <p:txBody>
          <a:bodyPr/>
          <a:lstStyle/>
          <a:p>
            <a:r>
              <a:rPr lang="ru-RU" dirty="0" smtClean="0"/>
              <a:t>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913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37561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Календарь представления и размещения информации государственными (муниципальными) </a:t>
            </a:r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учреждениями на 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в сети Интернет www.bus.gov.ru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257746"/>
              </p:ext>
            </p:extLst>
          </p:nvPr>
        </p:nvGraphicFramePr>
        <p:xfrm>
          <a:off x="673100" y="1076325"/>
          <a:ext cx="10972799" cy="54641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68656"/>
                <a:gridCol w="1778312"/>
                <a:gridCol w="1484107"/>
                <a:gridCol w="1211694"/>
                <a:gridCol w="1588713"/>
                <a:gridCol w="784549"/>
                <a:gridCol w="1856768"/>
              </a:tblGrid>
              <a:tr h="511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Наименование информации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Дата составления, согласно НПА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Дата размещения на сайте ГИС ГМУ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Форма представления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НПА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Открытая / закрытая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Срок проверки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Электронные копии документов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162" marR="5162" marT="516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1083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План финансово-хозяйственной деятельности государственного (муниципального) учреждения (для автономных и бюджетных учреждений)</a:t>
                      </a:r>
                      <a:br>
                        <a:rPr lang="ru-RU" sz="1200" u="none" strike="noStrike" dirty="0">
                          <a:effectLst/>
                        </a:rPr>
                      </a:b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План утверждается в порядке и сроки, установленные органом-учредителем, но не позднее начала очередного финансового года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электронном </a:t>
                      </a:r>
                      <a:r>
                        <a:rPr lang="ru-RU" sz="1000" u="none" strike="noStrike" dirty="0" smtClean="0">
                          <a:effectLst/>
                        </a:rPr>
                        <a:t>виде   </a:t>
                      </a:r>
                      <a:r>
                        <a:rPr lang="en-US" sz="1000" u="none" strike="noStrike" dirty="0" smtClean="0">
                          <a:effectLst/>
                        </a:rPr>
                        <a:t>(bmp, jpg, jpeg, gif,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tif</a:t>
                      </a:r>
                      <a:r>
                        <a:rPr lang="en-US" sz="1000" u="none" strike="noStrike" dirty="0" smtClean="0">
                          <a:effectLst/>
                        </a:rPr>
                        <a:t>, tiff,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docx</a:t>
                      </a:r>
                      <a:r>
                        <a:rPr lang="en-US" sz="1000" u="none" strike="noStrike" dirty="0" smtClean="0">
                          <a:effectLst/>
                        </a:rPr>
                        <a:t>, doc, rtf, txt, pdf,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xlsx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rar</a:t>
                      </a:r>
                      <a:r>
                        <a:rPr lang="en-US" sz="1000" u="none" strike="noStrike" dirty="0" smtClean="0">
                          <a:effectLst/>
                        </a:rPr>
                        <a:t>, zip,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ppt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odf</a:t>
                      </a:r>
                      <a:r>
                        <a:rPr lang="en-US" sz="1000" u="none" strike="noStrike" dirty="0" smtClean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Приказ Минфина России от 31.08.2018 N 186н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/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закрытая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электронных копий документов,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19" marR="4819" marT="4819" marB="0" anchor="ctr"/>
                </a:tc>
              </a:tr>
              <a:tr h="97271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Годовая бухгалтерская отчетность учреждения, составленной в порядке, определенном нормативными правовыми актами Российской Федерации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Дата представления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ГРБС и ФО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902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Отчет о финансовых результатах деятельности (ф. 0503121)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Федеральный уровень: 09.03.2023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/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 err="1" smtClean="0">
                          <a:effectLst/>
                        </a:rPr>
                        <a:t>Субъектовый</a:t>
                      </a:r>
                      <a:r>
                        <a:rPr lang="ru-RU" sz="1000" u="none" strike="noStrike" dirty="0" smtClean="0">
                          <a:effectLst/>
                        </a:rPr>
                        <a:t> уровень: </a:t>
                      </a: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не </a:t>
                      </a:r>
                      <a:r>
                        <a:rPr lang="ru-RU" sz="1000" u="none" strike="noStrike" dirty="0">
                          <a:effectLst/>
                        </a:rPr>
                        <a:t>позднее 29.03.23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(88 день крайний)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В электронном виде   </a:t>
                      </a:r>
                      <a:r>
                        <a:rPr lang="en-US" sz="1000" u="none" strike="noStrike" dirty="0" smtClean="0">
                          <a:effectLst/>
                        </a:rPr>
                        <a:t>(bmp, jpg, jpeg, gif,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tif</a:t>
                      </a:r>
                      <a:r>
                        <a:rPr lang="en-US" sz="1000" u="none" strike="noStrike" dirty="0" smtClean="0">
                          <a:effectLst/>
                        </a:rPr>
                        <a:t>, tiff,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docx</a:t>
                      </a:r>
                      <a:r>
                        <a:rPr lang="en-US" sz="1000" u="none" strike="noStrike" dirty="0" smtClean="0">
                          <a:effectLst/>
                        </a:rPr>
                        <a:t>, doc, rtf, txt, pdf,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xlsx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rar</a:t>
                      </a:r>
                      <a:r>
                        <a:rPr lang="en-US" sz="1000" u="none" strike="noStrike" dirty="0" smtClean="0">
                          <a:effectLst/>
                        </a:rPr>
                        <a:t>, zip,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ppt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odf</a:t>
                      </a:r>
                      <a:r>
                        <a:rPr lang="en-US" sz="1000" u="none" strike="noStrike" dirty="0" smtClean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Федерального казначейства от 22.08.202 №24н</a:t>
                      </a:r>
                      <a:br>
                        <a:rPr lang="ru-RU" sz="1000" u="none" strike="noStrike" dirty="0" smtClean="0">
                          <a:effectLst/>
                        </a:rPr>
                      </a:br>
                      <a:endParaRPr lang="ru-RU" sz="10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Минфина России от 28.12.2010 № 191н </a:t>
                      </a:r>
                      <a:br>
                        <a:rPr lang="ru-RU" sz="1000" u="none" strike="noStrike" dirty="0" smtClean="0">
                          <a:effectLst/>
                        </a:rPr>
                      </a:br>
                      <a:endParaRPr lang="ru-RU" sz="10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открытая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электронных копий документов,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/>
                </a:tc>
              </a:tr>
              <a:tr h="11400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Отчет об исполнении бюджета </a:t>
                      </a:r>
                      <a:endParaRPr lang="ru-RU" sz="12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ru-RU" sz="1200" u="none" strike="noStrike" dirty="0" smtClean="0">
                          <a:effectLst/>
                        </a:rPr>
                        <a:t>(</a:t>
                      </a:r>
                      <a:r>
                        <a:rPr lang="ru-RU" sz="1200" u="none" strike="noStrike" dirty="0">
                          <a:effectLst/>
                        </a:rPr>
                        <a:t>ф. 0503127)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Федеральный уровень: 09.03.2023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/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Субъектовый уровень: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не позднее 29.03.23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(88 день крайний)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 позднее 5 рабочих дней, </a:t>
                      </a:r>
                      <a:br>
                        <a:rPr lang="ru-RU" sz="1000" u="none" strike="noStrike">
                          <a:effectLst/>
                        </a:rPr>
                      </a:br>
                      <a:r>
                        <a:rPr lang="ru-RU" sz="1000" u="none" strike="noStrike">
                          <a:effectLst/>
                        </a:rPr>
                        <a:t>следующих за днем принятия документов или внесения изменений в документы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В электронном виде   </a:t>
                      </a:r>
                      <a:r>
                        <a:rPr lang="en-US" sz="1000" u="none" strike="noStrike" dirty="0" smtClean="0">
                          <a:effectLst/>
                        </a:rPr>
                        <a:t>(bmp, jpg, jpeg, gif,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tif</a:t>
                      </a:r>
                      <a:r>
                        <a:rPr lang="en-US" sz="1000" u="none" strike="noStrike" dirty="0" smtClean="0">
                          <a:effectLst/>
                        </a:rPr>
                        <a:t>, tiff,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docx</a:t>
                      </a:r>
                      <a:r>
                        <a:rPr lang="en-US" sz="1000" u="none" strike="noStrike" dirty="0" smtClean="0">
                          <a:effectLst/>
                        </a:rPr>
                        <a:t>, doc, rtf, txt, pdf,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xlsx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rar</a:t>
                      </a:r>
                      <a:r>
                        <a:rPr lang="en-US" sz="1000" u="none" strike="noStrike" dirty="0" smtClean="0">
                          <a:effectLst/>
                        </a:rPr>
                        <a:t>, zip,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ppt</a:t>
                      </a:r>
                      <a:r>
                        <a:rPr lang="en-US" sz="1000" u="none" strike="noStrike" dirty="0" smtClean="0">
                          <a:effectLst/>
                        </a:rPr>
                        <a:t>,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odf</a:t>
                      </a:r>
                      <a:r>
                        <a:rPr lang="en-US" sz="1000" u="none" strike="noStrike" dirty="0" smtClean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Федерального казначейства от 22.08.202 №24н</a:t>
                      </a: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Минфина России от 28.12.2010 № 191н </a:t>
                      </a: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Приказ Минфина России от 21.07.2011 N 86н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открытая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В течение 3-х рабочих дней, следующих за днем предоставления электронных копий документов, ФК осуществляет автоматизированную проверку представленной информации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00" marR="4600" marT="4600" marB="0" anchor="ctr"/>
                </a:tc>
              </a:tr>
            </a:tbl>
          </a:graphicData>
        </a:graphic>
      </p:graphicFrame>
      <p:sp>
        <p:nvSpPr>
          <p:cNvPr id="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898277" y="6492875"/>
            <a:ext cx="2743200" cy="365125"/>
          </a:xfrm>
        </p:spPr>
        <p:txBody>
          <a:bodyPr/>
          <a:lstStyle/>
          <a:p>
            <a:r>
              <a:rPr lang="ru-RU" dirty="0" smtClean="0"/>
              <a:t>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791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45742</TotalTime>
  <Words>3384</Words>
  <Application>Microsoft Office PowerPoint</Application>
  <PresentationFormat>Широкоэкранный</PresentationFormat>
  <Paragraphs>556</Paragraphs>
  <Slides>17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Cambria</vt:lpstr>
      <vt:lpstr>Helvetica Neue Medium</vt:lpstr>
      <vt:lpstr>Segoe UI Historic</vt:lpstr>
      <vt:lpstr>Segoe UI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Соколова Анастасия Владимировна</dc:creator>
  <cp:lastModifiedBy>Черненкова Светлана Владимировна</cp:lastModifiedBy>
  <cp:revision>1517</cp:revision>
  <cp:lastPrinted>2023-02-15T14:44:13Z</cp:lastPrinted>
  <dcterms:created xsi:type="dcterms:W3CDTF">2021-09-09T06:57:17Z</dcterms:created>
  <dcterms:modified xsi:type="dcterms:W3CDTF">2023-02-15T14:45:34Z</dcterms:modified>
</cp:coreProperties>
</file>