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3" r:id="rId2"/>
    <p:sldId id="510" r:id="rId3"/>
    <p:sldId id="588" r:id="rId4"/>
    <p:sldId id="596" r:id="rId5"/>
    <p:sldId id="589" r:id="rId6"/>
    <p:sldId id="591" r:id="rId7"/>
    <p:sldId id="593" r:id="rId8"/>
    <p:sldId id="594" r:id="rId9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</p14:sldIdLst>
        </p14:section>
        <p14:section name="Раздел без заголовка" id="{4FB49B65-3596-45DF-9005-72740699900D}">
          <p14:sldIdLst>
            <p14:sldId id="510"/>
            <p14:sldId id="588"/>
            <p14:sldId id="596"/>
            <p14:sldId id="589"/>
            <p14:sldId id="591"/>
            <p14:sldId id="593"/>
            <p14:sldId id="5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CD9"/>
    <a:srgbClr val="EAEFF7"/>
    <a:srgbClr val="FFFFFF"/>
    <a:srgbClr val="D2DEEF"/>
    <a:srgbClr val="BDD7EE"/>
    <a:srgbClr val="9ABCE2"/>
    <a:srgbClr val="66A2D8"/>
    <a:srgbClr val="F8CBAD"/>
    <a:srgbClr val="999DA2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fk.local\dfs\workfiles\02\0202\!&#1055;&#1077;&#1088;&#1077;&#1087;&#1080;&#1089;&#1082;&#1072;%20&#1089;%20&#1091;&#1087;&#1088;&#1072;&#1074;&#1083;&#1077;&#1085;&#1080;&#1103;&#1084;&#1080;%20&#1060;&#1050;\2024%20&#1072;&#1085;&#1072;&#1083;&#1080;&#1079;%20&#1080;&#1079;&#1084;&#1077;&#1085;&#1077;&#1085;&#1080;&#1103;%20&#1091;&#1095;&#1077;&#1090;&#1085;&#1099;&#1093;%20&#1076;&#1072;&#1085;&#1085;&#1099;&#1093;\&#1089;&#1074;&#1086;&#1076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79169\Desktop\&#1089;&#1074;&#1086;&#1076;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207296985305781E-2"/>
          <c:y val="9.6261309523809527E-2"/>
          <c:w val="0.39980574074074077"/>
          <c:h val="0.8567265873015873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tx>
                <c:rich>
                  <a:bodyPr/>
                  <a:lstStyle/>
                  <a:p>
                    <a:fld id="{416C06EC-DCDA-49CC-A593-D210AE344A04}" type="VALUE">
                      <a:rPr lang="en-US" smtClean="0"/>
                      <a:pPr/>
                      <a:t>[ЗНАЧЕНИЕ]</a:t>
                    </a:fld>
                    <a:endParaRPr lang="en-US" baseline="0" dirty="0" smtClean="0"/>
                  </a:p>
                  <a:p>
                    <a:r>
                      <a:rPr lang="en-US" baseline="0" dirty="0" smtClean="0"/>
                      <a:t> </a:t>
                    </a:r>
                    <a:fld id="{DBC90668-5E1E-4FD2-8AD5-24C0399CB3C0}" type="PERCENTAGE">
                      <a:rPr lang="en-US" sz="1400" b="0" i="1" baseline="0"/>
                      <a:pPr/>
                      <a:t>[ПРОЦЕНТ]</a:t>
                    </a:fld>
                    <a:endParaRPr lang="en-US" baseline="0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3837EE2-F426-4E04-9BE9-A650A26AAE53}" type="VALUE">
                      <a:rPr lang="en-US" smtClean="0"/>
                      <a:pPr/>
                      <a:t>[ЗНАЧЕНИЕ]</a:t>
                    </a:fld>
                    <a:endParaRPr lang="en-US" smtClean="0"/>
                  </a:p>
                  <a:p>
                    <a:r>
                      <a:rPr lang="en-US" sz="1200" b="0" i="1" baseline="0" smtClean="0"/>
                      <a:t> </a:t>
                    </a:r>
                    <a:fld id="{6725C2B3-9424-4D3A-BFBB-40DB20733A42}" type="PERCENTAGE">
                      <a:rPr lang="en-US" sz="1200" b="0" i="1" baseline="0"/>
                      <a:pPr/>
                      <a:t>[ПРОЦЕНТ]</a:t>
                    </a:fld>
                    <a:endParaRPr lang="en-US" sz="1200" b="0" i="1" baseline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50FF689-8386-445C-A613-A5C9ED8E6BA2}" type="VALUE">
                      <a:rPr lang="en-US" smtClean="0"/>
                      <a:pPr/>
                      <a:t>[ЗНАЧЕНИЕ]</a:t>
                    </a:fld>
                    <a:endParaRPr lang="en-US" baseline="0" smtClean="0"/>
                  </a:p>
                  <a:p>
                    <a:r>
                      <a:rPr lang="en-US" sz="1200" b="0" i="1" baseline="0" smtClean="0"/>
                      <a:t> </a:t>
                    </a:r>
                    <a:fld id="{B9EDF39D-A9FA-44DB-9372-B979B3930AE1}" type="PERCENTAGE">
                      <a:rPr lang="en-US" sz="1200" b="0" i="1" baseline="0"/>
                      <a:pPr/>
                      <a:t>[ПРОЦЕНТ]</a:t>
                    </a:fld>
                    <a:endParaRPr lang="en-US" sz="1200" b="0" i="1" baseline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28B97606-E81A-4E54-AE7B-CAF6FA8FDA4A}" type="VALUE">
                      <a:rPr lang="en-US" smtClean="0"/>
                      <a:pPr/>
                      <a:t>[ЗНАЧЕНИЕ]</a:t>
                    </a:fld>
                    <a:endParaRPr lang="en-US" baseline="0" smtClean="0"/>
                  </a:p>
                  <a:p>
                    <a:r>
                      <a:rPr lang="en-US" baseline="0" smtClean="0"/>
                      <a:t> </a:t>
                    </a:r>
                    <a:fld id="{AF1B3F82-62D2-49C0-BB3F-478C7E353CED}" type="PERCENTAGE">
                      <a:rPr lang="en-US" sz="1200" b="0" i="1" baseline="0"/>
                      <a:pPr/>
                      <a:t>[ПРОЦЕНТ]</a:t>
                    </a:fld>
                    <a:endParaRPr lang="en-US" baseline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8.3549105869498552E-3"/>
                  <c:y val="-2.3128533987221447E-2"/>
                </c:manualLayout>
              </c:layout>
              <c:tx>
                <c:rich>
                  <a:bodyPr/>
                  <a:lstStyle/>
                  <a:p>
                    <a:fld id="{963A9B11-AAB2-4DC1-BA0A-61A4ED3A6833}" type="VALUE">
                      <a:rPr lang="en-US" sz="1600" smtClean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en-US" sz="1600" baseline="0" dirty="0" smtClean="0">
                      <a:solidFill>
                        <a:schemeClr val="tx1"/>
                      </a:solidFill>
                    </a:endParaRPr>
                  </a:p>
                  <a:p>
                    <a:fld id="{D812A0C4-2668-4316-A8FD-807C89C2731A}" type="PERCENTAGE">
                      <a:rPr lang="en-US" sz="1600" b="0" i="1" baseline="0" smtClean="0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5.9677932763927098E-3"/>
                  <c:y val="-6.6919801741788298E-2"/>
                </c:manualLayout>
              </c:layout>
              <c:tx>
                <c:rich>
                  <a:bodyPr/>
                  <a:lstStyle/>
                  <a:p>
                    <a:fld id="{E03DE479-87E6-4BD7-91E2-A91AEC051871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sx="26000" sy="26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свод!$A$51:$A$56</c:f>
              <c:strCache>
                <c:ptCount val="6"/>
                <c:pt idx="0">
                  <c:v>операции АУ/БУ</c:v>
                </c:pt>
                <c:pt idx="1">
                  <c:v>доходы бюджета</c:v>
                </c:pt>
                <c:pt idx="2">
                  <c:v>расходы бюджета</c:v>
                </c:pt>
                <c:pt idx="3">
                  <c:v>бюджетные, денежные обязательства</c:v>
                </c:pt>
                <c:pt idx="4">
                  <c:v>ЛБО, БА, ПОФР</c:v>
                </c:pt>
                <c:pt idx="5">
                  <c:v>операции неучастников бюджетного процесса</c:v>
                </c:pt>
              </c:strCache>
            </c:strRef>
          </c:cat>
          <c:val>
            <c:numRef>
              <c:f>свод!$C$51:$C$56</c:f>
              <c:numCache>
                <c:formatCode>#,##0</c:formatCode>
                <c:ptCount val="6"/>
                <c:pt idx="0">
                  <c:v>8676</c:v>
                </c:pt>
                <c:pt idx="1">
                  <c:v>7678</c:v>
                </c:pt>
                <c:pt idx="2">
                  <c:v>6382</c:v>
                </c:pt>
                <c:pt idx="3">
                  <c:v>3449</c:v>
                </c:pt>
                <c:pt idx="4">
                  <c:v>2137</c:v>
                </c:pt>
                <c:pt idx="5">
                  <c:v>109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703467329741684"/>
          <c:y val="0.13407384298263986"/>
          <c:w val="0.32530982431023875"/>
          <c:h val="0.693224962393731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796325070065697E-2"/>
          <c:y val="8.6315834251157117E-2"/>
          <c:w val="0.40652881846816191"/>
          <c:h val="0.8637603038219126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EB-4314-BDFD-57C17A11745E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3EB-4314-BDFD-57C17A11745E}"/>
              </c:ext>
            </c:extLst>
          </c:dPt>
          <c:dLbls>
            <c:dLbl>
              <c:idx val="0"/>
              <c:layout>
                <c:manualLayout>
                  <c:x val="8.5999354041358647E-4"/>
                  <c:y val="-3.5235732600028449E-2"/>
                </c:manualLayout>
              </c:layout>
              <c:tx>
                <c:rich>
                  <a:bodyPr rot="0" spcFirstLastPara="1" vertOverflow="ellipsis" horzOverflow="clip" vert="horz" wrap="square" lIns="38099" tIns="19049" rIns="38099" bIns="19049" anchor="ctr" anchorCtr="1">
                    <a:spAutoFit/>
                  </a:bodyPr>
                  <a:lstStyle/>
                  <a:p>
                    <a:pPr>
                      <a:defRPr sz="1500" b="1" i="0" u="none" strike="noStrike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1 279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500"/>
                    </a:pPr>
                    <a:r>
                      <a:rPr lang="en-US" b="0" i="1" dirty="0">
                        <a:solidFill>
                          <a:schemeClr val="tx1"/>
                        </a:solidFill>
                      </a:rPr>
                      <a:t>4%</a:t>
                    </a:r>
                    <a:endParaRPr lang="en-US" b="0" dirty="0">
                      <a:solidFill>
                        <a:schemeClr val="tx1"/>
                      </a:solidFill>
                    </a:endParaRPr>
                  </a:p>
                </c:rich>
              </c:tx>
              <c:spPr bwMode="auto">
                <a:noFill/>
                <a:ln>
                  <a:noFill/>
                </a:ln>
                <a:effectLst/>
              </c:spPr>
              <c:txPr>
                <a:bodyPr rot="0" spcFirstLastPara="1" vertOverflow="ellipsis" horzOverflow="clip" vert="horz" wrap="square" lIns="38099" tIns="19049" rIns="38099" bIns="19049" anchor="ctr" anchorCtr="1">
                  <a:spAutoFit/>
                </a:bodyPr>
                <a:lstStyle/>
                <a:p>
                  <a:pPr>
                    <a:defRPr sz="1500" b="1" i="0" u="none" strike="noStrike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3EB-4314-BDFD-57C17A11745E}"/>
                </c:ext>
                <c:ext xmlns:c15="http://schemas.microsoft.com/office/drawing/2012/chart" uri="{CE6537A1-D6FC-4f65-9D91-7224C49458BB}">
                  <c15:spPr xmlns:c15="http://schemas.microsoft.com/office/drawing/2012/chart" bwMode="auto">
                    <a:prstGeom prst="rect">
                      <a:avLst/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/>
                </c:ext>
              </c:extLst>
            </c:dLbl>
            <c:dLbl>
              <c:idx val="1"/>
              <c:layout>
                <c:manualLayout>
                  <c:x val="-1.1937827044761775E-3"/>
                  <c:y val="-5.0336760857184436E-3"/>
                </c:manualLayout>
              </c:layout>
              <c:tx>
                <c:rich>
                  <a:bodyPr/>
                  <a:lstStyle/>
                  <a:p>
                    <a:fld id="{236BBCD4-C7E6-4CB7-B22E-037F73179FD6}" type="VALUE">
                      <a:rPr lang="en-US" sz="1500" smtClean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en-US" sz="1500" dirty="0">
                      <a:solidFill>
                        <a:schemeClr val="tx1"/>
                      </a:solidFill>
                    </a:endParaRPr>
                  </a:p>
                  <a:p>
                    <a:r>
                      <a:rPr lang="en-US" sz="1500" b="0" i="1" dirty="0">
                        <a:solidFill>
                          <a:schemeClr val="tx1"/>
                        </a:solidFill>
                      </a:rPr>
                      <a:t> </a:t>
                    </a:r>
                    <a:fld id="{DF33C835-34B8-4556-A325-411C99D055D0}" type="PERCENTAGE">
                      <a:rPr lang="en-US" sz="1500" b="0" i="1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en-US" sz="1500" b="0" i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4="http://schemas.microsoft.com/office/drawing/2007/8/2/chart" xmlns:c15="http://schemas.microsoft.com/office/drawing/2012/chart" xmlns:mc="http://schemas.openxmlformats.org/markup-compatibility/2006" xmlns:c16r2="http://schemas.microsoft.com/office/drawing/2015/06/chart">
                <c:ext xmlns:c16="http://schemas.microsoft.com/office/drawing/2014/chart" uri="{C3380CC4-5D6E-409C-BE32-E72D297353CC}">
                  <c16:uniqueId val="{00000003-D3EB-4314-BDFD-57C17A11745E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 bwMode="auto"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 bwMode="auto">
                <a:prstGeom prst="rect">
                  <a:avLst/>
                </a:prstGeom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 bwMode="auto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свод!$P$37:$Q$37</c:f>
              <c:strCache>
                <c:ptCount val="2"/>
                <c:pt idx="0">
                  <c:v>по инициативе ТОФК</c:v>
                </c:pt>
                <c:pt idx="1">
                  <c:v>по инициативе клиентов </c:v>
                </c:pt>
              </c:strCache>
            </c:strRef>
          </c:cat>
          <c:val>
            <c:numRef>
              <c:f>свод!$P$38:$Q$38</c:f>
              <c:numCache>
                <c:formatCode>#,##0</c:formatCode>
                <c:ptCount val="2"/>
                <c:pt idx="0">
                  <c:v>1279</c:v>
                </c:pt>
                <c:pt idx="1">
                  <c:v>27152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3EB-4314-BDFD-57C17A11745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38833586693954"/>
          <c:y val="0.22378413346365128"/>
          <c:w val="0.269347"/>
          <c:h val="0.27801100000000001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690688"/>
      <a:ext cx="10638452" cy="5046014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346574074074074E-2"/>
          <c:y val="9.427281746031746E-2"/>
          <c:w val="0.39803388888888891"/>
          <c:h val="0.8529297619047618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8A-4E0E-B08A-52D855FB6C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8A-4E0E-B08A-52D855FB6C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38A-4E0E-B08A-52D855FB6CD3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500" b="1" i="1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998B1E9-ADFC-47AF-B6A2-FD41FED8B769}" type="VALUE">
                      <a:rPr lang="en-US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pPr>
                      <a:defRPr sz="1500" i="1">
                        <a:solidFill>
                          <a:schemeClr val="tx1"/>
                        </a:solidFill>
                      </a:defRPr>
                    </a:pPr>
                    <a:fld id="{9C33469F-628A-4D68-B79B-AE06EDFE4B06}" type="PERCENTAGE">
                      <a:rPr lang="en-US" b="0" i="0" baseline="0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38A-4E0E-B08A-52D855FB6CD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500" b="1" i="1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EC88601-2AD6-45E8-A0D9-A8E066D26149}" type="VALUE">
                      <a:rPr lang="en-US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en-US" baseline="0" dirty="0" smtClean="0"/>
                  </a:p>
                  <a:p>
                    <a:pPr>
                      <a:defRPr sz="1500" i="1">
                        <a:solidFill>
                          <a:schemeClr val="tx1"/>
                        </a:solidFill>
                      </a:defRPr>
                    </a:pPr>
                    <a:fld id="{B377F724-BCC2-4D70-B6B2-51B3555781AC}" type="PERCENTAGE">
                      <a:rPr lang="en-US" b="0" baseline="0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38A-4E0E-B08A-52D855FB6CD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500" b="1" i="1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2CA7AB1-0748-4C78-9AAB-B89D1AAE928B}" type="VALUE">
                      <a:rPr lang="en-US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en-US" baseline="0" dirty="0"/>
                  </a:p>
                  <a:p>
                    <a:pPr>
                      <a:defRPr sz="1500" i="1">
                        <a:solidFill>
                          <a:schemeClr val="tx1"/>
                        </a:solidFill>
                      </a:defRPr>
                    </a:pPr>
                    <a:fld id="{81143CCD-0C49-4145-81E6-7D6024C9BE4F}" type="PERCENTAGE">
                      <a:rPr lang="en-US" b="0" i="0" baseline="0" smtClean="0"/>
                      <a:pPr>
                        <a:defRPr sz="1500" i="1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38A-4E0E-B08A-52D855FB6CD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свод!$D$80:$F$80</c:f>
              <c:strCache>
                <c:ptCount val="3"/>
                <c:pt idx="0">
                  <c:v>01-10 января 2024 г.</c:v>
                </c:pt>
                <c:pt idx="1">
                  <c:v>11-19 января 2024 г.</c:v>
                </c:pt>
                <c:pt idx="2">
                  <c:v> 20 января -15 марта 2024 г.</c:v>
                </c:pt>
              </c:strCache>
            </c:strRef>
          </c:cat>
          <c:val>
            <c:numRef>
              <c:f>свод!$D$81:$F$81</c:f>
              <c:numCache>
                <c:formatCode>0</c:formatCode>
                <c:ptCount val="3"/>
                <c:pt idx="0">
                  <c:v>3385</c:v>
                </c:pt>
                <c:pt idx="1">
                  <c:v>24485</c:v>
                </c:pt>
                <c:pt idx="2">
                  <c:v>561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38A-4E0E-B08A-52D855FB6C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995867498247016"/>
          <c:y val="0.25179591092140596"/>
          <c:w val="0.32849694391912648"/>
          <c:h val="0.346936721871646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44537037037037E-2"/>
          <c:y val="8.2015277777777784E-2"/>
          <c:w val="0.39987990740740742"/>
          <c:h val="0.85688551587301587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F5-4B76-93DC-0EE7976E0D48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F5-4B76-93DC-0EE7976E0D48}"/>
              </c:ext>
            </c:extLst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EF5-4B76-93DC-0EE7976E0D48}"/>
              </c:ext>
            </c:extLst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EF5-4B76-93DC-0EE7976E0D48}"/>
              </c:ext>
            </c:extLst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EF5-4B76-93DC-0EE7976E0D48}"/>
              </c:ext>
            </c:extLst>
          </c:dPt>
          <c:dPt>
            <c:idx val="5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EF5-4B76-93DC-0EE7976E0D4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685CFEF9-458B-4CC4-8BF8-1BA406509905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r>
                      <a:rPr lang="en-US" b="0" i="1" baseline="0" dirty="0">
                        <a:solidFill>
                          <a:schemeClr val="tx1"/>
                        </a:solidFill>
                      </a:rPr>
                      <a:t> </a:t>
                    </a:r>
                    <a:fld id="{ECCD55CB-146C-40F3-AAF4-62FF98F63AA5}" type="PERCENTAGE">
                      <a:rPr lang="en-US" b="0" i="1" baseline="0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en-US" b="0" i="1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EF5-4B76-93DC-0EE7976E0D4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3.0649580103555622E-2"/>
                  <c:y val="1.5012014994829933E-2"/>
                </c:manualLayout>
              </c:layout>
              <c:tx>
                <c:rich>
                  <a:bodyPr/>
                  <a:lstStyle/>
                  <a:p>
                    <a:fld id="{A9CBE3FB-388B-474C-8371-9D6953A48B33}" type="VALUE">
                      <a:rPr lang="en-US" smtClean="0"/>
                      <a:pPr/>
                      <a:t>[ЗНАЧЕНИЕ]</a:t>
                    </a:fld>
                    <a:endParaRPr lang="en-US" baseline="0" dirty="0"/>
                  </a:p>
                  <a:p>
                    <a:fld id="{F4700292-A3AD-4D2E-933C-4D6C8E225CCE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EF5-4B76-93DC-0EE7976E0D48}"/>
                </c:ext>
                <c:ext xmlns:c15="http://schemas.microsoft.com/office/drawing/2012/chart" uri="{CE6537A1-D6FC-4f65-9D91-7224C49458BB}">
                  <c15:layout>
                    <c:manualLayout>
                      <c:w val="6.6960157414559476E-2"/>
                      <c:h val="0.1353844598307825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5.5360943993739524E-2"/>
                  <c:y val="3.7121187598677712E-2"/>
                </c:manualLayout>
              </c:layout>
              <c:tx>
                <c:rich>
                  <a:bodyPr/>
                  <a:lstStyle/>
                  <a:p>
                    <a:fld id="{12B2456C-8111-4F38-A746-1856F850FFB9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EF5-4B76-93DC-0EE7976E0D48}"/>
                </c:ext>
                <c:ext xmlns:c15="http://schemas.microsoft.com/office/drawing/2012/chart" uri="{CE6537A1-D6FC-4f65-9D91-7224C49458BB}">
                  <c15:layout>
                    <c:manualLayout>
                      <c:w val="4.23641860063503E-2"/>
                      <c:h val="5.3835069236703219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B094D93-B78F-407B-B621-72C8849943E8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A3038B55-9C38-4B9E-8B9C-711B7AACD819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EF5-4B76-93DC-0EE7976E0D4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B031622A-6375-4805-B4D4-3159938D880F}" type="VALUE">
                      <a:rPr lang="en-US" smtClean="0"/>
                      <a:pPr/>
                      <a:t>[ЗНАЧЕНИЕ]</a:t>
                    </a:fld>
                    <a:endParaRPr lang="en-US" baseline="0"/>
                  </a:p>
                  <a:p>
                    <a:r>
                      <a:rPr lang="en-US" baseline="0"/>
                      <a:t> </a:t>
                    </a:r>
                    <a:fld id="{1AB4B1FF-C51D-4614-B4F3-61E3055B99B7}" type="PERCENTAGE">
                      <a:rPr lang="en-US" b="0" i="1" baseline="0"/>
                      <a:pPr/>
                      <a:t>[ПРОЦЕНТ]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EF5-4B76-93DC-0EE7976E0D4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C78247FF-68E6-4741-887A-5AA8B14A3539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3EF5-4B76-93DC-0EE7976E0D48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 bwMode="auto"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 bwMode="auto">
                <a:prstGeom prst="rect">
                  <a:avLst/>
                </a:prstGeom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 bwMode="auto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свод!$A$12:$A$17</c:f>
              <c:strCache>
                <c:ptCount val="6"/>
                <c:pt idx="0">
                  <c:v>поступлений доходов бюджета 
</c:v>
                </c:pt>
                <c:pt idx="1">
                  <c:v>кассовых выбытий из бюджета</c:v>
                </c:pt>
                <c:pt idx="2">
                  <c:v>с бюджетными данными (ЛБО, БА, ПОФР)</c:v>
                </c:pt>
                <c:pt idx="3">
                  <c:v>с бюджетными     и денежными обязательствами</c:v>
                </c:pt>
                <c:pt idx="4">
                  <c:v>автономных и бюджетных учреждений</c:v>
                </c:pt>
                <c:pt idx="5">
                  <c:v>неучастников бюджетного процесса</c:v>
                </c:pt>
              </c:strCache>
            </c:strRef>
          </c:cat>
          <c:val>
            <c:numRef>
              <c:f>свод!$C$12:$C$17</c:f>
              <c:numCache>
                <c:formatCode>#,##0</c:formatCode>
                <c:ptCount val="6"/>
                <c:pt idx="0">
                  <c:v>2649</c:v>
                </c:pt>
                <c:pt idx="1">
                  <c:v>300</c:v>
                </c:pt>
                <c:pt idx="2">
                  <c:v>21</c:v>
                </c:pt>
                <c:pt idx="3">
                  <c:v>1552</c:v>
                </c:pt>
                <c:pt idx="4">
                  <c:v>5532</c:v>
                </c:pt>
                <c:pt idx="5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3EF5-4B76-93DC-0EE7976E0D4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230703703703703"/>
          <c:y val="7.7672817460317456E-2"/>
          <c:w val="0.35405908541225711"/>
          <c:h val="0.88114599999999998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268963"/>
      <a:ext cx="10515600" cy="5449078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69251925192521E-2"/>
          <c:y val="9.5623809523809514E-2"/>
          <c:w val="0.39625751741840853"/>
          <c:h val="0.85761448412698416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AAE-4841-83F9-56ACB85E2761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AAE-4841-83F9-56ACB85E2761}"/>
              </c:ext>
            </c:extLst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AAE-4841-83F9-56ACB85E2761}"/>
              </c:ext>
            </c:extLst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AAE-4841-83F9-56ACB85E2761}"/>
              </c:ext>
            </c:extLst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AAE-4841-83F9-56ACB85E2761}"/>
              </c:ext>
            </c:extLst>
          </c:dPt>
          <c:dPt>
            <c:idx val="5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AAE-4841-83F9-56ACB85E276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CDC5971-70B6-445B-87CB-90746FE47563}" type="VALUE">
                      <a:rPr lang="en-US" smtClean="0"/>
                      <a:pPr/>
                      <a:t>[ЗНАЧЕНИЕ]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844B6FB8-846A-4158-9B6C-81603816B876}" type="PERCENTAGE">
                      <a:rPr lang="en-US" b="0" i="1" baseline="0"/>
                      <a:pPr/>
                      <a:t>[ПРОЦЕНТ]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18C81E0-D2F0-4920-AAE6-FC5ED2F9C149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DF6FD4FF-EC50-4B2C-AB4C-B098A0358028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C6D5C51-8DEF-4C46-93E1-E285ACA26497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B491A34C-B7AB-4561-B26A-29D7A8F71578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25F723F-0929-4871-9566-F5922EEC2579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8DDCE715-BEA9-43F0-9F9E-DD1E0D56EA6F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01E55F16-8B0B-4BAB-BBF4-B00E0F898EC2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615D23EC-FA2C-4846-BC41-2A64E64706B8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FE2DA75-94CA-43D1-ACD5-FFFB051C19A8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fld id="{EA4D0CD4-852A-49B1-81B6-985E32A3F734}" type="PERCENTAGE">
                      <a:rPr lang="en-US" b="0" i="1" baseline="0" smtClean="0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9AAE-4841-83F9-56ACB85E276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 bwMode="auto"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 bwMode="auto">
                <a:prstGeom prst="rect">
                  <a:avLst/>
                </a:prstGeom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 bwMode="auto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свод!$A$20:$A$25</c:f>
              <c:strCache>
                <c:ptCount val="6"/>
                <c:pt idx="0">
                  <c:v>поступлений доходов бюджета </c:v>
                </c:pt>
                <c:pt idx="1">
                  <c:v>кассовых выбытий из бюджета</c:v>
                </c:pt>
                <c:pt idx="2">
                  <c:v>с бюджетными данными (ЛБО, БА, ПОФР)</c:v>
                </c:pt>
                <c:pt idx="3">
                  <c:v>с бюджетными и денежными обязательствами</c:v>
                </c:pt>
                <c:pt idx="4">
                  <c:v>автономных и бюджетных учреждений</c:v>
                </c:pt>
                <c:pt idx="5">
                  <c:v>неучастников бюджетного процесса</c:v>
                </c:pt>
              </c:strCache>
            </c:strRef>
          </c:cat>
          <c:val>
            <c:numRef>
              <c:f>свод!$C$20:$C$25</c:f>
              <c:numCache>
                <c:formatCode>#,##0</c:formatCode>
                <c:ptCount val="6"/>
                <c:pt idx="0">
                  <c:v>1237</c:v>
                </c:pt>
                <c:pt idx="1">
                  <c:v>1338</c:v>
                </c:pt>
                <c:pt idx="2">
                  <c:v>394</c:v>
                </c:pt>
                <c:pt idx="3">
                  <c:v>862</c:v>
                </c:pt>
                <c:pt idx="4">
                  <c:v>1325</c:v>
                </c:pt>
                <c:pt idx="5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AAE-4841-83F9-56ACB85E276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666000989006807"/>
          <c:y val="0.12397401582296316"/>
          <c:w val="0.33570713986838607"/>
          <c:h val="0.75205178357113356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315616"/>
      <a:ext cx="10515600" cy="541175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218393482935913E-2"/>
          <c:y val="8.8418849206349223E-2"/>
          <c:w val="0.43707825019511071"/>
          <c:h val="0.85622108639116468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CC4-4275-BD6E-998FFD7E48A4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CC4-4275-BD6E-998FFD7E48A4}"/>
              </c:ext>
            </c:extLst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CC4-4275-BD6E-998FFD7E48A4}"/>
              </c:ext>
            </c:extLst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CC4-4275-BD6E-998FFD7E48A4}"/>
              </c:ext>
            </c:extLst>
          </c:dPt>
          <c:dPt>
            <c:idx val="4"/>
            <c:bubble3D val="0"/>
            <c:spPr bwMode="auto"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CC4-4275-BD6E-998FFD7E48A4}"/>
              </c:ext>
            </c:extLst>
          </c:dPt>
          <c:dPt>
            <c:idx val="5"/>
            <c:bubble3D val="0"/>
            <c:spPr bwMode="auto"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CC4-4275-BD6E-998FFD7E48A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764F1E1C-E026-457F-B8CB-81A445169B6A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1F01FE54-9486-4F8C-999E-2088C5B525D4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45A2D97-81CD-4687-A664-0749FDEA4866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86FAB1B9-5DFD-4F5B-8722-AFF02AE831CA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7568479-6BED-4881-87FB-ACCF4E356789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A854FF08-F4C5-4BC3-ADD1-285CF9D1E7ED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1AF29D9-E923-4FD6-A485-EB9A2DC76143}" type="VALUE">
                      <a:rPr lang="en-US" smtClean="0"/>
                      <a:pPr/>
                      <a:t>[ЗНАЧЕНИЕ]</a:t>
                    </a:fld>
                    <a:r>
                      <a:rPr lang="en-US" baseline="0"/>
                      <a:t> </a:t>
                    </a:r>
                  </a:p>
                  <a:p>
                    <a:fld id="{8B6E5631-D252-47CC-ACBF-1218A3322E47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4D2066C-A7EA-4473-8F4A-9D3FBC4FD051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D2B23AB0-8829-4C18-AC3E-41F78594EA09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7E2F54F-84B5-480D-990E-4D80F501F508}" type="VALUE">
                      <a:rPr lang="en-US" smtClean="0"/>
                      <a:pPr/>
                      <a:t>[ЗНАЧЕНИЕ]</a:t>
                    </a:fld>
                    <a:endParaRPr lang="en-US" dirty="0"/>
                  </a:p>
                  <a:p>
                    <a:r>
                      <a:rPr lang="en-US" b="0" i="1" baseline="0" dirty="0"/>
                      <a:t>0,02%</a:t>
                    </a:r>
                    <a:r>
                      <a:rPr lang="en-US" baseline="0" dirty="0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3CC4-4275-BD6E-998FFD7E48A4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 bwMode="auto"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 bwMode="auto">
                <a:prstGeom prst="rect">
                  <a:avLst/>
                </a:prstGeom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 bwMode="auto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свод!$A$27:$A$32</c:f>
              <c:strCache>
                <c:ptCount val="6"/>
                <c:pt idx="0">
                  <c:v>поступлений доходов бюджета</c:v>
                </c:pt>
                <c:pt idx="1">
                  <c:v>кассовых выбытий из бюджета</c:v>
                </c:pt>
                <c:pt idx="2">
                  <c:v>с бюджетными данными (ЛБО, БА, ПОФР)</c:v>
                </c:pt>
                <c:pt idx="3">
                  <c:v>с  бюджетными и денежными обязательствами</c:v>
                </c:pt>
                <c:pt idx="4">
                  <c:v>автономных и бюджетных учреждений</c:v>
                </c:pt>
                <c:pt idx="5">
                  <c:v>неучастников бюджетного процесса</c:v>
                </c:pt>
              </c:strCache>
            </c:strRef>
          </c:cat>
          <c:val>
            <c:numRef>
              <c:f>свод!$C$27:$C$32</c:f>
              <c:numCache>
                <c:formatCode>#,##0</c:formatCode>
                <c:ptCount val="6"/>
                <c:pt idx="0">
                  <c:v>2818</c:v>
                </c:pt>
                <c:pt idx="1">
                  <c:v>3207</c:v>
                </c:pt>
                <c:pt idx="2">
                  <c:v>1722</c:v>
                </c:pt>
                <c:pt idx="3">
                  <c:v>791</c:v>
                </c:pt>
                <c:pt idx="4">
                  <c:v>1803</c:v>
                </c:pt>
                <c:pt idx="5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3CC4-4275-BD6E-998FFD7E48A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prstGeom prst="rect">
          <a:avLst/>
        </a:prstGeom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baseline="0">
                <a:solidFill>
                  <a:schemeClr val="dk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baseline="0">
                <a:solidFill>
                  <a:schemeClr val="dk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baseline="0">
                <a:solidFill>
                  <a:schemeClr val="dk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57297200000000004"/>
          <c:y val="7.4969999999999995E-2"/>
          <c:w val="0.35939500000000002"/>
          <c:h val="0.80564999999999998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296954"/>
      <a:ext cx="10515600" cy="5411755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97689785429428E-2"/>
          <c:y val="5.9938095238095228E-2"/>
          <c:w val="0.40634848969369575"/>
          <c:h val="0.85393869047619053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62-46F4-A9D3-09F810F75E8D}"/>
              </c:ext>
            </c:extLst>
          </c:dPt>
          <c:dPt>
            <c:idx val="1"/>
            <c:bubble3D val="0"/>
            <c:spPr bwMode="auto"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E62-46F4-A9D3-09F810F75E8D}"/>
              </c:ext>
            </c:extLst>
          </c:dPt>
          <c:dPt>
            <c:idx val="2"/>
            <c:bubble3D val="0"/>
            <c:spPr bwMode="auto"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E62-46F4-A9D3-09F810F75E8D}"/>
              </c:ext>
            </c:extLst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E62-46F4-A9D3-09F810F75E8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CBED153-8B94-437F-86A2-EC9AC68BD88B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BF2A5D2A-8BDD-499C-B2E7-EB996269000A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E62-46F4-A9D3-09F810F75E8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2E9C1EC8-62D1-4849-871E-48C9090D651F}" type="VALUE">
                      <a:rPr lang="en-US" smtClean="0"/>
                      <a:pPr/>
                      <a:t>[ЗНАЧЕНИЕ]</a:t>
                    </a:fld>
                    <a:endParaRPr lang="en-US" baseline="0" dirty="0"/>
                  </a:p>
                  <a:p>
                    <a:fld id="{BEE6D678-B2A3-4A02-A744-E042A54C2991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E62-46F4-A9D3-09F810F75E8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44AC054-0CE5-454C-83DB-1A1D1EA7300B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FF66DCC3-2242-4E5E-A4D9-F45AF5E52032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E62-46F4-A9D3-09F810F75E8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EFDBECFA-8BF4-4FD5-9CC5-ADEC3F5D7BEB}" type="VALUE">
                      <a:rPr lang="en-US" smtClean="0"/>
                      <a:pPr/>
                      <a:t>[ЗНАЧЕНИЕ]</a:t>
                    </a:fld>
                    <a:r>
                      <a:rPr lang="en-US" baseline="0" dirty="0"/>
                      <a:t> </a:t>
                    </a:r>
                  </a:p>
                  <a:p>
                    <a:fld id="{D90B0EFA-8C46-4331-BAEB-797557EE1672}" type="PERCENTAGE">
                      <a:rPr lang="en-US" b="0" i="1" baseline="0" smtClean="0"/>
                      <a:pPr/>
                      <a:t>[ПРОЦЕНТ]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E62-46F4-A9D3-09F810F75E8D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 bwMode="auto">
              <a:noFill/>
              <a:ln>
                <a:noFill/>
              </a:ln>
              <a:effectLst/>
            </c:spPr>
            <c:txPr>
              <a:bodyPr rot="0" spcFirstLastPara="1" vertOverflow="ellipsis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 bwMode="auto">
                <a:prstGeom prst="rect">
                  <a:avLst/>
                </a:prstGeom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 bwMode="auto">
                  <a:prstGeom prst="rec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свод!$A$34:$A$37</c:f>
              <c:strCache>
                <c:ptCount val="4"/>
                <c:pt idx="0">
                  <c:v>поступлений доходов бюджета</c:v>
                </c:pt>
                <c:pt idx="1">
                  <c:v>кассовых выбытий из бюджета</c:v>
                </c:pt>
                <c:pt idx="2">
                  <c:v>бюджетных учреждений</c:v>
                </c:pt>
                <c:pt idx="3">
                  <c:v> с  бюджетными,  денежными обязательствами и реестрами р/р</c:v>
                </c:pt>
              </c:strCache>
            </c:strRef>
          </c:cat>
          <c:val>
            <c:numRef>
              <c:f>свод!$C$34:$C$37</c:f>
              <c:numCache>
                <c:formatCode>#,##0</c:formatCode>
                <c:ptCount val="4"/>
                <c:pt idx="0">
                  <c:v>974</c:v>
                </c:pt>
                <c:pt idx="1">
                  <c:v>1537</c:v>
                </c:pt>
                <c:pt idx="2">
                  <c:v>16</c:v>
                </c:pt>
                <c:pt idx="3">
                  <c:v>244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E62-46F4-A9D3-09F810F75E8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prstGeom prst="rect">
          <a:avLst/>
        </a:prstGeom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276655635436869"/>
          <c:y val="0.17550753998643701"/>
          <c:w val="0.37133899999999997"/>
          <c:h val="0.69852199999999998"/>
        </c:manualLayout>
      </c:layout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baseline="0">
              <a:solidFill>
                <a:schemeClr val="dk1">
                  <a:lumMod val="75000"/>
                  <a:lumOff val="2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838200" y="1306286"/>
      <a:ext cx="10515600" cy="5383763"/>
    </a:xfrm>
    <a:prstGeom prst="rect">
      <a:avLst/>
    </a:prstGeom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cap="all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gradFill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</cs:dataLabel>
  <cs:dataLabelCallout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>
          <a:alpha val="85000"/>
        </a:schemeClr>
      </a:solidFill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>
        <a:noFill/>
      </a:ln>
    </cs:spPr>
    <cs:defRPr sz="9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cap="all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gradFill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</cs:dataLabel>
  <cs:dataLabelCallout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>
          <a:alpha val="85000"/>
        </a:schemeClr>
      </a:solidFill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>
        <a:noFill/>
      </a:ln>
    </cs:spPr>
    <cs:defRPr sz="9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cap="all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gradFill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</cs:dataLabel>
  <cs:dataLabelCallout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>
          <a:alpha val="85000"/>
        </a:schemeClr>
      </a:solidFill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>
        <a:noFill/>
      </a:ln>
    </cs:spPr>
    <cs:defRPr sz="9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cap="all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gradFill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</cs:dataLabel>
  <cs:dataLabelCallout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>
          <a:alpha val="85000"/>
        </a:schemeClr>
      </a:solidFill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>
        <a:noFill/>
      </a:ln>
    </cs:spPr>
    <cs:defRPr sz="9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cap="all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gradFill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</cs:dataLabel>
  <cs:dataLabelCallout>
    <cs:lnRef idx="0"/>
    <cs:fillRef idx="0"/>
    <cs:effectRef idx="0"/>
    <cs:fontRef idx="minor">
      <a:schemeClr val="lt1"/>
    </cs:fontRef>
    <cs:spPr bwMode="auto">
      <a:prstGeom prst="rect">
        <a:avLst/>
      </a:prstGeom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>
          <a:alpha val="85000"/>
        </a:schemeClr>
      </a:solidFill>
    </cs:spPr>
  </cs:dataPointMarker>
  <cs:dataPointMarkerLayout/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gradFill>
          <a:gsLst>
            <a:gs pos="0">
              <a:schemeClr val="lt1">
                <a:lumMod val="75000"/>
                <a:alpha val="36000"/>
              </a:schemeClr>
            </a:gs>
            <a:gs pos="100000">
              <a:schemeClr val="dk1">
                <a:lumMod val="95000"/>
                <a:lumOff val="5000"/>
                <a:alpha val="42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solidFill>
        <a:schemeClr val="lt1">
          <a:lumMod val="95000"/>
          <a:alpha val="39000"/>
        </a:schemeClr>
      </a:solidFill>
    </cs:spPr>
    <cs:defRPr sz="9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 bwMode="auto">
      <a:prstGeom prst="rect">
        <a:avLst/>
      </a:prstGeom>
      <a:ln>
        <a:noFill/>
      </a:ln>
    </cs:spPr>
    <cs:defRPr sz="9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0.15207</cdr:x>
      <cdr:y>0.45089</cdr:y>
    </cdr:from>
    <cdr:to>
      <cdr:x>0.31892</cdr:x>
      <cdr:y>0.61983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F4526F4C-1452-EB98-9F45-0E8B5156CAF0}"/>
            </a:ext>
          </a:extLst>
        </cdr:cNvPr>
        <cdr:cNvSpPr txBox="1"/>
      </cdr:nvSpPr>
      <cdr:spPr>
        <a:xfrm xmlns:a="http://schemas.openxmlformats.org/drawingml/2006/main">
          <a:off x="1610219" y="2247111"/>
          <a:ext cx="1766773" cy="8419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000" b="1" dirty="0" smtClean="0">
              <a:solidFill>
                <a:schemeClr val="tx1"/>
              </a:solidFill>
            </a:rPr>
            <a:t>28 431</a:t>
          </a:r>
          <a:endParaRPr lang="ru-RU" sz="20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0.14884</cdr:x>
      <cdr:y>0.46495</cdr:y>
    </cdr:from>
    <cdr:to>
      <cdr:x>0.31962</cdr:x>
      <cdr:y>0.64485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lc="http://schemas.openxmlformats.org/drawingml/2006/lockedCanvas" xmlns:a16="http://schemas.microsoft.com/office/drawing/2014/main" xmlns:p="http://schemas.openxmlformats.org/presentationml/2006/main" xmlns:r="http://schemas.openxmlformats.org/officeDocument/2006/relationships" xmlns="" id="{F4526F4C-1452-EB98-9F45-0E8B5156CAF0}"/>
            </a:ext>
          </a:extLst>
        </cdr:cNvPr>
        <cdr:cNvSpPr txBox="1"/>
      </cdr:nvSpPr>
      <cdr:spPr>
        <a:xfrm xmlns:a="http://schemas.openxmlformats.org/drawingml/2006/main">
          <a:off x="1607460" y="2343351"/>
          <a:ext cx="1844424" cy="9066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 smtClean="0"/>
            <a:t>28</a:t>
          </a:r>
          <a:r>
            <a:rPr lang="ru-RU" sz="2000" b="1" dirty="0" smtClean="0"/>
            <a:t> </a:t>
          </a:r>
          <a:r>
            <a:rPr lang="en-US" sz="2000" b="1" dirty="0" smtClean="0"/>
            <a:t>431</a:t>
          </a:r>
          <a:endParaRPr lang="ru-RU" sz="20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25.04.2024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25.04.2024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900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460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83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420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534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992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4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859F-5EB7-4E64-BCCE-2436174D2195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34FB-FCF5-49C0-86A1-A68CAE42855C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F4E2-A1ED-4636-9EF3-DF49ED77CD19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1C7807E7-04DB-4063-A163-05034F160F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4/25/2024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CF9D-A9A0-45D5-8D93-C442C40996DA}" type="datetime1">
              <a:rPr lang="en-US" smtClean="0"/>
              <a:t>4/25/2024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4090-15DC-42C9-A2EA-2963BC17DB0C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20002-6272-47A7-93E4-274B2FFAC211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D71F-972C-4739-B44C-8D824753A5CD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04E6-BAAD-4737-B6F0-7A03C7AFB364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4784-0414-45C4-9C41-BE93BB9A9A2F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122-1BE7-4E87-915C-52BF3F1F07BE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CB5C-8D28-4AD7-9913-5D88D6658A31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829C-1CB8-430B-BC67-3AD03DAE52CD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6C37-C25F-42BF-98DC-6F5DBD8059D4}" type="datetime1">
              <a:rPr lang="en-US" smtClean="0"/>
              <a:t>4/25/2024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РЕЗУЛЬТАТЫ МОНИТОРИНГА ИЗМЕНЕНИЙ, ВНЕСЕННЫХ В 2024 ГОДУ В УЧЕТНЫЕ ДАННЫЕ 2023 ГОДА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Кривенец А.Н.</a:t>
            </a:r>
          </a:p>
          <a:p>
            <a:r>
              <a:rPr lang="ru-RU" sz="9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2024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 bwMode="auto">
          <a:xfrm>
            <a:off x="1573891" y="0"/>
            <a:ext cx="10515600" cy="7129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</a:t>
            </a:r>
            <a:r>
              <a:rPr lang="ru-RU" sz="2000" b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года</a:t>
            </a:r>
            <a:br>
              <a:rPr lang="ru-RU" sz="2000" b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000" b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разрезе уточняемых операций</a:t>
            </a: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765732"/>
              </p:ext>
            </p:extLst>
          </p:nvPr>
        </p:nvGraphicFramePr>
        <p:xfrm>
          <a:off x="553800" y="1440000"/>
          <a:ext cx="1080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1">
            <a:extLst>
              <a:ext uri="{FF2B5EF4-FFF2-40B4-BE49-F238E27FC236}">
                <a16:creationId xmlns:c="http://schemas.openxmlformats.org/drawingml/2006/chart" xmlns:cdr="http://schemas.openxmlformats.org/drawingml/2006/chartDrawing" xmlns:a16="http://schemas.microsoft.com/office/drawing/2014/main" xmlns="" xmlns:lc="http://schemas.openxmlformats.org/drawingml/2006/lockedCanvas" id="{F4526F4C-1452-EB98-9F45-0E8B5156CAF0}"/>
              </a:ext>
            </a:extLst>
          </p:cNvPr>
          <p:cNvSpPr txBox="1"/>
          <p:nvPr/>
        </p:nvSpPr>
        <p:spPr>
          <a:xfrm>
            <a:off x="2878277" y="3678416"/>
            <a:ext cx="1546808" cy="42599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28 431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1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graphicFrame>
        <p:nvGraphicFramePr>
          <p:cNvPr id="1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5440264"/>
              </p:ext>
            </p:extLst>
          </p:nvPr>
        </p:nvGraphicFramePr>
        <p:xfrm>
          <a:off x="1080000" y="1496290"/>
          <a:ext cx="10588991" cy="4983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ru-RU" dirty="0"/>
              <a:t>3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573891" y="0"/>
            <a:ext cx="10515600" cy="71290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29" b="1" i="0" kern="12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lang="ru-RU" sz="2000" b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года</a:t>
            </a:r>
            <a:endParaRPr lang="ru-RU"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5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F4526F4C-1452-EB98-9F45-0E8B5156CAF0}"/>
              </a:ext>
            </a:extLst>
          </p:cNvPr>
          <p:cNvSpPr txBox="1"/>
          <p:nvPr/>
        </p:nvSpPr>
        <p:spPr>
          <a:xfrm>
            <a:off x="3156760" y="3784293"/>
            <a:ext cx="1775012" cy="9170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/>
              <a:t>2771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62DD1486-6DCE-D6D1-E769-B2BBFD2B0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85726"/>
              </p:ext>
            </p:extLst>
          </p:nvPr>
        </p:nvGraphicFramePr>
        <p:xfrm>
          <a:off x="1080000" y="1440942"/>
          <a:ext cx="1080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1631041" y="227186"/>
            <a:ext cx="10515600" cy="71290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</a:t>
            </a:r>
            <a:r>
              <a:rPr lang="ru-RU" sz="2000" b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года</a:t>
            </a:r>
            <a:br>
              <a:rPr lang="ru-RU" sz="2000" b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в разрезе периодов внесения изменений</a:t>
            </a:r>
            <a:b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7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8507390"/>
              </p:ext>
            </p:extLst>
          </p:nvPr>
        </p:nvGraphicFramePr>
        <p:xfrm>
          <a:off x="824948" y="1520687"/>
          <a:ext cx="1080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Заголовок 2"/>
          <p:cNvSpPr txBox="1">
            <a:spLocks/>
          </p:cNvSpPr>
          <p:nvPr/>
        </p:nvSpPr>
        <p:spPr>
          <a:xfrm>
            <a:off x="1507707" y="1069506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Федеральный бюджет</a:t>
            </a:r>
          </a:p>
          <a:p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F4526F4C-1452-EB98-9F45-0E8B5156CAF0}"/>
              </a:ext>
            </a:extLst>
          </p:cNvPr>
          <p:cNvSpPr txBox="1"/>
          <p:nvPr/>
        </p:nvSpPr>
        <p:spPr>
          <a:xfrm>
            <a:off x="2616513" y="3825618"/>
            <a:ext cx="1775012" cy="9170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/>
              <a:t>10 098</a:t>
            </a:r>
            <a:endParaRPr lang="ru-RU" sz="2000" b="1" dirty="0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 bwMode="auto">
          <a:xfrm>
            <a:off x="1573891" y="0"/>
            <a:ext cx="10515600" cy="7129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года</a:t>
            </a: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4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573891" y="1003357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Бюджеты субъектов Российской Федерации</a:t>
            </a:r>
            <a:endParaRPr lang="ru-RU" sz="2400" dirty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</a:p>
        </p:txBody>
      </p:sp>
      <p:graphicFrame>
        <p:nvGraphicFramePr>
          <p:cNvPr id="14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054672"/>
              </p:ext>
            </p:extLst>
          </p:nvPr>
        </p:nvGraphicFramePr>
        <p:xfrm>
          <a:off x="1080000" y="1440000"/>
          <a:ext cx="10908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F4526F4C-1452-EB98-9F45-0E8B5156CAF0}"/>
              </a:ext>
            </a:extLst>
          </p:cNvPr>
          <p:cNvSpPr txBox="1"/>
          <p:nvPr/>
        </p:nvSpPr>
        <p:spPr>
          <a:xfrm>
            <a:off x="2678778" y="3758457"/>
            <a:ext cx="1775012" cy="9170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/>
              <a:t>5 209</a:t>
            </a:r>
            <a:endParaRPr lang="ru-RU" sz="2000" b="1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1573891" y="0"/>
            <a:ext cx="10515600" cy="7129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года</a:t>
            </a: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38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507707" y="1069506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Бюджеты муниципальных образований</a:t>
            </a:r>
          </a:p>
          <a:p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</a:p>
        </p:txBody>
      </p:sp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533686"/>
              </p:ext>
            </p:extLst>
          </p:nvPr>
        </p:nvGraphicFramePr>
        <p:xfrm>
          <a:off x="228600" y="1493299"/>
          <a:ext cx="11183809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F4526F4C-1452-EB98-9F45-0E8B5156CAF0}"/>
              </a:ext>
            </a:extLst>
          </p:cNvPr>
          <p:cNvSpPr txBox="1"/>
          <p:nvPr/>
        </p:nvSpPr>
        <p:spPr>
          <a:xfrm>
            <a:off x="2678779" y="3878218"/>
            <a:ext cx="1775012" cy="9170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/>
              <a:t>10 353</a:t>
            </a:r>
            <a:endParaRPr lang="ru-RU" sz="2000" b="1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1573891" y="0"/>
            <a:ext cx="10515600" cy="7129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года</a:t>
            </a: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43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507707" y="1069506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4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Бюджеты государственных внебюджетных фондов</a:t>
            </a:r>
          </a:p>
          <a:p>
            <a:r>
              <a:rPr lang="ru-RU" sz="1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4708698"/>
              </p:ext>
            </p:extLst>
          </p:nvPr>
        </p:nvGraphicFramePr>
        <p:xfrm>
          <a:off x="446154" y="1623504"/>
          <a:ext cx="1080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1">
            <a:extLst>
              <a:ext uri="{FF2B5EF4-FFF2-40B4-BE49-F238E27FC236}">
                <a16:creationId xmlns="" xmlns:a16="http://schemas.microsoft.com/office/drawing/2014/main" id="{F4526F4C-1452-EB98-9F45-0E8B5156CAF0}"/>
              </a:ext>
            </a:extLst>
          </p:cNvPr>
          <p:cNvSpPr txBox="1"/>
          <p:nvPr/>
        </p:nvSpPr>
        <p:spPr>
          <a:xfrm>
            <a:off x="2626824" y="3763512"/>
            <a:ext cx="1775012" cy="9170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/>
              <a:t>2 771</a:t>
            </a:r>
            <a:endParaRPr lang="ru-RU" sz="2000" b="1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 bwMode="auto">
          <a:xfrm>
            <a:off x="1573891" y="0"/>
            <a:ext cx="10515600" cy="7129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Общее количество внесенных изменений в 2024 году в данные 2023 года</a:t>
            </a:r>
            <a:endParaRPr sz="2000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50846</TotalTime>
  <Words>229</Words>
  <Application>Microsoft Office PowerPoint</Application>
  <PresentationFormat>Широкоэкранный</PresentationFormat>
  <Paragraphs>106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Тема Office</vt:lpstr>
      <vt:lpstr>Презентация PowerPoint</vt:lpstr>
      <vt:lpstr>Общее количество внесенных изменений в 2024 году в данные 2023 года в разрезе уточняемых операций</vt:lpstr>
      <vt:lpstr>Презентация PowerPoint</vt:lpstr>
      <vt:lpstr>Общее количество внесенных изменений в 2024 году в данные 2023 года в разрезе периодов внесения изменений </vt:lpstr>
      <vt:lpstr>Общее количество внесенных изменений в 2024 году в данные 2023 года</vt:lpstr>
      <vt:lpstr>Общее количество внесенных изменений в 2024 году в данные 2023 года</vt:lpstr>
      <vt:lpstr>Общее количество внесенных изменений в 2024 году в данные 2023 года</vt:lpstr>
      <vt:lpstr>Общее количество внесенных изменений в 2024 году в данные 2023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1552</cp:revision>
  <cp:lastPrinted>2022-10-18T12:50:58Z</cp:lastPrinted>
  <dcterms:created xsi:type="dcterms:W3CDTF">2021-09-09T06:57:17Z</dcterms:created>
  <dcterms:modified xsi:type="dcterms:W3CDTF">2024-04-25T04:56:47Z</dcterms:modified>
</cp:coreProperties>
</file>