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3" r:id="rId2"/>
    <p:sldId id="516" r:id="rId3"/>
    <p:sldId id="531" r:id="rId4"/>
    <p:sldId id="574" r:id="rId5"/>
    <p:sldId id="575" r:id="rId6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772B3B1-A49F-4BC4-A342-B9CC57AB85F7}">
          <p14:sldIdLst>
            <p14:sldId id="313"/>
            <p14:sldId id="516"/>
            <p14:sldId id="531"/>
            <p14:sldId id="574"/>
          </p14:sldIdLst>
        </p14:section>
        <p14:section name="Раздел без заголовка" id="{4FB49B65-3596-45DF-9005-72740699900D}">
          <p14:sldIdLst>
            <p14:sldId id="5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асулов Расул Морисович" initials="РРМ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EEF"/>
    <a:srgbClr val="FFFFFF"/>
    <a:srgbClr val="EAEFF7"/>
    <a:srgbClr val="BDD7EE"/>
    <a:srgbClr val="9ABCE2"/>
    <a:srgbClr val="66A2D8"/>
    <a:srgbClr val="F8CBAD"/>
    <a:srgbClr val="999DA2"/>
    <a:srgbClr val="5B9BD5"/>
    <a:srgbClr val="606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8" autoAdjust="0"/>
    <p:restoredTop sz="86076" autoAdjust="0"/>
  </p:normalViewPr>
  <p:slideViewPr>
    <p:cSldViewPr snapToGrid="0" showGuides="1">
      <p:cViewPr varScale="1">
        <p:scale>
          <a:sx n="100" d="100"/>
          <a:sy n="100" d="100"/>
        </p:scale>
        <p:origin x="816" y="96"/>
      </p:cViewPr>
      <p:guideLst>
        <p:guide orient="horz" pos="2183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CCE7B-2B55-459D-8182-D0557B1BD792}" type="datetimeFigureOut">
              <a:rPr lang="ru-RU" smtClean="0"/>
              <a:t>16.02.2023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AC1E7-E411-4D4E-B275-787F7D6A6A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375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20CFA-C76D-41D5-AC3C-DFC6FDF4C7C3}" type="datetimeFigureOut">
              <a:rPr lang="ru-RU" smtClean="0"/>
              <a:t>16.02.2023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96552-920F-4B31-9AF9-C3E3BD6AAE5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78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3371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3970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2240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3483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859F-5EB7-4E64-BCCE-2436174D2195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30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34FB-FCF5-49C0-86A1-A68CAE42855C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52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F4E2-A1ED-4636-9EF3-DF49ED77CD19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08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>
          <a:xfrm>
            <a:off x="90488" y="990600"/>
            <a:ext cx="1201261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3102000" y="90000"/>
            <a:ext cx="9000000" cy="9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2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2495550" y="6408739"/>
            <a:ext cx="7200900" cy="358775"/>
          </a:xfrm>
          <a:prstGeom prst="rect">
            <a:avLst/>
          </a:prstGeom>
        </p:spPr>
        <p:txBody>
          <a:bodyPr lIns="0" tIns="0" rIns="0" bIns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742738" y="6552070"/>
            <a:ext cx="360362" cy="215444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CFD259-276A-48CF-AAAF-66CD61FCC4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721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fld id="{1C7807E7-04DB-4063-A163-05034F160F2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2/16/2023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81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6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D1FFA894-E666-4AAB-90B4-A00984BD322C}"/>
              </a:ext>
            </a:extLst>
          </p:cNvPr>
          <p:cNvSpPr/>
          <p:nvPr userDrawn="1"/>
        </p:nvSpPr>
        <p:spPr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 hangingPunct="1"/>
            <a:endParaRPr sz="3867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48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xmlns="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xmlns="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xmlns="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CF9D-A9A0-45D5-8D93-C442C40996DA}" type="datetime1">
              <a:rPr lang="en-US" smtClean="0"/>
              <a:t>2/16/2023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xmlns="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xmlns="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28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4090-15DC-42C9-A2EA-2963BC17DB0C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87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20002-6272-47A7-93E4-274B2FFAC211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5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D71F-972C-4739-B44C-8D824753A5CD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3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04E6-BAAD-4737-B6F0-7A03C7AFB364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63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A4784-0414-45C4-9C41-BE93BB9A9A2F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7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D9122-1BE7-4E87-915C-52BF3F1F07BE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6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CB5C-8D28-4AD7-9913-5D88D6658A31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07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829C-1CB8-430B-BC67-3AD03DAE52CD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43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E6C37-C25F-42BF-98DC-6F5DBD8059D4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8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  <p:sldLayoutId id="214748368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83947" y="-63794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33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endParaRPr lang="ru-RU" sz="2800" dirty="0">
              <a:solidFill>
                <a:schemeClr val="bg1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985" y="466726"/>
            <a:ext cx="6362965" cy="254149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Вопросы методического обеспечения казначейского учета , </a:t>
            </a:r>
          </a:p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составления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бюджетной отчетности и отчетности системы </a:t>
            </a:r>
          </a:p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казначейских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платежей 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Нормативная правовая база.</a:t>
            </a:r>
          </a:p>
          <a:p>
            <a:r>
              <a:rPr lang="ru-RU" sz="9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Макурина А.С.</a:t>
            </a:r>
          </a:p>
          <a:p>
            <a:r>
              <a:rPr lang="ru-RU" sz="9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казначейство 2022</a:t>
            </a:r>
            <a:endParaRPr lang="ru-RU" sz="9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1</a:t>
            </a:fld>
            <a:endParaRPr lang="ru-RU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28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287" y="2039112"/>
            <a:ext cx="9744075" cy="4608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1" name="Заголовок 2"/>
          <p:cNvSpPr txBox="1">
            <a:spLocks/>
          </p:cNvSpPr>
          <p:nvPr/>
        </p:nvSpPr>
        <p:spPr>
          <a:xfrm>
            <a:off x="4919472" y="230739"/>
            <a:ext cx="6895810" cy="49244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Порядок формирования Многографной карточки с 01.01.2023</a:t>
            </a:r>
            <a:endParaRPr lang="en-US" sz="16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KB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-1955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Базы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знаний, пункт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16</a:t>
            </a:r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929820" y="1819656"/>
            <a:ext cx="2864940" cy="438912"/>
          </a:xfrm>
          <a:prstGeom prst="wedgeRectCallout">
            <a:avLst>
              <a:gd name="adj1" fmla="val -41100"/>
              <a:gd name="adj2" fmla="val 424572"/>
            </a:avLst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Код органа ФК </a:t>
            </a:r>
            <a:r>
              <a:rPr lang="ru-RU" sz="11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</a:t>
            </a:r>
            <a:r>
              <a:rPr lang="ru-RU" sz="11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котором обслуживается клиент</a:t>
            </a:r>
          </a:p>
        </p:txBody>
      </p:sp>
      <p:sp>
        <p:nvSpPr>
          <p:cNvPr id="1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223482" y="1041949"/>
            <a:ext cx="5746782" cy="511929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Многографная карточка (ф. 0504054) с 01.01.2023 (регламентированная)</a:t>
            </a:r>
            <a:endParaRPr lang="ru-RU" sz="14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1520" y="3931920"/>
            <a:ext cx="484632" cy="9052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3477993" y="2336328"/>
            <a:ext cx="2882958" cy="505944"/>
          </a:xfrm>
          <a:prstGeom prst="wedgeRectCallout">
            <a:avLst>
              <a:gd name="adj1" fmla="val -70835"/>
              <a:gd name="adj2" fmla="val 326676"/>
            </a:avLst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5-значный код клиента, уполномоченного подразделения</a:t>
            </a:r>
            <a:endParaRPr lang="ru-RU" sz="11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63025" y="4275280"/>
            <a:ext cx="487680" cy="504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5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3639311" y="176007"/>
            <a:ext cx="8262099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корректировке учетных данных по недействующим кодам бюджетной классификации Российской Федерации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480954"/>
              </p:ext>
            </p:extLst>
          </p:nvPr>
        </p:nvGraphicFramePr>
        <p:xfrm>
          <a:off x="805981" y="3226074"/>
          <a:ext cx="10685647" cy="2574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2569"/>
                <a:gridCol w="3171825"/>
                <a:gridCol w="4681253"/>
              </a:tblGrid>
              <a:tr h="368334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cs typeface="Segoe UI Light" panose="020B0502040204020203" pitchFamily="34" charset="0"/>
                        </a:rPr>
                        <a:t>Дебет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Segoe UI Light" panose="020B0502040204020203" pitchFamily="34" charset="0"/>
                        <a:cs typeface="Segoe UI Light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Кредит</a:t>
                      </a:r>
                      <a:endParaRPr lang="ru-RU" sz="1600" b="0" kern="1200" dirty="0">
                        <a:solidFill>
                          <a:schemeClr val="lt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Особенности</a:t>
                      </a:r>
                      <a:endParaRPr lang="ru-RU" sz="1600" b="0" kern="1200" dirty="0">
                        <a:solidFill>
                          <a:schemeClr val="lt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679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1 501Х*5</a:t>
                      </a:r>
                      <a:endParaRPr lang="ru-RU" sz="1600" b="0" i="0" u="none" strike="noStrike" kern="1200" baseline="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1 501Х4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Межотчетным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периодом текущего финансового года,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методом «красное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сторно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»,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на основании Бухгалтерской справки (ф. 0504833)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89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1 501У**5</a:t>
                      </a:r>
                      <a:endParaRPr lang="ru-RU" sz="1600" b="0" i="0" u="none" strike="noStrike" kern="1200" baseline="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1 501Х5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В первый рабочий день текущего финансового года,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методом «красное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сторно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»,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на основании Бухгалтерской справки (ф. 0504833)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189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1 501Х4</a:t>
                      </a:r>
                      <a:endParaRPr lang="ru-RU" sz="1600" b="0" i="0" u="none" strike="noStrike" kern="1200" baseline="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1 501У4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i="1" u="none" strike="noStrike" kern="1200" baseline="0" dirty="0" smtClean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82156" y="1211351"/>
            <a:ext cx="10976444" cy="144612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Корректировка в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текущем финансовом году учетных данных по недействующим кодам бюджетной классификации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счетам аналитического учета счетов 0 50104 000 «Переданные лимиты бюджетных обязательств»,    0 50105 000 «Полученные лимиты бюджетных обязательств», на которых учитываются лимиты бюджетных обязательств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учреждений, переведенных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обслуживание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другой ТОФК в отчетном финансовом году по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актам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приемки-передачи осуществляется с применением бухгалтерских записей: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1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671804" y="5983699"/>
            <a:ext cx="10764795" cy="572286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ru-RU" sz="1200" baseline="300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______________________________________</a:t>
            </a:r>
          </a:p>
          <a:p>
            <a:pPr algn="just"/>
            <a:r>
              <a:rPr lang="ru-RU" sz="12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* Х - </a:t>
            </a:r>
            <a:r>
              <a:rPr lang="ru-RU" sz="11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код соответствующего финансового периода, по которому </a:t>
            </a:r>
            <a:r>
              <a:rPr lang="ru-RU" sz="11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отчетном финансовом году </a:t>
            </a:r>
            <a:r>
              <a:rPr lang="ru-RU" sz="11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учитывались в ТОФК лимиты бюджетных обязательств </a:t>
            </a:r>
            <a:r>
              <a:rPr lang="ru-RU" sz="11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</a:t>
            </a:r>
          </a:p>
          <a:p>
            <a:pPr algn="just"/>
            <a:r>
              <a:rPr lang="ru-RU" sz="11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**У - </a:t>
            </a:r>
            <a:r>
              <a:rPr lang="ru-RU" sz="11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код соответствующего финансового периода, по которому </a:t>
            </a:r>
            <a:r>
              <a:rPr lang="ru-RU" sz="11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текущем финансовом году </a:t>
            </a:r>
            <a:r>
              <a:rPr lang="ru-RU" sz="11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учитываются в ТОФК лимиты бюджетных обязательств учреждения</a:t>
            </a:r>
          </a:p>
        </p:txBody>
      </p:sp>
    </p:spTree>
    <p:extLst>
      <p:ext uri="{BB962C8B-B14F-4D97-AF65-F5344CB8AC3E}">
        <p14:creationId xmlns:p14="http://schemas.microsoft.com/office/powerpoint/2010/main" val="48677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76162" y="1121223"/>
            <a:ext cx="11458574" cy="720000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целях корректного междокументального контроля оперативной и периодической отчетности, в случаях когда последний день отчетного месяца приходится на выходной (праздничный день) ТОФК необходимо составить и представить в МОУ ФК Оперативный баланс (ф. 0531377) за последний день отчетного месяца.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568" y="2943408"/>
            <a:ext cx="1741052" cy="20097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6639" y="2943409"/>
            <a:ext cx="1827936" cy="200126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Заголовок 2"/>
          <p:cNvSpPr txBox="1">
            <a:spLocks/>
          </p:cNvSpPr>
          <p:nvPr/>
        </p:nvSpPr>
        <p:spPr>
          <a:xfrm>
            <a:off x="1507707" y="299117"/>
            <a:ext cx="10393704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Особенности составления Оперативного баланса (ф. 0531377за последний день отчетного месяца</a:t>
            </a:r>
            <a:endParaRPr lang="ru-RU" sz="3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3412" y="2930807"/>
            <a:ext cx="1800265" cy="201387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733426" y="3273170"/>
            <a:ext cx="2134426" cy="489790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2023 год:</a:t>
            </a:r>
            <a:endParaRPr lang="ru-RU" sz="24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717950" y="4460192"/>
            <a:ext cx="309602" cy="259032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9605923" y="4694328"/>
            <a:ext cx="309602" cy="259032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950648" y="4689571"/>
            <a:ext cx="309602" cy="259032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6105449" y="4963438"/>
            <a:ext cx="0" cy="657171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7872751" y="4719224"/>
            <a:ext cx="0" cy="93571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9760724" y="4973251"/>
            <a:ext cx="0" cy="710266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171778" y="5684697"/>
            <a:ext cx="7429460" cy="7200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Составление и представление Оперативного баланса (0531377) обязательно!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2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559" y="5385883"/>
            <a:ext cx="686261" cy="589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733426" y="2146719"/>
            <a:ext cx="3657600" cy="720000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 А П Р И М Е Р :</a:t>
            </a:r>
            <a:endParaRPr lang="ru-RU" b="1" dirty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95957" y="2930807"/>
            <a:ext cx="1195069" cy="201386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3898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3639311" y="176007"/>
            <a:ext cx="8262099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Дополнительные разъяснения по составлению Отчета о движении денежных средств в системе казначейских платежей (ф. 0503196) 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514807"/>
              </p:ext>
            </p:extLst>
          </p:nvPr>
        </p:nvGraphicFramePr>
        <p:xfrm>
          <a:off x="847724" y="2740299"/>
          <a:ext cx="10616731" cy="3155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6851"/>
                <a:gridCol w="5339880"/>
              </a:tblGrid>
              <a:tr h="13554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sng" kern="1200" baseline="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Раздел 1. Поступления</a:t>
                      </a:r>
                      <a:endParaRPr lang="ru-RU" sz="1600" b="1" u="sng" kern="1200" dirty="0" smtClean="0">
                        <a:solidFill>
                          <a:schemeClr val="tx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Аналитическая группа вида 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источника финансирования дефицита бюджетов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в части поступлений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денежных средств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(18</a:t>
                      </a:r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– 20 разряд КИФ)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sng" kern="1200" baseline="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Раздел 2. Выбытия</a:t>
                      </a:r>
                      <a:endParaRPr lang="ru-RU" sz="1600" b="1" u="sng" kern="1200" dirty="0" smtClean="0">
                        <a:solidFill>
                          <a:schemeClr val="tx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Аналитическая группа вида 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источника финансирования дефицита бюджетов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в части выбытий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денежных средств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(18</a:t>
                      </a:r>
                      <a:r>
                        <a:rPr lang="ru-RU" sz="1600" b="0" kern="1200" baseline="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– 20 разряд КИФ)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00225">
                <a:tc>
                  <a:txBody>
                    <a:bodyPr/>
                    <a:lstStyle/>
                    <a:p>
                      <a:pPr marL="285750" lvl="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1ХХ</a:t>
                      </a:r>
                    </a:p>
                    <a:p>
                      <a:pPr marL="285750" lvl="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4Х0 </a:t>
                      </a:r>
                    </a:p>
                    <a:p>
                      <a:pPr marL="285750" lvl="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510 </a:t>
                      </a:r>
                      <a:r>
                        <a:rPr lang="ru-RU" sz="1400" i="1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(кроме депозитов)</a:t>
                      </a:r>
                    </a:p>
                    <a:p>
                      <a:pPr marL="285750" lvl="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6Х0 </a:t>
                      </a:r>
                      <a:r>
                        <a:rPr lang="ru-RU" sz="1400" i="1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(610 только в части депозитов, коды: ХХХ 01 06 06 ХХ </a:t>
                      </a:r>
                      <a:r>
                        <a:rPr lang="ru-RU" sz="1400" i="1" kern="1200" dirty="0" err="1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ХХ</a:t>
                      </a:r>
                      <a:r>
                        <a:rPr lang="ru-RU" sz="1400" i="1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ХХХХ     610, ХХХ 01 06 10 ХХ </a:t>
                      </a:r>
                      <a:r>
                        <a:rPr lang="ru-RU" sz="1400" i="1" kern="1200" dirty="0" err="1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ХХ</a:t>
                      </a:r>
                      <a:r>
                        <a:rPr lang="ru-RU" sz="1400" i="1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ХХХХ 610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) </a:t>
                      </a:r>
                    </a:p>
                    <a:p>
                      <a:pPr marL="285750" lvl="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7Х0</a:t>
                      </a:r>
                      <a:endParaRPr lang="ru-RU" sz="1600" b="0" i="0" u="none" strike="noStrike" kern="1200" baseline="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marL="90000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3Х0</a:t>
                      </a:r>
                    </a:p>
                    <a:p>
                      <a:pPr marL="285750" lvl="0" indent="-2857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5Х0 </a:t>
                      </a:r>
                      <a:r>
                        <a:rPr lang="ru-RU" sz="1400" i="1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(510 только в части депозитов, коды: ХХХ 01 06 06 ХХ </a:t>
                      </a:r>
                      <a:r>
                        <a:rPr lang="ru-RU" sz="1400" i="1" kern="1200" dirty="0" err="1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ХХ</a:t>
                      </a:r>
                      <a:r>
                        <a:rPr lang="ru-RU" sz="1400" i="1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ХХХХ 510, ХХХ 01 06 10 ХХ </a:t>
                      </a:r>
                      <a:r>
                        <a:rPr lang="ru-RU" sz="1400" i="1" kern="1200" dirty="0" err="1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ХХ</a:t>
                      </a:r>
                      <a:r>
                        <a:rPr lang="ru-RU" sz="1400" i="1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ХХХХ 510) </a:t>
                      </a:r>
                    </a:p>
                    <a:p>
                      <a:pPr marL="285750" lvl="0" indent="-2857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610 </a:t>
                      </a:r>
                      <a:r>
                        <a:rPr lang="ru-RU" sz="1400" i="1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(кроме депозитов)</a:t>
                      </a:r>
                    </a:p>
                    <a:p>
                      <a:pPr marL="285750" lvl="0" indent="-285750" algn="l" defTabSz="914400" rtl="0" eaLnBrk="1" fontAlgn="b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8Х0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82156" y="1211351"/>
            <a:ext cx="10976444" cy="1446123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Порядок отнесения учетных данных по кодам источников финансирования дефицитов бюджетов </a:t>
            </a: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</a:t>
            </a:r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Отчете </a:t>
            </a: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движении денежных средств в системе казначейских платежей (ф. </a:t>
            </a:r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0503196)</a:t>
            </a:r>
            <a:endParaRPr lang="ru-RU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40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42349</TotalTime>
  <Words>494</Words>
  <Application>Microsoft Office PowerPoint</Application>
  <PresentationFormat>Широкоэкранный</PresentationFormat>
  <Paragraphs>68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Helvetica Neue Medium</vt:lpstr>
      <vt:lpstr>Segoe UI Historic</vt:lpstr>
      <vt:lpstr>Segoe UI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Соколова Анастасия Владимировна</dc:creator>
  <cp:lastModifiedBy>Макурина Аида Сабирхановна</cp:lastModifiedBy>
  <cp:revision>1448</cp:revision>
  <cp:lastPrinted>2022-10-18T12:50:58Z</cp:lastPrinted>
  <dcterms:created xsi:type="dcterms:W3CDTF">2021-09-09T06:57:17Z</dcterms:created>
  <dcterms:modified xsi:type="dcterms:W3CDTF">2023-02-16T07:49:30Z</dcterms:modified>
</cp:coreProperties>
</file>