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07" r:id="rId2"/>
    <p:sldId id="308" r:id="rId3"/>
    <p:sldId id="318" r:id="rId4"/>
    <p:sldId id="317" r:id="rId5"/>
    <p:sldId id="321" r:id="rId6"/>
  </p:sldIdLst>
  <p:sldSz cx="9144000" cy="5143500" type="screen16x9"/>
  <p:notesSz cx="9918700" cy="6819900"/>
  <p:defaultTextStyle>
    <a:defPPr>
      <a:defRPr lang="ru-RU"/>
    </a:defPPr>
    <a:lvl1pPr marL="0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1pPr>
    <a:lvl2pPr marL="724662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2pPr>
    <a:lvl3pPr marL="1449324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3pPr>
    <a:lvl4pPr marL="2173986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4pPr>
    <a:lvl5pPr marL="2898648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5pPr>
    <a:lvl6pPr marL="3623310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6pPr>
    <a:lvl7pPr marL="4347972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7pPr>
    <a:lvl8pPr marL="5072634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8pPr>
    <a:lvl9pPr marL="5797296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5" userDrawn="1">
          <p15:clr>
            <a:srgbClr val="A4A3A4"/>
          </p15:clr>
        </p15:guide>
        <p15:guide id="2" pos="34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79CD"/>
    <a:srgbClr val="B7DEE8"/>
    <a:srgbClr val="FBCB43"/>
    <a:srgbClr val="11437F"/>
    <a:srgbClr val="E6E6E6"/>
    <a:srgbClr val="DDDDDD"/>
    <a:srgbClr val="4978B1"/>
    <a:srgbClr val="FCFCFC"/>
    <a:srgbClr val="003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91D955-B414-4D4D-94CD-B53ABFFBBF5E}" v="6673" dt="2021-12-27T12:11:28.047"/>
    <p1510:client id="{72BA471C-DC53-491F-A3EA-714871E28FD2}" v="1524" dt="2021-12-27T14:35:15.01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1" d="100"/>
          <a:sy n="141" d="100"/>
        </p:scale>
        <p:origin x="666" y="102"/>
      </p:cViewPr>
      <p:guideLst>
        <p:guide orient="horz" pos="4565"/>
        <p:guide pos="34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E30B252F-8492-4B2F-BA77-150FFEA847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33C85C5-53C6-4F20-A46C-AE2DEDE048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17504" y="1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r">
              <a:defRPr sz="2200"/>
            </a:lvl1pPr>
          </a:lstStyle>
          <a:p>
            <a:fld id="{B319EF66-CBD7-4FA5-874F-C15789B8559E}" type="datetimeFigureOut">
              <a:rPr lang="ru-RU" smtClean="0"/>
              <a:t>21.06.2023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CB46D85-D407-4DF4-945D-6827D592EB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79573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525DC81-42C0-4D20-A881-B2050CF560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17504" y="6479573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r">
              <a:defRPr sz="2200"/>
            </a:lvl1pPr>
          </a:lstStyle>
          <a:p>
            <a:fld id="{7FB3B98C-91AF-4E43-94DE-89EACF5A2CF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449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17504" y="1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r">
              <a:defRPr sz="2200"/>
            </a:lvl1pPr>
          </a:lstStyle>
          <a:p>
            <a:fld id="{8F7CBA3A-4016-4326-8AC3-4CA1C77DF708}" type="datetimeFigureOut">
              <a:rPr lang="ru-RU" smtClean="0"/>
              <a:t>21.06.2023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16238" y="854075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9859" tIns="84929" rIns="169859" bIns="8492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1326" y="3283161"/>
            <a:ext cx="7936052" cy="2685921"/>
          </a:xfrm>
          <a:prstGeom prst="rect">
            <a:avLst/>
          </a:prstGeom>
        </p:spPr>
        <p:txBody>
          <a:bodyPr vert="horz" lIns="169859" tIns="84929" rIns="169859" bIns="8492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79573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17504" y="6479573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r">
              <a:defRPr sz="2200"/>
            </a:lvl1pPr>
          </a:lstStyle>
          <a:p>
            <a:fld id="{1D3B102A-EDC8-431F-B475-B3229B34ED8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6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1pPr>
    <a:lvl2pPr marL="724662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2pPr>
    <a:lvl3pPr marL="1449324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3pPr>
    <a:lvl4pPr marL="2173986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4pPr>
    <a:lvl5pPr marL="2898648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5pPr>
    <a:lvl6pPr marL="3623310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6pPr>
    <a:lvl7pPr marL="4347972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7pPr>
    <a:lvl8pPr marL="5072634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8pPr>
    <a:lvl9pPr marL="5797296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5826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32365" y="1363884"/>
            <a:ext cx="6400801" cy="2683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43"/>
            </a:lvl1pPr>
          </a:lstStyle>
          <a:p>
            <a:endParaRPr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xmlns="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xmlns="" id="{AC4B3DDE-8657-4CD7-8D3E-CD345DD21E94}"/>
              </a:ext>
            </a:extLst>
          </p:cNvPr>
          <p:cNvSpPr/>
          <p:nvPr userDrawn="1"/>
        </p:nvSpPr>
        <p:spPr>
          <a:xfrm flipV="1">
            <a:off x="1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xmlns="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6/21/2023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xmlns="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xmlns="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DF15-E714-4CF6-BEF1-7D53FFC8CFCA}" type="datetime1">
              <a:rPr lang="en-US" smtClean="0"/>
              <a:t>6/21/2023</a:t>
            </a:fld>
            <a:endParaRPr lang="en-US" dirty="0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76" y="4795860"/>
            <a:ext cx="2103121" cy="268834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59F58909-8CF7-4B59-B73D-6D9E4358D6C5}"/>
              </a:ext>
            </a:extLst>
          </p:cNvPr>
          <p:cNvSpPr/>
          <p:nvPr userDrawn="1"/>
        </p:nvSpPr>
        <p:spPr>
          <a:xfrm flipV="1">
            <a:off x="1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1" y="4783458"/>
            <a:ext cx="2103121" cy="439079"/>
          </a:xfrm>
        </p:spPr>
        <p:txBody>
          <a:bodyPr/>
          <a:lstStyle/>
          <a:p>
            <a:fld id="{DCF62467-51A0-4331-81DA-2BBFEC3C67EF}" type="datetime1">
              <a:rPr lang="en-US" smtClean="0"/>
              <a:t>6/21/2023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08961" y="4783460"/>
            <a:ext cx="2926080" cy="43907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76" y="4795860"/>
            <a:ext cx="2103121" cy="268834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D1FFA894-E666-4AAB-90B4-A00984BD322C}"/>
              </a:ext>
            </a:extLst>
          </p:cNvPr>
          <p:cNvSpPr/>
          <p:nvPr userDrawn="1"/>
        </p:nvSpPr>
        <p:spPr>
          <a:xfrm flipV="1">
            <a:off x="1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</p:spTree>
    <p:extLst>
      <p:ext uri="{BB962C8B-B14F-4D97-AF65-F5344CB8AC3E}">
        <p14:creationId xmlns:p14="http://schemas.microsoft.com/office/powerpoint/2010/main" val="113543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5238" y="2425391"/>
            <a:ext cx="60122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199" y="3684403"/>
            <a:ext cx="423558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1" y="4783458"/>
            <a:ext cx="2926080" cy="43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1" cy="43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340C1-9663-4834-9678-E2A955AB6CD1}" type="datetime1">
              <a:rPr lang="en-US" smtClean="0"/>
              <a:t>6/21/2023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40176" y="4795860"/>
            <a:ext cx="2103121" cy="268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171B215-76B1-4062-B300-9C7BB6A65C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3410"/>
            <a:ext cx="1402441" cy="548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6" r:id="rId3"/>
  </p:sldLayoutIdLst>
  <p:hf hdr="0" ftr="0" dt="0"/>
  <p:txStyles>
    <p:titleStyle>
      <a:lvl1pPr>
        <a:defRPr sz="3170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5145">
        <a:defRPr>
          <a:latin typeface="+mn-lt"/>
          <a:ea typeface="+mn-ea"/>
          <a:cs typeface="+mn-cs"/>
        </a:defRPr>
      </a:lvl2pPr>
      <a:lvl3pPr marL="1450291">
        <a:defRPr>
          <a:latin typeface="+mn-lt"/>
          <a:ea typeface="+mn-ea"/>
          <a:cs typeface="+mn-cs"/>
        </a:defRPr>
      </a:lvl3pPr>
      <a:lvl4pPr marL="2175435">
        <a:defRPr>
          <a:latin typeface="+mn-lt"/>
          <a:ea typeface="+mn-ea"/>
          <a:cs typeface="+mn-cs"/>
        </a:defRPr>
      </a:lvl4pPr>
      <a:lvl5pPr marL="2900580">
        <a:defRPr>
          <a:latin typeface="+mn-lt"/>
          <a:ea typeface="+mn-ea"/>
          <a:cs typeface="+mn-cs"/>
        </a:defRPr>
      </a:lvl5pPr>
      <a:lvl6pPr marL="3625726">
        <a:defRPr>
          <a:latin typeface="+mn-lt"/>
          <a:ea typeface="+mn-ea"/>
          <a:cs typeface="+mn-cs"/>
        </a:defRPr>
      </a:lvl6pPr>
      <a:lvl7pPr marL="4350871">
        <a:defRPr>
          <a:latin typeface="+mn-lt"/>
          <a:ea typeface="+mn-ea"/>
          <a:cs typeface="+mn-cs"/>
        </a:defRPr>
      </a:lvl7pPr>
      <a:lvl8pPr marL="5076016">
        <a:defRPr>
          <a:latin typeface="+mn-lt"/>
          <a:ea typeface="+mn-ea"/>
          <a:cs typeface="+mn-cs"/>
        </a:defRPr>
      </a:lvl8pPr>
      <a:lvl9pPr marL="580116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5145">
        <a:defRPr>
          <a:latin typeface="+mn-lt"/>
          <a:ea typeface="+mn-ea"/>
          <a:cs typeface="+mn-cs"/>
        </a:defRPr>
      </a:lvl2pPr>
      <a:lvl3pPr marL="1450291">
        <a:defRPr>
          <a:latin typeface="+mn-lt"/>
          <a:ea typeface="+mn-ea"/>
          <a:cs typeface="+mn-cs"/>
        </a:defRPr>
      </a:lvl3pPr>
      <a:lvl4pPr marL="2175435">
        <a:defRPr>
          <a:latin typeface="+mn-lt"/>
          <a:ea typeface="+mn-ea"/>
          <a:cs typeface="+mn-cs"/>
        </a:defRPr>
      </a:lvl4pPr>
      <a:lvl5pPr marL="2900580">
        <a:defRPr>
          <a:latin typeface="+mn-lt"/>
          <a:ea typeface="+mn-ea"/>
          <a:cs typeface="+mn-cs"/>
        </a:defRPr>
      </a:lvl5pPr>
      <a:lvl6pPr marL="3625726">
        <a:defRPr>
          <a:latin typeface="+mn-lt"/>
          <a:ea typeface="+mn-ea"/>
          <a:cs typeface="+mn-cs"/>
        </a:defRPr>
      </a:lvl6pPr>
      <a:lvl7pPr marL="4350871">
        <a:defRPr>
          <a:latin typeface="+mn-lt"/>
          <a:ea typeface="+mn-ea"/>
          <a:cs typeface="+mn-cs"/>
        </a:defRPr>
      </a:lvl7pPr>
      <a:lvl8pPr marL="5076016">
        <a:defRPr>
          <a:latin typeface="+mn-lt"/>
          <a:ea typeface="+mn-ea"/>
          <a:cs typeface="+mn-cs"/>
        </a:defRPr>
      </a:lvl8pPr>
      <a:lvl9pPr marL="580116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2777" y="4828294"/>
            <a:ext cx="9122853" cy="0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9" name="object 9"/>
          <p:cNvSpPr/>
          <p:nvPr/>
        </p:nvSpPr>
        <p:spPr>
          <a:xfrm>
            <a:off x="7167446" y="327990"/>
            <a:ext cx="1967349" cy="43653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10" name="TextBox 9"/>
          <p:cNvSpPr txBox="1"/>
          <p:nvPr/>
        </p:nvSpPr>
        <p:spPr>
          <a:xfrm>
            <a:off x="319112" y="2627482"/>
            <a:ext cx="85101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Font typeface="Arial" pitchFamily="34" charset="0"/>
              <a:buNone/>
              <a:tabLst>
                <a:tab pos="7086600" algn="l"/>
              </a:tabLst>
              <a:defRPr/>
            </a:pPr>
            <a:r>
              <a:rPr lang="ru-RU" altLang="ru-RU" sz="2400" b="1" dirty="0">
                <a:solidFill>
                  <a:schemeClr val="tx2"/>
                </a:solidFill>
              </a:rPr>
              <a:t>Технологическое </a:t>
            </a:r>
            <a:r>
              <a:rPr lang="ru-RU" altLang="ru-RU" sz="2400" b="1" dirty="0" smtClean="0">
                <a:solidFill>
                  <a:schemeClr val="tx2"/>
                </a:solidFill>
              </a:rPr>
              <a:t>обеспечение ведения</a:t>
            </a:r>
            <a:br>
              <a:rPr lang="ru-RU" altLang="ru-RU" sz="2400" b="1" dirty="0" smtClean="0">
                <a:solidFill>
                  <a:schemeClr val="tx2"/>
                </a:solidFill>
              </a:rPr>
            </a:br>
            <a:r>
              <a:rPr lang="ru-RU" altLang="ru-RU" sz="2400" b="1" dirty="0" smtClean="0">
                <a:solidFill>
                  <a:schemeClr val="tx2"/>
                </a:solidFill>
              </a:rPr>
              <a:t>казначейского учета территориальными органами Федерального казначейства</a:t>
            </a:r>
            <a:endParaRPr lang="ru-RU" altLang="ru-RU" sz="24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" y="4803086"/>
            <a:ext cx="3638149" cy="287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68" dirty="0">
                <a:solidFill>
                  <a:schemeClr val="bg1">
                    <a:lumMod val="65000"/>
                  </a:schemeClr>
                </a:solidFill>
              </a:rPr>
              <a:t>www.roskazna.ru</a:t>
            </a:r>
            <a:endParaRPr lang="ru-RU" sz="1268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23030" y="4828294"/>
            <a:ext cx="3625376" cy="287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68" dirty="0" smtClean="0">
                <a:solidFill>
                  <a:schemeClr val="bg1">
                    <a:lumMod val="65000"/>
                  </a:schemeClr>
                </a:solidFill>
              </a:rPr>
              <a:t>Июнь 2023г</a:t>
            </a:r>
            <a:r>
              <a:rPr lang="ru-RU" sz="1268" dirty="0">
                <a:solidFill>
                  <a:schemeClr val="bg1">
                    <a:lumMod val="65000"/>
                  </a:schemeClr>
                </a:solidFill>
              </a:rPr>
              <a:t>.</a:t>
            </a:r>
          </a:p>
        </p:txBody>
      </p:sp>
      <p:sp>
        <p:nvSpPr>
          <p:cNvPr id="20" name="object 2">
            <a:extLst>
              <a:ext uri="{FF2B5EF4-FFF2-40B4-BE49-F238E27FC236}">
                <a16:creationId xmlns:a16="http://schemas.microsoft.com/office/drawing/2014/main" xmlns="" id="{5B18A36C-A304-4C91-856D-493F17EA7DB3}"/>
              </a:ext>
            </a:extLst>
          </p:cNvPr>
          <p:cNvSpPr/>
          <p:nvPr/>
        </p:nvSpPr>
        <p:spPr>
          <a:xfrm flipV="1">
            <a:off x="-1" y="396526"/>
            <a:ext cx="7591483" cy="280972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3410"/>
            <a:ext cx="1402441" cy="54898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8986" y="3991145"/>
            <a:ext cx="7152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25"/>
              </a:spcAft>
            </a:pPr>
            <a:r>
              <a:rPr lang="ru-RU" altLang="ru-RU" sz="1800" cap="all" dirty="0" smtClean="0">
                <a:solidFill>
                  <a:srgbClr val="3379CD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  <a:sym typeface="Helvetica Neue Medium"/>
              </a:rPr>
              <a:t>Управление развития информационных систем</a:t>
            </a:r>
            <a:endParaRPr lang="ru-RU" sz="1800" i="1" dirty="0">
              <a:solidFill>
                <a:srgbClr val="1751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19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89761" y="96406"/>
            <a:ext cx="6556586" cy="430887"/>
          </a:xfrm>
        </p:spPr>
        <p:txBody>
          <a:bodyPr/>
          <a:lstStyle/>
          <a:p>
            <a:pPr algn="ctr" defTabSz="914400"/>
            <a:r>
              <a:rPr lang="ru-RU" sz="1400" b="0" kern="1200" dirty="0"/>
              <a:t>Важно не допустить </a:t>
            </a:r>
            <a:r>
              <a:rPr lang="ru-RU" sz="1400" b="0" kern="1200" dirty="0" smtClean="0"/>
              <a:t>рассинхронизацию учетных данных в АСФК</a:t>
            </a:r>
            <a:br>
              <a:rPr lang="ru-RU" sz="1400" b="0" kern="1200" dirty="0" smtClean="0"/>
            </a:br>
            <a:r>
              <a:rPr lang="ru-RU" sz="1400" b="0" kern="1200" dirty="0" smtClean="0"/>
              <a:t>с данными на </a:t>
            </a:r>
            <a:r>
              <a:rPr lang="ru-RU" sz="1400" b="0" kern="1200" dirty="0"/>
              <a:t>ЛС, переведенным в </a:t>
            </a:r>
            <a:r>
              <a:rPr lang="ru-RU" sz="1400" b="0" kern="1200" dirty="0" smtClean="0"/>
              <a:t>ЭБ</a:t>
            </a:r>
            <a:endParaRPr lang="ru-RU" sz="1400" b="0" kern="12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1425" y="4071906"/>
            <a:ext cx="8318180" cy="9051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solidFill>
                  <a:schemeClr val="tx2"/>
                </a:solidFill>
                <a:latin typeface="Arial"/>
                <a:ea typeface="+mj-ea"/>
                <a:cs typeface="Arial"/>
              </a:rPr>
              <a:t>Ведение учета по казначейскому обслуживанию исполнения федерального </a:t>
            </a:r>
            <a:r>
              <a:rPr lang="ru-RU" sz="1400" dirty="0" smtClean="0">
                <a:solidFill>
                  <a:schemeClr val="tx2"/>
                </a:solidFill>
                <a:latin typeface="Arial"/>
                <a:ea typeface="+mj-ea"/>
                <a:cs typeface="Arial"/>
              </a:rPr>
              <a:t>бюджета </a:t>
            </a:r>
            <a:r>
              <a:rPr lang="ru-RU" sz="1400" dirty="0" smtClean="0">
                <a:solidFill>
                  <a:schemeClr val="tx2"/>
                </a:solidFill>
                <a:latin typeface="Arial"/>
                <a:ea typeface="+mj-ea"/>
                <a:cs typeface="Arial"/>
              </a:rPr>
              <a:t>осуществляется </a:t>
            </a:r>
            <a:r>
              <a:rPr lang="ru-RU" sz="1400" dirty="0">
                <a:solidFill>
                  <a:schemeClr val="tx2"/>
                </a:solidFill>
                <a:latin typeface="Arial"/>
                <a:ea typeface="+mj-ea"/>
                <a:cs typeface="Arial"/>
              </a:rPr>
              <a:t>в ГИИС ЭБ по 81 </a:t>
            </a:r>
            <a:r>
              <a:rPr lang="ru-RU" sz="1400" dirty="0" smtClean="0">
                <a:solidFill>
                  <a:schemeClr val="tx2"/>
                </a:solidFill>
                <a:latin typeface="Arial"/>
                <a:ea typeface="+mj-ea"/>
                <a:cs typeface="Arial"/>
              </a:rPr>
              <a:t>ТОФК</a:t>
            </a:r>
            <a:endParaRPr lang="ru-RU" sz="1400" dirty="0">
              <a:solidFill>
                <a:schemeClr val="tx2"/>
              </a:solidFill>
              <a:latin typeface="Arial"/>
              <a:ea typeface="+mj-ea"/>
              <a:cs typeface="Arial"/>
            </a:endParaRPr>
          </a:p>
          <a:p>
            <a:pPr algn="ctr"/>
            <a:r>
              <a:rPr lang="ru-RU" sz="1400" dirty="0" smtClean="0">
                <a:solidFill>
                  <a:schemeClr val="tx2"/>
                </a:solidFill>
                <a:latin typeface="Arial"/>
                <a:ea typeface="+mj-ea"/>
                <a:cs typeface="Arial"/>
              </a:rPr>
              <a:t>Перевод </a:t>
            </a:r>
            <a:r>
              <a:rPr lang="ru-RU" sz="1400" dirty="0">
                <a:solidFill>
                  <a:schemeClr val="tx2"/>
                </a:solidFill>
                <a:latin typeface="Arial"/>
                <a:ea typeface="+mj-ea"/>
                <a:cs typeface="Arial"/>
              </a:rPr>
              <a:t>учетных данных был осуществлен всеми ТОФК в установленные сроки</a:t>
            </a:r>
            <a:br>
              <a:rPr lang="ru-RU" sz="1400" dirty="0">
                <a:solidFill>
                  <a:schemeClr val="tx2"/>
                </a:solidFill>
                <a:latin typeface="Arial"/>
                <a:ea typeface="+mj-ea"/>
                <a:cs typeface="Arial"/>
              </a:rPr>
            </a:br>
            <a:r>
              <a:rPr lang="ru-RU" sz="1400" dirty="0">
                <a:solidFill>
                  <a:schemeClr val="tx2"/>
                </a:solidFill>
                <a:latin typeface="Arial"/>
                <a:ea typeface="+mj-ea"/>
                <a:cs typeface="Arial"/>
              </a:rPr>
              <a:t> </a:t>
            </a:r>
            <a:r>
              <a:rPr lang="ru-RU" sz="1400" dirty="0" smtClean="0">
                <a:solidFill>
                  <a:schemeClr val="tx2"/>
                </a:solidFill>
                <a:latin typeface="Arial"/>
                <a:ea typeface="+mj-ea"/>
                <a:cs typeface="Arial"/>
              </a:rPr>
              <a:t>с </a:t>
            </a:r>
            <a:r>
              <a:rPr lang="ru-RU" sz="1400" dirty="0">
                <a:solidFill>
                  <a:schemeClr val="tx2"/>
                </a:solidFill>
                <a:latin typeface="Arial"/>
                <a:ea typeface="+mj-ea"/>
                <a:cs typeface="Arial"/>
              </a:rPr>
              <a:t>отражением выполненных мероприятий в чек листе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1425" y="879343"/>
            <a:ext cx="3520271" cy="293101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26040" y="815731"/>
            <a:ext cx="4162548" cy="295024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53223" y="864192"/>
            <a:ext cx="1700106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3379C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АСФК</a:t>
            </a:r>
            <a:endParaRPr lang="ru-RU" sz="160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62949" y="854979"/>
            <a:ext cx="1632456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3379CD"/>
                </a:solidFill>
              </a:rPr>
              <a:t>ГИИС</a:t>
            </a:r>
            <a:r>
              <a:rPr lang="ru-RU" sz="1600" dirty="0" smtClean="0">
                <a:solidFill>
                  <a:srgbClr val="00B0F0"/>
                </a:solidFill>
              </a:rPr>
              <a:t> </a:t>
            </a:r>
            <a:r>
              <a:rPr lang="ru-RU" sz="1600" dirty="0" smtClean="0">
                <a:solidFill>
                  <a:srgbClr val="3379CD"/>
                </a:solidFill>
              </a:rPr>
              <a:t>ЭБ</a:t>
            </a:r>
            <a:endParaRPr lang="ru-RU" sz="160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59960" y="1561693"/>
            <a:ext cx="2569910" cy="42790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dirty="0" smtClean="0">
                <a:solidFill>
                  <a:srgbClr val="00B0F0"/>
                </a:solidFill>
              </a:rPr>
              <a:t>«Главная </a:t>
            </a:r>
            <a:r>
              <a:rPr lang="ru-RU" sz="1000" dirty="0">
                <a:solidFill>
                  <a:srgbClr val="00B0F0"/>
                </a:solidFill>
              </a:rPr>
              <a:t>книга» (ф.0504072</a:t>
            </a:r>
            <a:r>
              <a:rPr lang="ru-RU" sz="1000" dirty="0" smtClean="0">
                <a:solidFill>
                  <a:srgbClr val="00B0F0"/>
                </a:solidFill>
              </a:rPr>
              <a:t>)</a:t>
            </a:r>
            <a:br>
              <a:rPr lang="ru-RU" sz="1000" dirty="0" smtClean="0">
                <a:solidFill>
                  <a:srgbClr val="00B0F0"/>
                </a:solidFill>
              </a:rPr>
            </a:br>
            <a:r>
              <a:rPr lang="ru-RU" sz="1000" dirty="0" smtClean="0">
                <a:solidFill>
                  <a:srgbClr val="00B0F0"/>
                </a:solidFill>
              </a:rPr>
              <a:t>по мигрированным ЛС</a:t>
            </a:r>
            <a:endParaRPr lang="ru-RU" sz="10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495025" y="1561692"/>
            <a:ext cx="2779535" cy="43114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B0F0"/>
                </a:solidFill>
              </a:rPr>
              <a:t>«Главная книга» (ф.0504072)</a:t>
            </a:r>
            <a:br>
              <a:rPr lang="ru-RU" sz="1000" dirty="0">
                <a:solidFill>
                  <a:srgbClr val="00B0F0"/>
                </a:solidFill>
              </a:rPr>
            </a:br>
            <a:r>
              <a:rPr lang="ru-RU" sz="1000" dirty="0">
                <a:solidFill>
                  <a:srgbClr val="00B0F0"/>
                </a:solidFill>
              </a:rPr>
              <a:t>по мигрированным </a:t>
            </a:r>
            <a:r>
              <a:rPr lang="ru-RU" sz="1000" dirty="0" smtClean="0">
                <a:solidFill>
                  <a:srgbClr val="00B0F0"/>
                </a:solidFill>
              </a:rPr>
              <a:t>ЛС</a:t>
            </a:r>
            <a:endParaRPr lang="ru-RU" sz="10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86615" y="2341533"/>
            <a:ext cx="2984978" cy="45141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3379CD"/>
                </a:solidFill>
              </a:rPr>
              <a:t>«Главная книга» (ф.0504072</a:t>
            </a:r>
            <a:r>
              <a:rPr lang="ru-RU" sz="1000" dirty="0" smtClean="0">
                <a:solidFill>
                  <a:srgbClr val="3379CD"/>
                </a:solidFill>
              </a:rPr>
              <a:t>)</a:t>
            </a:r>
            <a:br>
              <a:rPr lang="ru-RU" sz="1000" dirty="0" smtClean="0">
                <a:solidFill>
                  <a:srgbClr val="3379CD"/>
                </a:solidFill>
              </a:rPr>
            </a:br>
            <a:r>
              <a:rPr lang="ru-RU" sz="1000" dirty="0" smtClean="0">
                <a:solidFill>
                  <a:srgbClr val="3379CD"/>
                </a:solidFill>
              </a:rPr>
              <a:t>по счетам, отражающим данные на ЛС</a:t>
            </a:r>
            <a:endParaRPr lang="ru-RU" sz="100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62949" y="2040344"/>
            <a:ext cx="2427914" cy="23123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dirty="0" smtClean="0">
                <a:solidFill>
                  <a:srgbClr val="3379CD"/>
                </a:solidFill>
              </a:rPr>
              <a:t>полная миграция ЛС, но учет в АСФК</a:t>
            </a:r>
            <a:endParaRPr lang="ru-RU" sz="100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513178" y="2344889"/>
            <a:ext cx="2761382" cy="44806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B0F0"/>
                </a:solidFill>
              </a:rPr>
              <a:t>«Главная книга» (ф.0504072)</a:t>
            </a:r>
            <a:br>
              <a:rPr lang="ru-RU" sz="1000" dirty="0">
                <a:solidFill>
                  <a:srgbClr val="00B0F0"/>
                </a:solidFill>
              </a:rPr>
            </a:br>
            <a:r>
              <a:rPr lang="ru-RU" sz="1000" dirty="0">
                <a:solidFill>
                  <a:srgbClr val="00B0F0"/>
                </a:solidFill>
              </a:rPr>
              <a:t>по счетам, отражающим данные на ЛС</a:t>
            </a:r>
            <a:endParaRPr lang="ru-RU" sz="10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37874" y="2932604"/>
            <a:ext cx="3738879" cy="2312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dirty="0" smtClean="0">
                <a:solidFill>
                  <a:srgbClr val="3379CD"/>
                </a:solidFill>
              </a:rPr>
              <a:t>одновременная миграция ЛС и учетных данных </a:t>
            </a:r>
            <a:endParaRPr lang="ru-RU" sz="100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418023" y="3242031"/>
            <a:ext cx="2336799" cy="34544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3379CD"/>
                </a:solidFill>
              </a:rPr>
              <a:t>«Главная книга» (ф.0504072</a:t>
            </a:r>
            <a:r>
              <a:rPr lang="ru-RU" sz="1000" dirty="0" smtClean="0">
                <a:solidFill>
                  <a:srgbClr val="3379CD"/>
                </a:solidFill>
              </a:rPr>
              <a:t>)</a:t>
            </a:r>
            <a:endParaRPr lang="ru-RU" sz="100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86615" y="1161943"/>
            <a:ext cx="2859908" cy="34155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3379CD"/>
                </a:solidFill>
              </a:rPr>
              <a:t>«Главная книга» (ф.0504072</a:t>
            </a:r>
            <a:r>
              <a:rPr lang="ru-RU" sz="1000" dirty="0" smtClean="0">
                <a:solidFill>
                  <a:srgbClr val="3379CD"/>
                </a:solidFill>
              </a:rPr>
              <a:t>)</a:t>
            </a:r>
            <a:endParaRPr lang="ru-RU" sz="100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Равно 24"/>
          <p:cNvSpPr/>
          <p:nvPr/>
        </p:nvSpPr>
        <p:spPr>
          <a:xfrm>
            <a:off x="3966689" y="2420445"/>
            <a:ext cx="335280" cy="302060"/>
          </a:xfrm>
          <a:prstGeom prst="mathEqual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454675" y="1251421"/>
            <a:ext cx="2059404" cy="23123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dirty="0" smtClean="0">
                <a:solidFill>
                  <a:srgbClr val="3379CD"/>
                </a:solidFill>
              </a:rPr>
              <a:t>частичная миграция ЛС в ПУР</a:t>
            </a:r>
            <a:endParaRPr lang="ru-RU" sz="100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699" y="1094091"/>
            <a:ext cx="282476" cy="338601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6518" y="3242031"/>
            <a:ext cx="282476" cy="338601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248" y="2251145"/>
            <a:ext cx="282476" cy="338601"/>
          </a:xfrm>
          <a:prstGeom prst="rect">
            <a:avLst/>
          </a:prstGeom>
        </p:spPr>
      </p:pic>
      <p:sp>
        <p:nvSpPr>
          <p:cNvPr id="32" name="Равно 31"/>
          <p:cNvSpPr/>
          <p:nvPr/>
        </p:nvSpPr>
        <p:spPr>
          <a:xfrm>
            <a:off x="3957613" y="1594250"/>
            <a:ext cx="335280" cy="302060"/>
          </a:xfrm>
          <a:prstGeom prst="mathEqual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90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38755" y="221757"/>
            <a:ext cx="4342476" cy="268834"/>
          </a:xfrm>
        </p:spPr>
        <p:txBody>
          <a:bodyPr/>
          <a:lstStyle/>
          <a:p>
            <a:r>
              <a:rPr lang="ru-RU" b="0" dirty="0" smtClean="0">
                <a:solidFill>
                  <a:srgbClr val="3379CD"/>
                </a:solidFill>
              </a:rPr>
              <a:t>ЛКБ. Первичные учетные документы</a:t>
            </a:r>
            <a:endParaRPr lang="ru-RU" b="0" dirty="0">
              <a:solidFill>
                <a:srgbClr val="3379CD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29" y="1169324"/>
            <a:ext cx="8607972" cy="357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0877" y="3638994"/>
            <a:ext cx="7403123" cy="766022"/>
          </a:xfrm>
          <a:prstGeom prst="rect">
            <a:avLst/>
          </a:prstGeom>
        </p:spPr>
      </p:pic>
      <p:cxnSp>
        <p:nvCxnSpPr>
          <p:cNvPr id="7" name="Прямая со стрелкой 6"/>
          <p:cNvCxnSpPr/>
          <p:nvPr/>
        </p:nvCxnSpPr>
        <p:spPr>
          <a:xfrm>
            <a:off x="1591408" y="3215428"/>
            <a:ext cx="747347" cy="66222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8126990" y="3365999"/>
            <a:ext cx="594874" cy="14562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5744275" y="3327231"/>
            <a:ext cx="2426679" cy="246221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 defTabSz="685766"/>
            <a:r>
              <a:rPr lang="ru-RU" sz="1000" b="1" dirty="0" smtClean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Переход к первичным документам ФП</a:t>
            </a:r>
            <a:endParaRPr lang="ru-RU" sz="1000" b="1" dirty="0">
              <a:solidFill>
                <a:srgbClr val="00B05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744275" y="3305530"/>
            <a:ext cx="2382715" cy="28877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06019" y="3705628"/>
            <a:ext cx="1383909" cy="246221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 defTabSz="685766"/>
            <a:r>
              <a:rPr lang="ru-RU" sz="1000" b="1" dirty="0" smtClean="0">
                <a:solidFill>
                  <a:srgbClr val="3379C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Список документов</a:t>
            </a:r>
            <a:endParaRPr lang="ru-RU" sz="1000" b="1" dirty="0">
              <a:solidFill>
                <a:srgbClr val="3379CD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45585" y="3713188"/>
            <a:ext cx="1304779" cy="288773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77169" y="625528"/>
            <a:ext cx="8626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3379CD"/>
                </a:solidFill>
              </a:rPr>
              <a:t>Выявление исполненных документов без проводок, отмененных документов с проводками</a:t>
            </a:r>
            <a:br>
              <a:rPr lang="ru-RU" sz="1400" dirty="0" smtClean="0">
                <a:solidFill>
                  <a:srgbClr val="3379CD"/>
                </a:solidFill>
              </a:rPr>
            </a:br>
            <a:r>
              <a:rPr lang="ru-RU" sz="1400" dirty="0" smtClean="0">
                <a:solidFill>
                  <a:srgbClr val="3379CD"/>
                </a:solidFill>
              </a:rPr>
              <a:t>по ФБ (КС 3211, 3212, 3215 )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86515" y="2367874"/>
            <a:ext cx="1197271" cy="2039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940176" y="2045888"/>
            <a:ext cx="1954425" cy="1085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96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22028" y="169333"/>
            <a:ext cx="6939278" cy="307777"/>
          </a:xfrm>
        </p:spPr>
        <p:txBody>
          <a:bodyPr/>
          <a:lstStyle/>
          <a:p>
            <a:pPr algn="ctr"/>
            <a:r>
              <a:rPr lang="ru-RU" sz="2000" b="0" dirty="0" smtClean="0">
                <a:solidFill>
                  <a:srgbClr val="3379CD"/>
                </a:solidFill>
              </a:rPr>
              <a:t>Доработки ПУР</a:t>
            </a:r>
            <a:endParaRPr lang="ru-RU" sz="2000" b="0" dirty="0">
              <a:solidFill>
                <a:srgbClr val="3379CD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6406" y="4487699"/>
            <a:ext cx="86268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3379CD"/>
                </a:solidFill>
              </a:rPr>
              <a:t>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542443" y="679600"/>
            <a:ext cx="3500854" cy="319395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endParaRPr lang="ru-RU" sz="1800" kern="0" dirty="0">
              <a:solidFill>
                <a:srgbClr val="FF0000"/>
              </a:solidFill>
            </a:endParaRPr>
          </a:p>
          <a:p>
            <a:pPr algn="ctr" defTabSz="914400"/>
            <a:endParaRPr lang="ru-RU" sz="1800" kern="0" dirty="0">
              <a:solidFill>
                <a:srgbClr val="FF0000"/>
              </a:solidFill>
            </a:endParaRPr>
          </a:p>
        </p:txBody>
      </p:sp>
      <p:sp>
        <p:nvSpPr>
          <p:cNvPr id="14" name="Заголовок 2"/>
          <p:cNvSpPr txBox="1">
            <a:spLocks/>
          </p:cNvSpPr>
          <p:nvPr/>
        </p:nvSpPr>
        <p:spPr>
          <a:xfrm>
            <a:off x="6548983" y="745717"/>
            <a:ext cx="125306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ru-RU" sz="1800" b="0" kern="0" dirty="0" smtClean="0">
                <a:solidFill>
                  <a:schemeClr val="accent1">
                    <a:lumMod val="75000"/>
                  </a:schemeClr>
                </a:solidFill>
              </a:rPr>
              <a:t>ПУР</a:t>
            </a:r>
            <a:r>
              <a:rPr lang="ru-RU" sz="1800" b="0" kern="0" dirty="0" smtClean="0">
                <a:solidFill>
                  <a:srgbClr val="3379CD"/>
                </a:solidFill>
              </a:rPr>
              <a:t> </a:t>
            </a:r>
            <a:r>
              <a:rPr lang="ru-RU" sz="1800" b="0" kern="0" dirty="0" smtClean="0">
                <a:solidFill>
                  <a:schemeClr val="accent1">
                    <a:lumMod val="75000"/>
                  </a:schemeClr>
                </a:solidFill>
              </a:rPr>
              <a:t>03</a:t>
            </a:r>
            <a:endParaRPr lang="ru-RU" sz="1800" b="0" kern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414" y="679600"/>
            <a:ext cx="5390918" cy="3193957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endParaRPr lang="ru-RU" sz="2000" kern="0" dirty="0">
              <a:solidFill>
                <a:srgbClr val="FF0000"/>
              </a:solidFill>
            </a:endParaRPr>
          </a:p>
        </p:txBody>
      </p:sp>
      <p:sp>
        <p:nvSpPr>
          <p:cNvPr id="16" name="Заголовок 2"/>
          <p:cNvSpPr txBox="1">
            <a:spLocks/>
          </p:cNvSpPr>
          <p:nvPr/>
        </p:nvSpPr>
        <p:spPr>
          <a:xfrm>
            <a:off x="1430193" y="701319"/>
            <a:ext cx="249935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ru-RU" sz="1800" b="0" kern="0" dirty="0" smtClean="0">
                <a:solidFill>
                  <a:schemeClr val="accent1">
                    <a:lumMod val="75000"/>
                  </a:schemeClr>
                </a:solidFill>
              </a:rPr>
              <a:t>ПУР АУ, БУ</a:t>
            </a:r>
            <a:endParaRPr lang="ru-RU" sz="1800" b="0" kern="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/>
          <a:stretch>
            <a:fillRect/>
          </a:stretch>
        </p:blipFill>
        <p:spPr>
          <a:xfrm>
            <a:off x="135467" y="1663422"/>
            <a:ext cx="5180898" cy="1964744"/>
          </a:xfrm>
          <a:prstGeom prst="rect">
            <a:avLst/>
          </a:prstGeom>
        </p:spPr>
      </p:pic>
      <p:sp>
        <p:nvSpPr>
          <p:cNvPr id="11" name="Заголовок 2"/>
          <p:cNvSpPr txBox="1">
            <a:spLocks/>
          </p:cNvSpPr>
          <p:nvPr/>
        </p:nvSpPr>
        <p:spPr>
          <a:xfrm>
            <a:off x="257388" y="1059644"/>
            <a:ext cx="4944532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ru-RU" sz="1800" b="0" kern="0" dirty="0" smtClean="0">
                <a:solidFill>
                  <a:srgbClr val="3379CD"/>
                </a:solidFill>
              </a:rPr>
              <a:t> 1. Ведомость НВС в 58 релизе</a:t>
            </a:r>
            <a:br>
              <a:rPr lang="ru-RU" sz="1800" b="0" kern="0" dirty="0" smtClean="0">
                <a:solidFill>
                  <a:srgbClr val="3379CD"/>
                </a:solidFill>
              </a:rPr>
            </a:br>
            <a:r>
              <a:rPr lang="ru-RU" sz="1800" b="0" kern="0" dirty="0" smtClean="0">
                <a:solidFill>
                  <a:srgbClr val="3379CD"/>
                </a:solidFill>
              </a:rPr>
              <a:t> </a:t>
            </a:r>
            <a:r>
              <a:rPr lang="ru-RU" sz="1600" b="0" kern="0" dirty="0" smtClean="0">
                <a:solidFill>
                  <a:srgbClr val="FF0000"/>
                </a:solidFill>
              </a:rPr>
              <a:t>(плановый срок выноса на ПРОМ – август 2023 г.)   </a:t>
            </a:r>
            <a:endParaRPr lang="ru-RU" sz="1600" b="0" kern="0" dirty="0">
              <a:solidFill>
                <a:srgbClr val="FF0000"/>
              </a:solidFill>
            </a:endParaRPr>
          </a:p>
        </p:txBody>
      </p:sp>
      <p:sp>
        <p:nvSpPr>
          <p:cNvPr id="18" name="Заголовок 2"/>
          <p:cNvSpPr txBox="1">
            <a:spLocks/>
          </p:cNvSpPr>
          <p:nvPr/>
        </p:nvSpPr>
        <p:spPr>
          <a:xfrm>
            <a:off x="5716465" y="1321434"/>
            <a:ext cx="3152810" cy="16004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ru-RU" sz="1800" b="0" kern="0" dirty="0" smtClean="0">
                <a:solidFill>
                  <a:srgbClr val="3379CD"/>
                </a:solidFill>
              </a:rPr>
              <a:t>2. Установка </a:t>
            </a:r>
            <a:r>
              <a:rPr lang="ru-RU" sz="1800" b="0" kern="0" dirty="0">
                <a:solidFill>
                  <a:srgbClr val="3379CD"/>
                </a:solidFill>
              </a:rPr>
              <a:t>блокирующего контроля на актуальность КБК при принятии СБО</a:t>
            </a:r>
            <a:br>
              <a:rPr lang="ru-RU" sz="1800" b="0" kern="0" dirty="0">
                <a:solidFill>
                  <a:srgbClr val="3379CD"/>
                </a:solidFill>
              </a:rPr>
            </a:br>
            <a:r>
              <a:rPr lang="ru-RU" sz="1800" b="0" kern="0" dirty="0">
                <a:solidFill>
                  <a:srgbClr val="3379CD"/>
                </a:solidFill>
              </a:rPr>
              <a:t>в версии 6.0 </a:t>
            </a:r>
            <a:br>
              <a:rPr lang="ru-RU" sz="1800" b="0" kern="0" dirty="0">
                <a:solidFill>
                  <a:srgbClr val="3379CD"/>
                </a:solidFill>
              </a:rPr>
            </a:br>
            <a:r>
              <a:rPr lang="ru-RU" sz="1600" b="0" kern="0" dirty="0">
                <a:solidFill>
                  <a:srgbClr val="FF0000"/>
                </a:solidFill>
              </a:rPr>
              <a:t>(плановый срок </a:t>
            </a:r>
            <a:r>
              <a:rPr lang="ru-RU" sz="1600" b="0" kern="0" dirty="0" smtClean="0">
                <a:solidFill>
                  <a:srgbClr val="FF0000"/>
                </a:solidFill>
              </a:rPr>
              <a:t>выноса</a:t>
            </a:r>
            <a:br>
              <a:rPr lang="ru-RU" sz="1600" b="0" kern="0" dirty="0" smtClean="0">
                <a:solidFill>
                  <a:srgbClr val="FF0000"/>
                </a:solidFill>
              </a:rPr>
            </a:br>
            <a:r>
              <a:rPr lang="ru-RU" sz="1600" b="0" kern="0" dirty="0" smtClean="0">
                <a:solidFill>
                  <a:srgbClr val="FF0000"/>
                </a:solidFill>
              </a:rPr>
              <a:t> </a:t>
            </a:r>
            <a:r>
              <a:rPr lang="ru-RU" sz="1600" b="0" kern="0" dirty="0">
                <a:solidFill>
                  <a:srgbClr val="FF0000"/>
                </a:solidFill>
              </a:rPr>
              <a:t>на ПРОМ – октябрь 2023 г.)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5467" y="3980479"/>
            <a:ext cx="8768785" cy="1058459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4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endParaRPr lang="ru-RU" sz="1800" kern="0" dirty="0">
              <a:solidFill>
                <a:srgbClr val="FF0000"/>
              </a:solidFill>
            </a:endParaRPr>
          </a:p>
          <a:p>
            <a:pPr algn="ctr" defTabSz="914400"/>
            <a:endParaRPr lang="ru-RU" sz="1800" kern="0" dirty="0">
              <a:solidFill>
                <a:srgbClr val="FF0000"/>
              </a:solidFill>
            </a:endParaRPr>
          </a:p>
        </p:txBody>
      </p:sp>
      <p:sp>
        <p:nvSpPr>
          <p:cNvPr id="17" name="Заголовок 2"/>
          <p:cNvSpPr txBox="1">
            <a:spLocks/>
          </p:cNvSpPr>
          <p:nvPr/>
        </p:nvSpPr>
        <p:spPr>
          <a:xfrm>
            <a:off x="481261" y="4188981"/>
            <a:ext cx="8199118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ru-RU" sz="1800" b="0" kern="0" dirty="0" smtClean="0">
                <a:solidFill>
                  <a:srgbClr val="3379CD"/>
                </a:solidFill>
              </a:rPr>
              <a:t>3. Операции </a:t>
            </a:r>
            <a:r>
              <a:rPr lang="ru-RU" sz="1800" b="0" kern="0" dirty="0">
                <a:solidFill>
                  <a:srgbClr val="3379CD"/>
                </a:solidFill>
              </a:rPr>
              <a:t>СБП на КС </a:t>
            </a:r>
            <a:r>
              <a:rPr lang="ru-RU" sz="1800" b="0" kern="0" dirty="0" smtClean="0">
                <a:solidFill>
                  <a:srgbClr val="3379CD"/>
                </a:solidFill>
              </a:rPr>
              <a:t>3212, 3214</a:t>
            </a:r>
            <a:br>
              <a:rPr lang="ru-RU" sz="1800" b="0" kern="0" dirty="0" smtClean="0">
                <a:solidFill>
                  <a:srgbClr val="3379CD"/>
                </a:solidFill>
              </a:rPr>
            </a:br>
            <a:r>
              <a:rPr lang="ru-RU" sz="1800" b="0" kern="0" dirty="0" smtClean="0">
                <a:solidFill>
                  <a:srgbClr val="3379CD"/>
                </a:solidFill>
              </a:rPr>
              <a:t> </a:t>
            </a:r>
            <a:r>
              <a:rPr lang="ru-RU" sz="1600" b="0" kern="0" dirty="0">
                <a:solidFill>
                  <a:srgbClr val="FF0000"/>
                </a:solidFill>
              </a:rPr>
              <a:t>(плановый срок </a:t>
            </a:r>
            <a:r>
              <a:rPr lang="ru-RU" sz="1600" b="0" kern="0" dirty="0" smtClean="0">
                <a:solidFill>
                  <a:srgbClr val="FF0000"/>
                </a:solidFill>
              </a:rPr>
              <a:t>выноса на </a:t>
            </a:r>
            <a:r>
              <a:rPr lang="ru-RU" sz="1600" b="0" kern="0" dirty="0">
                <a:solidFill>
                  <a:srgbClr val="FF0000"/>
                </a:solidFill>
              </a:rPr>
              <a:t>ПРОМ – октябрь 2023 г.)</a:t>
            </a:r>
          </a:p>
        </p:txBody>
      </p:sp>
    </p:spTree>
    <p:extLst>
      <p:ext uri="{BB962C8B-B14F-4D97-AF65-F5344CB8AC3E}">
        <p14:creationId xmlns:p14="http://schemas.microsoft.com/office/powerpoint/2010/main" val="2886283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751121" y="2112212"/>
            <a:ext cx="785101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ru-RU" sz="3200" kern="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Спасибо за внимание !</a:t>
            </a:r>
            <a:endParaRPr lang="ru-RU" sz="3200" kern="0" dirty="0"/>
          </a:p>
        </p:txBody>
      </p:sp>
    </p:spTree>
    <p:extLst>
      <p:ext uri="{BB962C8B-B14F-4D97-AF65-F5344CB8AC3E}">
        <p14:creationId xmlns:p14="http://schemas.microsoft.com/office/powerpoint/2010/main" val="296337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1789</TotalTime>
  <Words>176</Words>
  <Application>Microsoft Office PowerPoint</Application>
  <PresentationFormat>Экран (16:9)</PresentationFormat>
  <Paragraphs>35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Helvetica Neue Medium</vt:lpstr>
      <vt:lpstr>Segoe UI Light</vt:lpstr>
      <vt:lpstr>Times New Roman</vt:lpstr>
      <vt:lpstr>Office Theme</vt:lpstr>
      <vt:lpstr>Презентация PowerPoint</vt:lpstr>
      <vt:lpstr>Важно не допустить рассинхронизацию учетных данных в АСФК с данными на ЛС, переведенным в ЭБ</vt:lpstr>
      <vt:lpstr>ЛКБ. Первичные учетные документы</vt:lpstr>
      <vt:lpstr>Доработки ПУР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евоывлд</dc:title>
  <dc:creator>Елизавета Арбатова</dc:creator>
  <cp:lastModifiedBy>Лиджиева Саглара Бамбаевна</cp:lastModifiedBy>
  <cp:revision>323</cp:revision>
  <cp:lastPrinted>2023-06-21T15:03:18Z</cp:lastPrinted>
  <dcterms:created xsi:type="dcterms:W3CDTF">2019-07-31T16:47:50Z</dcterms:created>
  <dcterms:modified xsi:type="dcterms:W3CDTF">2023-06-21T15:18:54Z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2019-03-19T00:00:00Z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2019-07-31T00:00:00Z</vt:filetime>
  </property>
</Properties>
</file>