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07" r:id="rId2"/>
    <p:sldId id="324" r:id="rId3"/>
    <p:sldId id="325" r:id="rId4"/>
    <p:sldId id="326" r:id="rId5"/>
    <p:sldId id="321" r:id="rId6"/>
  </p:sldIdLst>
  <p:sldSz cx="9144000" cy="5143500" type="screen16x9"/>
  <p:notesSz cx="9918700" cy="6819900"/>
  <p:defaultTextStyle>
    <a:defPPr>
      <a:defRPr lang="ru-RU"/>
    </a:defPPr>
    <a:lvl1pPr marL="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28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37F"/>
    <a:srgbClr val="D0FDFE"/>
    <a:srgbClr val="4978B1"/>
    <a:srgbClr val="3379CD"/>
    <a:srgbClr val="FCFCFC"/>
    <a:srgbClr val="99CCFF"/>
    <a:srgbClr val="B7DEE8"/>
    <a:srgbClr val="FBCB43"/>
    <a:srgbClr val="E6E6E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91D955-B414-4D4D-94CD-B53ABFFBBF5E}" v="6673" dt="2021-12-27T12:11:28.047"/>
    <p1510:client id="{72BA471C-DC53-491F-A3EA-714871E28FD2}" v="1524" dt="2021-12-27T14:35:15.01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14"/>
      </p:cViewPr>
      <p:guideLst>
        <p:guide orient="horz" pos="4565"/>
        <p:guide pos="34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E30B252F-8492-4B2F-BA77-150FFEA84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33C85C5-53C6-4F20-A46C-AE2DEDE04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17504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r">
              <a:defRPr sz="2200"/>
            </a:lvl1pPr>
          </a:lstStyle>
          <a:p>
            <a:fld id="{B319EF66-CBD7-4FA5-874F-C15789B8559E}" type="datetimeFigureOut">
              <a:rPr lang="ru-RU" smtClean="0"/>
              <a:t>16.02.2023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CB46D85-D407-4DF4-945D-6827D592E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525DC81-42C0-4D20-A881-B2050CF560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17504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r">
              <a:defRPr sz="2200"/>
            </a:lvl1pPr>
          </a:lstStyle>
          <a:p>
            <a:fld id="{7FB3B98C-91AF-4E43-94DE-89EACF5A2CF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44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17504" y="1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/>
          <a:lstStyle>
            <a:lvl1pPr algn="r">
              <a:defRPr sz="2200"/>
            </a:lvl1pPr>
          </a:lstStyle>
          <a:p>
            <a:fld id="{8F7CBA3A-4016-4326-8AC3-4CA1C77DF708}" type="datetimeFigureOut">
              <a:rPr lang="ru-RU" smtClean="0"/>
              <a:t>16.02.2023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6238" y="854075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9859" tIns="84929" rIns="169859" bIns="8492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1326" y="3283161"/>
            <a:ext cx="7936052" cy="2685921"/>
          </a:xfrm>
          <a:prstGeom prst="rect">
            <a:avLst/>
          </a:prstGeom>
        </p:spPr>
        <p:txBody>
          <a:bodyPr vert="horz" lIns="169859" tIns="84929" rIns="169859" bIns="8492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17504" y="6479573"/>
            <a:ext cx="4298467" cy="340328"/>
          </a:xfrm>
          <a:prstGeom prst="rect">
            <a:avLst/>
          </a:prstGeom>
        </p:spPr>
        <p:txBody>
          <a:bodyPr vert="horz" lIns="169859" tIns="84929" rIns="169859" bIns="84929" rtlCol="0" anchor="b"/>
          <a:lstStyle>
            <a:lvl1pPr algn="r">
              <a:defRPr sz="2200"/>
            </a:lvl1pPr>
          </a:lstStyle>
          <a:p>
            <a:fld id="{1D3B102A-EDC8-431F-B475-B3229B34ED8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66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932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398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8648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3310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7972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2634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7296" algn="l" defTabSz="144932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826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5" y="1363884"/>
            <a:ext cx="6400801" cy="268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43"/>
            </a:lvl1pPr>
          </a:lstStyle>
          <a:p>
            <a:endParaRPr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0C1-9663-4834-9678-E2A955AB6CD1}" type="datetime1">
              <a:rPr lang="en-US" smtClean="0"/>
              <a:t>2/16/2023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7DF15-E714-4CF6-BEF1-7D53FFC8CFCA}" type="datetime1">
              <a:rPr lang="en-US" smtClean="0"/>
              <a:t>2/16/2023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1" y="4783458"/>
            <a:ext cx="2103121" cy="439079"/>
          </a:xfrm>
        </p:spPr>
        <p:txBody>
          <a:bodyPr/>
          <a:lstStyle/>
          <a:p>
            <a:fld id="{DCF62467-51A0-4331-81DA-2BBFEC3C67EF}" type="datetime1">
              <a:rPr lang="en-US" smtClean="0"/>
              <a:t>2/16/2023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1" y="4783460"/>
            <a:ext cx="2926080" cy="4390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3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397589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  <p:extLst>
      <p:ext uri="{BB962C8B-B14F-4D97-AF65-F5344CB8AC3E}">
        <p14:creationId xmlns:p14="http://schemas.microsoft.com/office/powerpoint/2010/main" val="113543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8" y="2425391"/>
            <a:ext cx="60122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199" y="3684403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58"/>
            <a:ext cx="2926080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1" cy="439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0C1-9663-4834-9678-E2A955AB6CD1}" type="datetime1">
              <a:rPr lang="en-US" smtClean="0"/>
              <a:t>2/16/2023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76" y="4795860"/>
            <a:ext cx="2103121" cy="268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6" r:id="rId3"/>
  </p:sldLayoutIdLst>
  <p:hf hdr="0" ftr="0" dt="0"/>
  <p:txStyles>
    <p:titleStyle>
      <a:lvl1pPr>
        <a:defRPr sz="317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145">
        <a:defRPr>
          <a:latin typeface="+mn-lt"/>
          <a:ea typeface="+mn-ea"/>
          <a:cs typeface="+mn-cs"/>
        </a:defRPr>
      </a:lvl2pPr>
      <a:lvl3pPr marL="1450291">
        <a:defRPr>
          <a:latin typeface="+mn-lt"/>
          <a:ea typeface="+mn-ea"/>
          <a:cs typeface="+mn-cs"/>
        </a:defRPr>
      </a:lvl3pPr>
      <a:lvl4pPr marL="2175435">
        <a:defRPr>
          <a:latin typeface="+mn-lt"/>
          <a:ea typeface="+mn-ea"/>
          <a:cs typeface="+mn-cs"/>
        </a:defRPr>
      </a:lvl4pPr>
      <a:lvl5pPr marL="2900580">
        <a:defRPr>
          <a:latin typeface="+mn-lt"/>
          <a:ea typeface="+mn-ea"/>
          <a:cs typeface="+mn-cs"/>
        </a:defRPr>
      </a:lvl5pPr>
      <a:lvl6pPr marL="3625726">
        <a:defRPr>
          <a:latin typeface="+mn-lt"/>
          <a:ea typeface="+mn-ea"/>
          <a:cs typeface="+mn-cs"/>
        </a:defRPr>
      </a:lvl6pPr>
      <a:lvl7pPr marL="4350871">
        <a:defRPr>
          <a:latin typeface="+mn-lt"/>
          <a:ea typeface="+mn-ea"/>
          <a:cs typeface="+mn-cs"/>
        </a:defRPr>
      </a:lvl7pPr>
      <a:lvl8pPr marL="5076016">
        <a:defRPr>
          <a:latin typeface="+mn-lt"/>
          <a:ea typeface="+mn-ea"/>
          <a:cs typeface="+mn-cs"/>
        </a:defRPr>
      </a:lvl8pPr>
      <a:lvl9pPr marL="580116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ig.roskazna.ru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12777" y="4828294"/>
            <a:ext cx="9122853" cy="0"/>
          </a:xfrm>
          <a:custGeom>
            <a:avLst/>
            <a:gdLst/>
            <a:ahLst/>
            <a:cxnLst/>
            <a:rect l="l" t="t" r="r" b="b"/>
            <a:pathLst>
              <a:path w="5752465">
                <a:moveTo>
                  <a:pt x="0" y="0"/>
                </a:moveTo>
                <a:lnTo>
                  <a:pt x="5751940" y="0"/>
                </a:lnTo>
              </a:path>
            </a:pathLst>
          </a:custGeom>
          <a:ln w="9525">
            <a:solidFill>
              <a:srgbClr val="003B59"/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9" name="object 9"/>
          <p:cNvSpPr/>
          <p:nvPr/>
        </p:nvSpPr>
        <p:spPr>
          <a:xfrm>
            <a:off x="7167446" y="327990"/>
            <a:ext cx="1967349" cy="43653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TextBox 9"/>
          <p:cNvSpPr txBox="1"/>
          <p:nvPr/>
        </p:nvSpPr>
        <p:spPr>
          <a:xfrm>
            <a:off x="319112" y="2584492"/>
            <a:ext cx="8510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Font typeface="Arial" pitchFamily="34" charset="0"/>
              <a:buNone/>
              <a:tabLst>
                <a:tab pos="7086600" algn="l"/>
              </a:tabLst>
              <a:defRPr/>
            </a:pPr>
            <a:r>
              <a:rPr lang="ru-RU" altLang="ru-RU" sz="2200" b="1" dirty="0" smtClean="0">
                <a:solidFill>
                  <a:schemeClr val="tx2"/>
                </a:solidFill>
              </a:rPr>
              <a:t>Перевод учетных данных по казначейскому </a:t>
            </a:r>
          </a:p>
          <a:p>
            <a:pPr>
              <a:spcBef>
                <a:spcPts val="0"/>
              </a:spcBef>
              <a:buFont typeface="Arial" pitchFamily="34" charset="0"/>
              <a:buNone/>
              <a:tabLst>
                <a:tab pos="7086600" algn="l"/>
              </a:tabLst>
              <a:defRPr/>
            </a:pPr>
            <a:r>
              <a:rPr lang="ru-RU" altLang="ru-RU" sz="2200" b="1" dirty="0" smtClean="0">
                <a:solidFill>
                  <a:schemeClr val="tx2"/>
                </a:solidFill>
              </a:rPr>
              <a:t>обслуживанию исполнения федерального бюджета из АСФК в </a:t>
            </a:r>
            <a:r>
              <a:rPr lang="ru-RU" altLang="ru-RU" sz="2200" b="1" dirty="0">
                <a:solidFill>
                  <a:schemeClr val="tx2"/>
                </a:solidFill>
              </a:rPr>
              <a:t>ГИИС </a:t>
            </a:r>
            <a:r>
              <a:rPr lang="ru-RU" altLang="ru-RU" sz="2200" b="1" dirty="0" smtClean="0">
                <a:solidFill>
                  <a:schemeClr val="tx2"/>
                </a:solidFill>
              </a:rPr>
              <a:t>«Электронный бюджет»  </a:t>
            </a:r>
            <a:endParaRPr lang="ru-RU" altLang="ru-RU" sz="22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" y="4803086"/>
            <a:ext cx="3638149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68" dirty="0">
                <a:solidFill>
                  <a:schemeClr val="bg1">
                    <a:lumMod val="65000"/>
                  </a:schemeClr>
                </a:solidFill>
              </a:rPr>
              <a:t>www.roskazna.ru</a:t>
            </a:r>
            <a:endParaRPr lang="ru-RU" sz="1268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3030" y="4828294"/>
            <a:ext cx="3625376" cy="287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68" dirty="0" smtClean="0">
                <a:solidFill>
                  <a:schemeClr val="bg1">
                    <a:lumMod val="65000"/>
                  </a:schemeClr>
                </a:solidFill>
              </a:rPr>
              <a:t>Февраль 2023г</a:t>
            </a:r>
            <a:r>
              <a:rPr lang="ru-RU" sz="1268" dirty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</p:txBody>
      </p:sp>
      <p:sp>
        <p:nvSpPr>
          <p:cNvPr id="20" name="object 2">
            <a:extLst>
              <a:ext uri="{FF2B5EF4-FFF2-40B4-BE49-F238E27FC236}">
                <a16:creationId xmlns="" xmlns:a16="http://schemas.microsoft.com/office/drawing/2014/main" id="{5B18A36C-A304-4C91-856D-493F17EA7DB3}"/>
              </a:ext>
            </a:extLst>
          </p:cNvPr>
          <p:cNvSpPr/>
          <p:nvPr/>
        </p:nvSpPr>
        <p:spPr>
          <a:xfrm flipV="1">
            <a:off x="-1" y="396526"/>
            <a:ext cx="7591483" cy="280972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3410"/>
            <a:ext cx="1402441" cy="5489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41384" y="4139402"/>
            <a:ext cx="7152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25"/>
              </a:spcAft>
            </a:pPr>
            <a:r>
              <a:rPr lang="ru-RU" altLang="ru-RU" sz="1800" cap="all" dirty="0" smtClean="0">
                <a:solidFill>
                  <a:srgbClr val="3379CD"/>
                </a:solidFill>
                <a:latin typeface="Segoe UI Light" panose="020B0502040204020203" pitchFamily="34" charset="0"/>
                <a:ea typeface="+mj-ea"/>
                <a:cs typeface="Segoe UI Light" panose="020B0502040204020203" pitchFamily="34" charset="0"/>
                <a:sym typeface="Helvetica Neue Medium"/>
              </a:rPr>
              <a:t>Управление развития информационных систем</a:t>
            </a:r>
            <a:endParaRPr lang="ru-RU" sz="1800" i="1" dirty="0">
              <a:solidFill>
                <a:srgbClr val="1751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9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03378" y="140336"/>
            <a:ext cx="7340622" cy="461665"/>
          </a:xfrm>
        </p:spPr>
        <p:txBody>
          <a:bodyPr/>
          <a:lstStyle/>
          <a:p>
            <a:pPr algn="ctr"/>
            <a:r>
              <a:rPr lang="ru-RU" sz="1600" dirty="0" smtClean="0"/>
              <a:t>Перевод учетных данных по состоянию на 16.02.2023 по 44 ТОФК</a:t>
            </a:r>
            <a:br>
              <a:rPr lang="ru-RU" sz="1600" dirty="0" smtClean="0"/>
            </a:br>
            <a:r>
              <a:rPr lang="ru-RU" sz="1400" dirty="0" smtClean="0"/>
              <a:t>(в 2022 году в полном объеме завершили миграцию всех типов лицевых счетов)   </a:t>
            </a:r>
            <a:endParaRPr lang="ru-RU" sz="1400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" y="4220123"/>
            <a:ext cx="8901659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1" y="714704"/>
            <a:ext cx="8808163" cy="342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81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34510" y="87784"/>
            <a:ext cx="7487768" cy="430887"/>
          </a:xfrm>
        </p:spPr>
        <p:txBody>
          <a:bodyPr/>
          <a:lstStyle/>
          <a:p>
            <a:pPr algn="ctr"/>
            <a:r>
              <a:rPr lang="ru-RU" sz="1400" dirty="0"/>
              <a:t>Перевод учетных данных по состоянию на </a:t>
            </a:r>
            <a:r>
              <a:rPr lang="ru-RU" sz="1400" dirty="0" smtClean="0"/>
              <a:t>16.02.2023 </a:t>
            </a:r>
            <a:r>
              <a:rPr lang="ru-RU" sz="1400" dirty="0"/>
              <a:t>по 44 ТОФК</a:t>
            </a:r>
            <a:br>
              <a:rPr lang="ru-RU" sz="1400" dirty="0"/>
            </a:br>
            <a:r>
              <a:rPr lang="ru-RU" sz="1400" dirty="0"/>
              <a:t>(в 2022 году в полном объеме завершили миграцию всех типов лицевых счетов) 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4584865"/>
            <a:ext cx="81343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708025"/>
            <a:ext cx="8134350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777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8" name="Заголовок 2"/>
          <p:cNvSpPr txBox="1">
            <a:spLocks/>
          </p:cNvSpPr>
          <p:nvPr/>
        </p:nvSpPr>
        <p:spPr>
          <a:xfrm>
            <a:off x="1841230" y="177917"/>
            <a:ext cx="5431930" cy="268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b="0" dirty="0" smtClean="0"/>
              <a:t>Подготовительные мероприятия</a:t>
            </a:r>
            <a:endParaRPr lang="ru-RU" b="0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9582" y="1362805"/>
            <a:ext cx="4004441" cy="4449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dirty="0" smtClean="0">
                <a:solidFill>
                  <a:srgbClr val="3379CD"/>
                </a:solidFill>
              </a:rPr>
              <a:t>Письмами </a:t>
            </a:r>
            <a:r>
              <a:rPr lang="ru-RU" sz="900" dirty="0">
                <a:solidFill>
                  <a:srgbClr val="3379CD"/>
                </a:solidFill>
              </a:rPr>
              <a:t>ФК от 30.12.2022 №</a:t>
            </a:r>
            <a:r>
              <a:rPr lang="ru-RU" sz="900" dirty="0" smtClean="0">
                <a:solidFill>
                  <a:srgbClr val="3379CD"/>
                </a:solidFill>
              </a:rPr>
              <a:t>07-04-05/13, от 24.01.2023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900" dirty="0" smtClean="0">
                <a:solidFill>
                  <a:srgbClr val="3379CD"/>
                </a:solidFill>
              </a:rPr>
              <a:t> №07-04-05/13-1581  установлены </a:t>
            </a:r>
            <a:r>
              <a:rPr lang="ru-RU" sz="900" dirty="0">
                <a:solidFill>
                  <a:srgbClr val="3379CD"/>
                </a:solidFill>
              </a:rPr>
              <a:t>дата миграции учетных данных </a:t>
            </a:r>
            <a:r>
              <a:rPr lang="ru-RU" sz="900" dirty="0" smtClean="0">
                <a:solidFill>
                  <a:srgbClr val="3379CD"/>
                </a:solidFill>
              </a:rPr>
              <a:t>– </a:t>
            </a:r>
            <a:r>
              <a:rPr lang="ru-RU" sz="900" dirty="0" smtClean="0">
                <a:solidFill>
                  <a:srgbClr val="FF0000"/>
                </a:solidFill>
              </a:rPr>
              <a:t>09.01.2023</a:t>
            </a:r>
            <a:r>
              <a:rPr lang="ru-RU" sz="900" dirty="0" smtClean="0">
                <a:solidFill>
                  <a:srgbClr val="3379CD"/>
                </a:solidFill>
              </a:rPr>
              <a:t> и срок проведения мероприятий  </a:t>
            </a:r>
            <a:endParaRPr lang="ru-RU" sz="9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266423" y="1924855"/>
            <a:ext cx="4635839" cy="12339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</a:pPr>
            <a:r>
              <a:rPr lang="ru-RU" sz="1000" dirty="0" smtClean="0">
                <a:solidFill>
                  <a:srgbClr val="3379CD"/>
                </a:solidFill>
              </a:rPr>
              <a:t>Перед выполнением миграции выполнить сверку </a:t>
            </a:r>
            <a:r>
              <a:rPr lang="ru-RU" sz="1000" dirty="0">
                <a:solidFill>
                  <a:srgbClr val="3379CD"/>
                </a:solidFill>
              </a:rPr>
              <a:t>данных «Главная книга» (ф.0504072) по </a:t>
            </a:r>
            <a:r>
              <a:rPr lang="ru-RU" sz="1000" dirty="0" smtClean="0">
                <a:solidFill>
                  <a:srgbClr val="3379CD"/>
                </a:solidFill>
              </a:rPr>
              <a:t>счетам </a:t>
            </a:r>
            <a:r>
              <a:rPr lang="ru-RU" sz="1000" dirty="0">
                <a:solidFill>
                  <a:srgbClr val="3379CD"/>
                </a:solidFill>
              </a:rPr>
              <a:t>3.40210, 1(3).40220, 1.502ХХ, 1.501(3)Х2, 1.501(3)х3 (отражающим данные на лицевых счета) в АСФК и ГИИС ЭБ за </a:t>
            </a:r>
            <a:r>
              <a:rPr lang="ru-RU" sz="1000" dirty="0" smtClean="0">
                <a:solidFill>
                  <a:srgbClr val="3379CD"/>
                </a:solidFill>
              </a:rPr>
              <a:t>дату миграции</a:t>
            </a:r>
          </a:p>
          <a:p>
            <a:pPr>
              <a:lnSpc>
                <a:spcPct val="107000"/>
              </a:lnSpc>
            </a:pPr>
            <a:endParaRPr lang="ru-RU" sz="1000" dirty="0" smtClean="0">
              <a:solidFill>
                <a:srgbClr val="3379CD"/>
              </a:solidFill>
            </a:endParaRPr>
          </a:p>
          <a:p>
            <a:pPr>
              <a:lnSpc>
                <a:spcPct val="107000"/>
              </a:lnSpc>
            </a:pPr>
            <a:r>
              <a:rPr lang="ru-RU" sz="1000" dirty="0">
                <a:solidFill>
                  <a:srgbClr val="3379CD"/>
                </a:solidFill>
              </a:rPr>
              <a:t>При наличии несоответствия </a:t>
            </a:r>
            <a:r>
              <a:rPr lang="ru-RU" sz="1000" dirty="0" smtClean="0">
                <a:solidFill>
                  <a:srgbClr val="3379CD"/>
                </a:solidFill>
              </a:rPr>
              <a:t>указать </a:t>
            </a:r>
            <a:r>
              <a:rPr lang="ru-RU" sz="1000" dirty="0">
                <a:solidFill>
                  <a:srgbClr val="3379CD"/>
                </a:solidFill>
              </a:rPr>
              <a:t>номер обращения, где перечислены лицевые счета и причины расхождения</a:t>
            </a:r>
          </a:p>
        </p:txBody>
      </p:sp>
      <p:sp>
        <p:nvSpPr>
          <p:cNvPr id="43" name="Половина рамки 42"/>
          <p:cNvSpPr/>
          <p:nvPr/>
        </p:nvSpPr>
        <p:spPr>
          <a:xfrm rot="13554573">
            <a:off x="1796704" y="2237991"/>
            <a:ext cx="257223" cy="607714"/>
          </a:xfrm>
          <a:prstGeom prst="halfFram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64869" y="3223715"/>
            <a:ext cx="4635838" cy="7110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50" dirty="0" smtClean="0">
                <a:solidFill>
                  <a:srgbClr val="3379CD"/>
                </a:solidFill>
              </a:rPr>
              <a:t>Предоставить в обращении на </a:t>
            </a:r>
            <a:r>
              <a:rPr lang="ru-RU" sz="1050" dirty="0" err="1" smtClean="0">
                <a:solidFill>
                  <a:srgbClr val="3379CD"/>
                </a:solidFill>
              </a:rPr>
              <a:t>ПУиО</a:t>
            </a:r>
            <a:r>
              <a:rPr lang="ru-RU" sz="1050" dirty="0" smtClean="0">
                <a:solidFill>
                  <a:srgbClr val="3379CD"/>
                </a:solidFill>
              </a:rPr>
              <a:t> </a:t>
            </a:r>
            <a:r>
              <a:rPr lang="ru-RU" sz="1050" dirty="0">
                <a:solidFill>
                  <a:srgbClr val="3379CD"/>
                </a:solidFill>
              </a:rPr>
              <a:t>список </a:t>
            </a:r>
            <a:r>
              <a:rPr lang="ru-RU" sz="1050" dirty="0" smtClean="0">
                <a:solidFill>
                  <a:srgbClr val="3379CD"/>
                </a:solidFill>
              </a:rPr>
              <a:t>актуальных на дату миграции учетных данных ЛС с типом 03</a:t>
            </a:r>
            <a:r>
              <a:rPr lang="ru-RU" sz="1050" dirty="0">
                <a:solidFill>
                  <a:srgbClr val="3379CD"/>
                </a:solidFill>
              </a:rPr>
              <a:t>, 08, </a:t>
            </a:r>
            <a:r>
              <a:rPr lang="ru-RU" sz="1050" dirty="0" smtClean="0">
                <a:solidFill>
                  <a:srgbClr val="3379CD"/>
                </a:solidFill>
              </a:rPr>
              <a:t>14 (номер </a:t>
            </a:r>
            <a:r>
              <a:rPr lang="ru-RU" sz="1050" dirty="0">
                <a:solidFill>
                  <a:srgbClr val="3379CD"/>
                </a:solidFill>
              </a:rPr>
              <a:t>обращения указать в графе «Примечание» в п.7.10 чек </a:t>
            </a:r>
            <a:r>
              <a:rPr lang="ru-RU" sz="1050" dirty="0" smtClean="0">
                <a:solidFill>
                  <a:srgbClr val="3379CD"/>
                </a:solidFill>
              </a:rPr>
              <a:t>листа)</a:t>
            </a:r>
            <a:endParaRPr lang="ru-RU" sz="105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264869" y="1361035"/>
            <a:ext cx="4635839" cy="44497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50" dirty="0" smtClean="0">
                <a:solidFill>
                  <a:srgbClr val="3379CD"/>
                </a:solidFill>
              </a:rPr>
              <a:t>Миграция Главной </a:t>
            </a:r>
            <a:r>
              <a:rPr lang="ru-RU" sz="1050" dirty="0">
                <a:solidFill>
                  <a:srgbClr val="3379CD"/>
                </a:solidFill>
              </a:rPr>
              <a:t>книги </a:t>
            </a:r>
            <a:r>
              <a:rPr lang="ru-RU" sz="1050" dirty="0" smtClean="0">
                <a:solidFill>
                  <a:srgbClr val="3379CD"/>
                </a:solidFill>
              </a:rPr>
              <a:t>и  лицевых счетов одномоментно</a:t>
            </a:r>
            <a:endParaRPr lang="ru-RU" sz="105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оловина рамки 9"/>
          <p:cNvSpPr/>
          <p:nvPr/>
        </p:nvSpPr>
        <p:spPr>
          <a:xfrm rot="13554573">
            <a:off x="1830155" y="3188850"/>
            <a:ext cx="257223" cy="607714"/>
          </a:xfrm>
          <a:prstGeom prst="halfFram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4594" y="4552692"/>
            <a:ext cx="8806114" cy="4292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solidFill>
                  <a:srgbClr val="FF0000"/>
                </a:solidFill>
              </a:rPr>
              <a:t>Выполнение мероприятий своевременно отражается в чек листе </a:t>
            </a:r>
            <a:endParaRPr lang="ru-RU" sz="1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9582" y="4044779"/>
            <a:ext cx="3989452" cy="4554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50" dirty="0" smtClean="0">
                <a:solidFill>
                  <a:srgbClr val="3379CD"/>
                </a:solidFill>
              </a:rPr>
              <a:t>Предельный срок перехода на сокращенную ЭБС –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50" dirty="0" smtClean="0">
                <a:solidFill>
                  <a:srgbClr val="FF0000"/>
                </a:solidFill>
              </a:rPr>
              <a:t> не позднее 01.04.2023   </a:t>
            </a:r>
            <a:endParaRPr lang="ru-RU" sz="105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64870" y="4043075"/>
            <a:ext cx="4635837" cy="4554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050" dirty="0" smtClean="0">
                <a:solidFill>
                  <a:srgbClr val="3379CD"/>
                </a:solidFill>
              </a:rPr>
              <a:t>Сокращенная ЭБС с даты миграции Главной книги</a:t>
            </a:r>
            <a:r>
              <a:rPr lang="ru-RU" sz="1050" dirty="0" smtClean="0">
                <a:solidFill>
                  <a:srgbClr val="FF0000"/>
                </a:solidFill>
              </a:rPr>
              <a:t>   </a:t>
            </a:r>
            <a:endParaRPr lang="ru-RU" sz="105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09582" y="597142"/>
            <a:ext cx="8807669" cy="6808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5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Методика миграции учетных данных по счетам бухгалтерского учета, необходимых для формирования эталонной Главной книги (ф.0504072) в ГИИС ЭБ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»</a:t>
            </a:r>
          </a:p>
          <a:p>
            <a:pPr algn="ctr">
              <a:lnSpc>
                <a:spcPct val="107000"/>
              </a:lnSpc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размещена 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на </a:t>
            </a:r>
            <a:r>
              <a:rPr lang="ru-RU" sz="1400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https://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mig.roskazna.ru</a:t>
            </a:r>
            <a:r>
              <a:rPr lang="ru-RU" sz="1400" dirty="0" smtClean="0">
                <a:solidFill>
                  <a:srgbClr val="3379CD"/>
                </a:solidFill>
              </a:rPr>
              <a:t> </a:t>
            </a:r>
            <a:endParaRPr lang="ru-RU" sz="1400" dirty="0">
              <a:solidFill>
                <a:srgbClr val="3379CD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9582" y="1027868"/>
            <a:ext cx="2653861" cy="247978"/>
          </a:xfrm>
          <a:prstGeom prst="roundRect">
            <a:avLst>
              <a:gd name="adj" fmla="val 14239"/>
            </a:avLst>
          </a:prstGeom>
          <a:solidFill>
            <a:srgbClr val="D0FDFE"/>
          </a:solidFill>
          <a:ln w="9525">
            <a:solidFill>
              <a:srgbClr val="4978B1"/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Миграция ЛС проведена в 2022 году</a:t>
            </a:r>
            <a:endParaRPr lang="ru-RU" sz="1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48553" y="1030014"/>
            <a:ext cx="2753710" cy="247978"/>
          </a:xfrm>
          <a:prstGeom prst="roundRect">
            <a:avLst>
              <a:gd name="adj" fmla="val 14239"/>
            </a:avLst>
          </a:prstGeom>
          <a:solidFill>
            <a:srgbClr val="D0FDFE"/>
          </a:solidFill>
          <a:ln w="9525">
            <a:solidFill>
              <a:srgbClr val="4978B1"/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Миграция ЛС планируется в 2023 году</a:t>
            </a:r>
            <a:endParaRPr lang="ru-RU" sz="1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9582" y="4867357"/>
            <a:ext cx="3817104" cy="229091"/>
          </a:xfrm>
          <a:prstGeom prst="roundRect">
            <a:avLst>
              <a:gd name="adj" fmla="val 14239"/>
            </a:avLst>
          </a:prstGeom>
          <a:solidFill>
            <a:srgbClr val="D0FDFE"/>
          </a:solidFill>
          <a:ln w="9525">
            <a:solidFill>
              <a:srgbClr val="4978B1"/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1200" dirty="0">
                <a:solidFill>
                  <a:srgbClr val="11437F"/>
                </a:solidFill>
              </a:rPr>
              <a:t>https://pmp.roskazna.ru/~kZatX</a:t>
            </a:r>
            <a:endParaRPr lang="ru-RU" sz="1200" dirty="0">
              <a:solidFill>
                <a:srgbClr val="11437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085159" y="4867356"/>
            <a:ext cx="3817104" cy="229091"/>
          </a:xfrm>
          <a:prstGeom prst="roundRect">
            <a:avLst>
              <a:gd name="adj" fmla="val 14239"/>
            </a:avLst>
          </a:prstGeom>
          <a:solidFill>
            <a:srgbClr val="D0FDFE"/>
          </a:solidFill>
          <a:ln w="9525">
            <a:solidFill>
              <a:srgbClr val="4978B1"/>
            </a:solidFill>
            <a:prstDash val="sysDot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200" dirty="0" smtClean="0">
                <a:solidFill>
                  <a:srgbClr val="11437F"/>
                </a:solidFill>
              </a:rPr>
              <a:t>Ссылка будет доведена при миграции ЛС</a:t>
            </a:r>
            <a:endParaRPr lang="ru-RU" sz="1200" dirty="0">
              <a:solidFill>
                <a:srgbClr val="11437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751122" y="2112212"/>
            <a:ext cx="4342476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 algn="just" defTabSz="914400"/>
            <a:r>
              <a:rPr lang="ru-RU" sz="3200" kern="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Спасибо за внимание !</a:t>
            </a:r>
            <a:endParaRPr lang="ru-RU" sz="3200" kern="0" dirty="0"/>
          </a:p>
        </p:txBody>
      </p:sp>
    </p:spTree>
    <p:extLst>
      <p:ext uri="{BB962C8B-B14F-4D97-AF65-F5344CB8AC3E}">
        <p14:creationId xmlns:p14="http://schemas.microsoft.com/office/powerpoint/2010/main" val="29633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1777</TotalTime>
  <Words>251</Words>
  <Application>Microsoft Office PowerPoint</Application>
  <PresentationFormat>Экран (16:9)</PresentationFormat>
  <Paragraphs>31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Helvetica Neue Medium</vt:lpstr>
      <vt:lpstr>Segoe UI Light</vt:lpstr>
      <vt:lpstr>Times New Roman</vt:lpstr>
      <vt:lpstr>Office Theme</vt:lpstr>
      <vt:lpstr>Презентация PowerPoint</vt:lpstr>
      <vt:lpstr>Перевод учетных данных по состоянию на 16.02.2023 по 44 ТОФК (в 2022 году в полном объеме завершили миграцию всех типов лицевых счетов)   </vt:lpstr>
      <vt:lpstr>Перевод учетных данных по состоянию на 16.02.2023 по 44 ТОФК (в 2022 году в полном объеме завершили миграцию всех типов лицевых счетов)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евоывлд</dc:title>
  <dc:creator>Елизавета Арбатова</dc:creator>
  <cp:lastModifiedBy>Вагина Марина Сергеевна</cp:lastModifiedBy>
  <cp:revision>340</cp:revision>
  <cp:lastPrinted>2021-06-25T08:09:39Z</cp:lastPrinted>
  <dcterms:created xsi:type="dcterms:W3CDTF">2019-07-31T16:47:50Z</dcterms:created>
  <dcterms:modified xsi:type="dcterms:W3CDTF">2023-02-16T04:32:43Z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2019-07-31T00:00:00Z</vt:filetime>
  </property>
</Properties>
</file>