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63" r:id="rId2"/>
    <p:sldId id="292" r:id="rId3"/>
    <p:sldId id="257" r:id="rId4"/>
    <p:sldId id="274" r:id="rId5"/>
    <p:sldId id="289" r:id="rId6"/>
    <p:sldId id="269" r:id="rId7"/>
    <p:sldId id="283" r:id="rId8"/>
    <p:sldId id="278" r:id="rId9"/>
    <p:sldId id="290" r:id="rId10"/>
    <p:sldId id="285" r:id="rId11"/>
    <p:sldId id="291" r:id="rId12"/>
    <p:sldId id="293" r:id="rId13"/>
    <p:sldId id="281" r:id="rId14"/>
    <p:sldId id="282" r:id="rId15"/>
    <p:sldId id="287" r:id="rId16"/>
    <p:sldId id="286" r:id="rId17"/>
    <p:sldId id="284" r:id="rId18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5FC"/>
    <a:srgbClr val="F5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5BBE3-8374-4A55-A1D8-ED1151F6B14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9FDA-60AD-4943-A25B-94EF33877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60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87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189C-261D-4B21-84B1-75D4DB80C4D0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0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B5B5-069F-4C67-9E95-AA0957CCD4DC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8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DB4A-4FBA-4987-871A-87A655409811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76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fld id="{C125B8EA-398F-488D-8690-5A6C38D2CF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1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 hangingPunct="1"/>
            <a:endParaRPr sz="3867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8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6FB5-BE2E-44CA-9070-E87E6D19AE0B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9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6D7D-5349-4D7E-932F-95D5D9B34C4D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9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D701-F7F8-43B6-9C15-F4EF148C432C}" type="datetime1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4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DDE-F248-49EF-9AE9-D31766DDCDD3}" type="datetime1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EA5A-3F40-47DF-BB51-CE83FEE40CCC}" type="datetime1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3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436-E6A9-4D44-813F-C6F5775CCAB5}" type="datetime1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5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82F9-FF8F-4B12-A4B4-F0DCA7F61805}" type="datetime1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24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4B5-BE60-411A-ADFE-015360C47FE8}" type="datetime1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9DC07-5F9B-462C-AEBA-8982261E128F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34241-C74C-42F1-A425-E76DFB1DB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3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0" y="-63388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3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0754" y="1439501"/>
            <a:ext cx="6835990" cy="2074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r>
              <a:rPr lang="ru-RU" sz="30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Особенность сверки данных казначейского учета бюджетных и денежных обязательств </a:t>
            </a:r>
          </a:p>
          <a:p>
            <a:pPr algn="l" hangingPunct="1"/>
            <a:r>
              <a:rPr lang="ru-RU" sz="30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с первичными документами</a:t>
            </a:r>
          </a:p>
          <a:p>
            <a:pPr algn="l" hangingPunct="1"/>
            <a:r>
              <a:rPr lang="ru-RU" sz="30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 в ГИИС «Электронный бюджет»</a:t>
            </a:r>
            <a:endParaRPr lang="ru-RU" sz="30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3832" y="6367790"/>
            <a:ext cx="371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2024 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год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754" y="3866006"/>
            <a:ext cx="8243563" cy="861566"/>
          </a:xfrm>
          <a:prstGeom prst="rect">
            <a:avLst/>
          </a:prstGeom>
          <a:noFill/>
        </p:spPr>
        <p:txBody>
          <a:bodyPr wrap="square" lIns="91254" tIns="45617" rIns="91254" bIns="45617" rtlCol="0">
            <a:spAutoFit/>
          </a:bodyPr>
          <a:lstStyle/>
          <a:p>
            <a:pPr algn="l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Журина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Ю.А.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Начальник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отдела бюджетного учета </a:t>
            </a:r>
          </a:p>
          <a:p>
            <a:r>
              <a:rPr lang="ru-RU" sz="1600" b="0" kern="12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 отчетности по операциям бюджетов </a:t>
            </a:r>
            <a:endParaRPr lang="ru-RU" sz="1600" b="0" kern="12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13729" r="26411" b="51287"/>
          <a:stretch/>
        </p:blipFill>
        <p:spPr>
          <a:xfrm>
            <a:off x="104503" y="747821"/>
            <a:ext cx="12009120" cy="266165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5816" t="43696" r="20619" b="33333"/>
          <a:stretch/>
        </p:blipFill>
        <p:spPr>
          <a:xfrm>
            <a:off x="104503" y="3409473"/>
            <a:ext cx="12009120" cy="179736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15372" t="48053" r="20619" b="35205"/>
          <a:stretch/>
        </p:blipFill>
        <p:spPr>
          <a:xfrm>
            <a:off x="104503" y="5206840"/>
            <a:ext cx="12009120" cy="156842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94604" y="6592459"/>
            <a:ext cx="2702052" cy="256532"/>
          </a:xfrm>
        </p:spPr>
        <p:txBody>
          <a:bodyPr/>
          <a:lstStyle/>
          <a:p>
            <a:fld id="{61D34241-C74C-42F1-A425-E76DFB1DB0E6}" type="slidenum">
              <a:rPr lang="ru-RU" smtClean="0"/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528686" y="102332"/>
            <a:ext cx="3420307" cy="454180"/>
          </a:xfrm>
          <a:prstGeom prst="rect">
            <a:avLst/>
          </a:prstGeom>
          <a:noFill/>
        </p:spPr>
        <p:txBody>
          <a:bodyPr wrap="square" lIns="144987" tIns="72494" rIns="144987" bIns="72494">
            <a:spAutoFit/>
          </a:bodyPr>
          <a:lstStyle/>
          <a:p>
            <a:pPr>
              <a:defRPr/>
            </a:pPr>
            <a:r>
              <a:rPr lang="ru-RU" sz="1000" b="1" dirty="0" smtClean="0">
                <a:solidFill>
                  <a:srgbClr val="11437F"/>
                </a:solidFill>
              </a:rPr>
              <a:t>УПРАВЛЕНИЕ ФЕДЕРАЛЬНОГО КАЗНАЧЕЙСТВА</a:t>
            </a:r>
            <a:br>
              <a:rPr lang="ru-RU" sz="1000" b="1" dirty="0" smtClean="0">
                <a:solidFill>
                  <a:srgbClr val="11437F"/>
                </a:solidFill>
              </a:rPr>
            </a:br>
            <a:r>
              <a:rPr lang="ru-RU" sz="1000" b="1" dirty="0" smtClean="0">
                <a:solidFill>
                  <a:srgbClr val="11437F"/>
                </a:solidFill>
              </a:rPr>
              <a:t>ПО САРАТОВСКОЙ ОБЛАСТИ</a:t>
            </a:r>
            <a:endParaRPr lang="id-ID" sz="1000" b="1" dirty="0">
              <a:solidFill>
                <a:srgbClr val="11437F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40737" y="296095"/>
            <a:ext cx="11051263" cy="450646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Сведение о бюджетном обязательстве с отсутствующей проводкой</a:t>
            </a:r>
            <a:endParaRPr lang="ru-RU" sz="2600" b="1" dirty="0">
              <a:solidFill>
                <a:srgbClr val="11437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/>
        </p:blipFill>
        <p:spPr>
          <a:xfrm>
            <a:off x="82907" y="40146"/>
            <a:ext cx="574331" cy="58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1269" y="182188"/>
            <a:ext cx="6740090" cy="566749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Настройка списковой формы Сведения о ДО</a:t>
            </a:r>
            <a:endParaRPr lang="ru-RU" sz="2600" b="1" dirty="0">
              <a:solidFill>
                <a:srgbClr val="11437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792" y="984872"/>
            <a:ext cx="6882755" cy="5343123"/>
          </a:xfrm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В списковую форму Сведения о </a:t>
            </a:r>
            <a:r>
              <a:rPr lang="ru-RU" sz="1400" b="1" dirty="0" smtClean="0"/>
              <a:t>ДО </a:t>
            </a:r>
            <a:r>
              <a:rPr lang="ru-RU" sz="1400" b="1" dirty="0"/>
              <a:t>добавлены следующие новые графы</a:t>
            </a:r>
            <a:r>
              <a:rPr lang="ru-RU" sz="1400" b="1" dirty="0" smtClean="0"/>
              <a:t>:</a:t>
            </a:r>
            <a:endParaRPr lang="ru-RU" sz="1300" dirty="0" smtClean="0"/>
          </a:p>
          <a:p>
            <a:pPr marL="0" indent="0">
              <a:buNone/>
            </a:pPr>
            <a:r>
              <a:rPr lang="ru-RU" sz="1300" dirty="0" smtClean="0"/>
              <a:t>1. Суммы по первичным документам – на основании </a:t>
            </a:r>
            <a:r>
              <a:rPr lang="ru-RU" sz="1300" dirty="0" smtClean="0"/>
              <a:t>расшифровки сведений о ДО:</a:t>
            </a:r>
          </a:p>
          <a:p>
            <a:pPr marL="0" indent="0" defTabSz="896938">
              <a:buNone/>
            </a:pPr>
            <a:r>
              <a:rPr lang="ru-RU" sz="1300" dirty="0" smtClean="0"/>
              <a:t>	</a:t>
            </a:r>
            <a:r>
              <a:rPr lang="ru-RU" sz="1300" dirty="0" smtClean="0"/>
              <a:t>1.1 сумма </a:t>
            </a:r>
            <a:r>
              <a:rPr lang="ru-RU" sz="1300" dirty="0" smtClean="0"/>
              <a:t>в </a:t>
            </a:r>
            <a:r>
              <a:rPr lang="ru-RU" sz="1300" dirty="0"/>
              <a:t>рублевом эквиваленте;</a:t>
            </a:r>
          </a:p>
          <a:p>
            <a:pPr marL="0" indent="0">
              <a:buNone/>
            </a:pPr>
            <a:r>
              <a:rPr lang="ru-RU" sz="1300" dirty="0" smtClean="0"/>
              <a:t>	</a:t>
            </a:r>
            <a:r>
              <a:rPr lang="ru-RU" sz="1300" dirty="0" smtClean="0"/>
              <a:t>1.2 в </a:t>
            </a:r>
            <a:r>
              <a:rPr lang="ru-RU" sz="1300" dirty="0" err="1" smtClean="0"/>
              <a:t>т.ч</a:t>
            </a:r>
            <a:r>
              <a:rPr lang="ru-RU" sz="1300" dirty="0"/>
              <a:t>. подтвержденных сумм перечисленных платежей</a:t>
            </a:r>
            <a:r>
              <a:rPr lang="ru-RU" sz="1300" dirty="0" smtClean="0"/>
              <a:t>;</a:t>
            </a:r>
          </a:p>
          <a:p>
            <a:pPr marL="0" indent="0" defTabSz="896938">
              <a:buNone/>
            </a:pPr>
            <a:r>
              <a:rPr lang="ru-RU" sz="1300" dirty="0" smtClean="0"/>
              <a:t>                        1.3 сумма </a:t>
            </a:r>
            <a:r>
              <a:rPr lang="ru-RU" sz="1300" dirty="0"/>
              <a:t>ДО с учетом подтвержденных перечисленных </a:t>
            </a:r>
            <a:r>
              <a:rPr lang="ru-RU" sz="1300" dirty="0" smtClean="0"/>
              <a:t>платежей </a:t>
            </a:r>
            <a:r>
              <a:rPr lang="ru-RU" sz="1300" dirty="0" smtClean="0"/>
              <a:t>(1.1 - 1.2);</a:t>
            </a:r>
            <a:endParaRPr lang="ru-RU" sz="1300" dirty="0"/>
          </a:p>
          <a:p>
            <a:pPr marL="0" indent="0">
              <a:buNone/>
            </a:pPr>
            <a:r>
              <a:rPr lang="ru-RU" sz="1300" dirty="0" smtClean="0"/>
              <a:t>2. Сумма </a:t>
            </a:r>
            <a:r>
              <a:rPr lang="ru-RU" sz="1300" dirty="0" smtClean="0"/>
              <a:t>изменения ДО для проводки </a:t>
            </a:r>
            <a:r>
              <a:rPr lang="ru-RU" sz="1300" dirty="0" smtClean="0"/>
              <a:t> - расчетная:</a:t>
            </a:r>
            <a:endParaRPr lang="ru-RU" sz="1300" dirty="0"/>
          </a:p>
          <a:p>
            <a:pPr marL="0" indent="0">
              <a:buNone/>
            </a:pPr>
            <a:r>
              <a:rPr lang="ru-RU" sz="1300" dirty="0"/>
              <a:t>	</a:t>
            </a:r>
            <a:r>
              <a:rPr lang="ru-RU" sz="1300" dirty="0" smtClean="0"/>
              <a:t>2.1 сумма </a:t>
            </a:r>
            <a:r>
              <a:rPr lang="ru-RU" sz="1300" dirty="0"/>
              <a:t>изменения ДО в рублевом эквиваленте;</a:t>
            </a:r>
          </a:p>
          <a:p>
            <a:pPr marL="0" indent="0">
              <a:buNone/>
            </a:pPr>
            <a:r>
              <a:rPr lang="ru-RU" sz="1300" dirty="0"/>
              <a:t>	</a:t>
            </a:r>
            <a:r>
              <a:rPr lang="ru-RU" sz="1300" dirty="0" smtClean="0"/>
              <a:t>2.2 сумма </a:t>
            </a:r>
            <a:r>
              <a:rPr lang="ru-RU" sz="1300" dirty="0"/>
              <a:t>изменения подтвержденных перечисленных платежей;</a:t>
            </a:r>
          </a:p>
          <a:p>
            <a:pPr marL="0" indent="0">
              <a:buNone/>
            </a:pPr>
            <a:r>
              <a:rPr lang="ru-RU" sz="1300" dirty="0"/>
              <a:t>	</a:t>
            </a:r>
            <a:r>
              <a:rPr lang="ru-RU" sz="1300" dirty="0" smtClean="0"/>
              <a:t>2.3 сумма </a:t>
            </a:r>
            <a:r>
              <a:rPr lang="ru-RU" sz="1300" dirty="0"/>
              <a:t>ДО для проводки с учётом подтвержденных перечисленных </a:t>
            </a:r>
            <a:r>
              <a:rPr lang="ru-RU" sz="1300" dirty="0" smtClean="0"/>
              <a:t>	платежей;</a:t>
            </a:r>
          </a:p>
          <a:p>
            <a:pPr marL="0" indent="0">
              <a:buNone/>
            </a:pPr>
            <a:r>
              <a:rPr lang="ru-RU" sz="1300" dirty="0" smtClean="0"/>
              <a:t>3. Сумма </a:t>
            </a:r>
            <a:r>
              <a:rPr lang="ru-RU" sz="1300" dirty="0" err="1" smtClean="0"/>
              <a:t>сторно</a:t>
            </a:r>
            <a:r>
              <a:rPr lang="ru-RU" sz="1300" dirty="0" smtClean="0"/>
              <a:t> - расчетная:</a:t>
            </a:r>
            <a:endParaRPr lang="ru-RU" sz="1300" dirty="0"/>
          </a:p>
          <a:p>
            <a:pPr marL="0" indent="0">
              <a:buNone/>
            </a:pPr>
            <a:r>
              <a:rPr lang="ru-RU" sz="1300" dirty="0" smtClean="0"/>
              <a:t>	</a:t>
            </a:r>
            <a:r>
              <a:rPr lang="ru-RU" sz="1300" dirty="0" smtClean="0"/>
              <a:t>3.1 сумма </a:t>
            </a:r>
            <a:r>
              <a:rPr lang="ru-RU" sz="1300" dirty="0" err="1"/>
              <a:t>сторно</a:t>
            </a:r>
            <a:r>
              <a:rPr lang="ru-RU" sz="1300" dirty="0"/>
              <a:t> ДО в </a:t>
            </a:r>
            <a:r>
              <a:rPr lang="ru-RU" sz="1300" dirty="0" smtClean="0"/>
              <a:t>рублевом </a:t>
            </a:r>
            <a:r>
              <a:rPr lang="ru-RU" sz="1300" dirty="0"/>
              <a:t>эквиваленте;</a:t>
            </a:r>
          </a:p>
          <a:p>
            <a:pPr marL="0" indent="0">
              <a:buNone/>
            </a:pPr>
            <a:r>
              <a:rPr lang="ru-RU" sz="1300" dirty="0" smtClean="0"/>
              <a:t>	</a:t>
            </a:r>
            <a:r>
              <a:rPr lang="ru-RU" sz="1300" dirty="0" smtClean="0"/>
              <a:t>3.2 сумма </a:t>
            </a:r>
            <a:r>
              <a:rPr lang="ru-RU" sz="1300" dirty="0" err="1"/>
              <a:t>сторно</a:t>
            </a:r>
            <a:r>
              <a:rPr lang="ru-RU" sz="1300" dirty="0"/>
              <a:t> подтвержденных перечисленных платежей;</a:t>
            </a:r>
          </a:p>
          <a:p>
            <a:pPr marL="0" indent="0">
              <a:buNone/>
            </a:pPr>
            <a:r>
              <a:rPr lang="ru-RU" sz="1300" dirty="0" smtClean="0"/>
              <a:t>	</a:t>
            </a:r>
            <a:r>
              <a:rPr lang="ru-RU" sz="1300" dirty="0" smtClean="0"/>
              <a:t>3.3 сумма </a:t>
            </a:r>
            <a:r>
              <a:rPr lang="ru-RU" sz="1300" dirty="0" err="1"/>
              <a:t>сторно</a:t>
            </a:r>
            <a:r>
              <a:rPr lang="ru-RU" sz="1300" dirty="0"/>
              <a:t> ДО  с учетом подтвержденных перечисленных платежей</a:t>
            </a:r>
            <a:r>
              <a:rPr lang="ru-RU" sz="1300" dirty="0" smtClean="0"/>
              <a:t>;</a:t>
            </a:r>
          </a:p>
          <a:p>
            <a:pPr marL="0" indent="0">
              <a:buNone/>
            </a:pPr>
            <a:r>
              <a:rPr lang="ru-RU" sz="1300" dirty="0" smtClean="0"/>
              <a:t>Дата отражения </a:t>
            </a:r>
            <a:r>
              <a:rPr lang="ru-RU" sz="1300" dirty="0"/>
              <a:t>на л/с (дата проводки</a:t>
            </a:r>
            <a:r>
              <a:rPr lang="ru-RU" sz="1300" dirty="0" smtClean="0"/>
              <a:t>);</a:t>
            </a:r>
          </a:p>
          <a:p>
            <a:pPr marL="0" indent="0">
              <a:buNone/>
            </a:pPr>
            <a:r>
              <a:rPr lang="ru-RU" sz="1300" dirty="0"/>
              <a:t>Дата изменения (сторнирования)</a:t>
            </a:r>
            <a:r>
              <a:rPr lang="en-US" sz="1300" dirty="0" smtClean="0"/>
              <a:t>;</a:t>
            </a:r>
            <a:endParaRPr lang="ru-RU" sz="1300" dirty="0" smtClean="0"/>
          </a:p>
          <a:p>
            <a:pPr marL="0" indent="0">
              <a:buNone/>
            </a:pPr>
            <a:r>
              <a:rPr lang="ru-RU" sz="1300" dirty="0" smtClean="0"/>
              <a:t>Переформирование </a:t>
            </a:r>
            <a:r>
              <a:rPr lang="ru-RU" sz="1300" dirty="0"/>
              <a:t>– признак того, что проводка на СБО </a:t>
            </a:r>
            <a:r>
              <a:rPr lang="ru-RU" sz="1300" dirty="0" smtClean="0"/>
              <a:t>переформирована.</a:t>
            </a:r>
            <a:endParaRPr lang="ru-RU" sz="13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-1341908" y="39395"/>
            <a:ext cx="13533908" cy="6701302"/>
            <a:chOff x="-1341908" y="92574"/>
            <a:chExt cx="13533908" cy="6701302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341908" y="6447417"/>
              <a:ext cx="3625374" cy="346459"/>
            </a:xfrm>
            <a:prstGeom prst="rect">
              <a:avLst/>
            </a:prstGeom>
            <a:noFill/>
          </p:spPr>
          <p:txBody>
            <a:bodyPr wrap="square" lIns="144987" tIns="72494" rIns="144987" bIns="72494" rtlCol="0">
              <a:spAutoFit/>
            </a:bodyPr>
            <a:lstStyle/>
            <a:p>
              <a:pPr algn="r"/>
              <a:r>
                <a:rPr lang="ru-RU" sz="1300" dirty="0">
                  <a:solidFill>
                    <a:srgbClr val="11437F"/>
                  </a:solidFill>
                </a:rPr>
                <a:t> г. Саратов, </a:t>
              </a:r>
              <a:r>
                <a:rPr lang="ru-RU" sz="1300" dirty="0" smtClean="0">
                  <a:solidFill>
                    <a:srgbClr val="11437F"/>
                  </a:solidFill>
                </a:rPr>
                <a:t>февраль 2024 </a:t>
              </a:r>
              <a:r>
                <a:rPr lang="ru-RU" sz="1300" dirty="0">
                  <a:solidFill>
                    <a:srgbClr val="11437F"/>
                  </a:solidFill>
                </a:rPr>
                <a:t>года</a:t>
              </a: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20286" y="6401698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11</a:t>
            </a:fld>
            <a:endParaRPr lang="ru-RU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298" t="13993" r="60057" b="19417"/>
          <a:stretch/>
        </p:blipFill>
        <p:spPr>
          <a:xfrm>
            <a:off x="7061055" y="984872"/>
            <a:ext cx="5073694" cy="534312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9605554" y="2325189"/>
            <a:ext cx="1985555" cy="296091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 rotWithShape="1">
          <a:blip r:embed="rId2"/>
          <a:srcRect t="86528" b="5541"/>
          <a:stretch/>
        </p:blipFill>
        <p:spPr>
          <a:xfrm>
            <a:off x="99587" y="4507970"/>
            <a:ext cx="12019986" cy="544286"/>
          </a:xfrm>
          <a:prstGeom prst="rect">
            <a:avLst/>
          </a:prstGeom>
          <a:ln w="19050">
            <a:noFill/>
          </a:ln>
        </p:spPr>
      </p:pic>
      <p:pic>
        <p:nvPicPr>
          <p:cNvPr id="24" name="Рисунок 23"/>
          <p:cNvPicPr/>
          <p:nvPr/>
        </p:nvPicPr>
        <p:blipFill rotWithShape="1">
          <a:blip r:embed="rId2"/>
          <a:srcRect t="13456" b="45194"/>
          <a:stretch/>
        </p:blipFill>
        <p:spPr>
          <a:xfrm>
            <a:off x="99587" y="1670356"/>
            <a:ext cx="12019986" cy="2837614"/>
          </a:xfrm>
          <a:prstGeom prst="rect">
            <a:avLst/>
          </a:prstGeom>
          <a:ln w="19050">
            <a:noFill/>
          </a:ln>
        </p:spPr>
      </p:pic>
      <p:sp>
        <p:nvSpPr>
          <p:cNvPr id="10" name="Овал 9"/>
          <p:cNvSpPr/>
          <p:nvPr/>
        </p:nvSpPr>
        <p:spPr>
          <a:xfrm>
            <a:off x="10154345" y="4668516"/>
            <a:ext cx="496864" cy="223193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56932" y="4859174"/>
            <a:ext cx="804804" cy="2105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934664" y="2983421"/>
            <a:ext cx="769101" cy="44513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76373" y="6338594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12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99587" y="92574"/>
            <a:ext cx="4454995" cy="776557"/>
            <a:chOff x="99587" y="92574"/>
            <a:chExt cx="4454995" cy="7765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</p:grp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7602582" y="235368"/>
            <a:ext cx="4354287" cy="612790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Отбор списка Сведений о ДО</a:t>
            </a:r>
            <a:endParaRPr lang="ru-RU" sz="2600" b="1" dirty="0">
              <a:solidFill>
                <a:srgbClr val="11437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587" y="1670356"/>
            <a:ext cx="12019986" cy="339931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-1341908" y="624511"/>
            <a:ext cx="13533908" cy="6169365"/>
            <a:chOff x="-1341908" y="624511"/>
            <a:chExt cx="13533908" cy="6169365"/>
          </a:xfrm>
        </p:grpSpPr>
        <p:sp>
          <p:nvSpPr>
            <p:cNvPr id="26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341908" y="6447417"/>
              <a:ext cx="3625374" cy="346459"/>
            </a:xfrm>
            <a:prstGeom prst="rect">
              <a:avLst/>
            </a:prstGeom>
            <a:noFill/>
          </p:spPr>
          <p:txBody>
            <a:bodyPr wrap="square" lIns="144987" tIns="72494" rIns="144987" bIns="72494" rtlCol="0">
              <a:spAutoFit/>
            </a:bodyPr>
            <a:lstStyle/>
            <a:p>
              <a:pPr algn="r"/>
              <a:r>
                <a:rPr lang="ru-RU" sz="1300" dirty="0">
                  <a:solidFill>
                    <a:srgbClr val="11437F"/>
                  </a:solidFill>
                </a:rPr>
                <a:t> г. Саратов, </a:t>
              </a:r>
              <a:r>
                <a:rPr lang="ru-RU" sz="1300" dirty="0" smtClean="0">
                  <a:solidFill>
                    <a:srgbClr val="11437F"/>
                  </a:solidFill>
                </a:rPr>
                <a:t>февраль 2024 </a:t>
              </a:r>
              <a:r>
                <a:rPr lang="ru-RU" sz="1300" dirty="0">
                  <a:solidFill>
                    <a:srgbClr val="11437F"/>
                  </a:solidFill>
                </a:rPr>
                <a:t>года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19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2"/>
          <a:srcRect l="518" t="415" r="-76" b="26145"/>
          <a:stretch/>
        </p:blipFill>
        <p:spPr>
          <a:xfrm>
            <a:off x="99587" y="3230879"/>
            <a:ext cx="12019986" cy="3535681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 l="-74" t="27305" r="74" b="40540"/>
          <a:stretch/>
        </p:blipFill>
        <p:spPr>
          <a:xfrm>
            <a:off x="99587" y="878875"/>
            <a:ext cx="12019986" cy="2062308"/>
          </a:xfrm>
          <a:prstGeom prst="rect">
            <a:avLst/>
          </a:prstGeom>
          <a:ln w="19050">
            <a:noFill/>
          </a:ln>
        </p:spPr>
      </p:pic>
      <p:pic>
        <p:nvPicPr>
          <p:cNvPr id="17" name="Объект 3"/>
          <p:cNvPicPr>
            <a:picLocks/>
          </p:cNvPicPr>
          <p:nvPr/>
        </p:nvPicPr>
        <p:blipFill rotWithShape="1">
          <a:blip r:embed="rId3"/>
          <a:srcRect l="-74" t="85932" r="74" b="5059"/>
          <a:stretch/>
        </p:blipFill>
        <p:spPr>
          <a:xfrm>
            <a:off x="71218" y="2631066"/>
            <a:ext cx="12048356" cy="57780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0118700" y="2855908"/>
            <a:ext cx="501014" cy="20668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1518" y="3018874"/>
            <a:ext cx="811524" cy="20668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915803" y="1221395"/>
            <a:ext cx="775523" cy="43705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091040" y="6588807"/>
            <a:ext cx="927027" cy="204453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92492" y="6321176"/>
            <a:ext cx="2727081" cy="358503"/>
          </a:xfrm>
        </p:spPr>
        <p:txBody>
          <a:bodyPr/>
          <a:lstStyle/>
          <a:p>
            <a:fld id="{61D34241-C74C-42F1-A425-E76DFB1DB0E6}" type="slidenum">
              <a:rPr lang="ru-RU" smtClean="0"/>
              <a:t>13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0" y="66448"/>
            <a:ext cx="12192000" cy="797081"/>
            <a:chOff x="0" y="92574"/>
            <a:chExt cx="12192000" cy="797081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2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1676400" y="277949"/>
            <a:ext cx="10515600" cy="542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Сверка с </a:t>
            </a:r>
            <a:r>
              <a:rPr lang="ru-RU" sz="2600" b="1" dirty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ж</a:t>
            </a:r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урналом операций – данные корректны</a:t>
            </a:r>
            <a:endParaRPr lang="ru-RU" sz="2600" b="1" dirty="0">
              <a:solidFill>
                <a:srgbClr val="11437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587" y="846111"/>
            <a:ext cx="12019986" cy="233038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/>
          </p:cNvPicPr>
          <p:nvPr/>
        </p:nvPicPr>
        <p:blipFill rotWithShape="1">
          <a:blip r:embed="rId2"/>
          <a:srcRect t="86321" b="5180"/>
          <a:stretch/>
        </p:blipFill>
        <p:spPr>
          <a:xfrm>
            <a:off x="99584" y="3096285"/>
            <a:ext cx="12031455" cy="57942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13544" b="50068"/>
          <a:stretch/>
        </p:blipFill>
        <p:spPr>
          <a:xfrm>
            <a:off x="99586" y="697118"/>
            <a:ext cx="12031454" cy="24806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0114228" y="3268302"/>
            <a:ext cx="550753" cy="2263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1989" y="3449371"/>
            <a:ext cx="816321" cy="22633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956488" y="1954037"/>
            <a:ext cx="647581" cy="44513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3"/>
          <a:srcRect t="49" b="26129"/>
          <a:stretch/>
        </p:blipFill>
        <p:spPr>
          <a:xfrm>
            <a:off x="99586" y="3675708"/>
            <a:ext cx="12031453" cy="315513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5" name="Овал 14"/>
          <p:cNvSpPr/>
          <p:nvPr/>
        </p:nvSpPr>
        <p:spPr>
          <a:xfrm>
            <a:off x="10256821" y="6667529"/>
            <a:ext cx="816321" cy="1720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379705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14</a:t>
            </a:fld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9866768" y="1831814"/>
            <a:ext cx="627062" cy="71221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37998"/>
            <a:ext cx="12192000" cy="851657"/>
            <a:chOff x="0" y="37998"/>
            <a:chExt cx="12192000" cy="85165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37998"/>
              <a:ext cx="633787" cy="662960"/>
            </a:xfrm>
            <a:prstGeom prst="rect">
              <a:avLst/>
            </a:prstGeom>
          </p:spPr>
        </p:pic>
        <p:sp>
          <p:nvSpPr>
            <p:cNvPr id="20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588518" y="117711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180114" y="126572"/>
            <a:ext cx="8011886" cy="535853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Сверка с журналом операций – данные не корректны</a:t>
            </a:r>
            <a:endParaRPr lang="ru-RU" sz="2600" b="1" dirty="0">
              <a:solidFill>
                <a:srgbClr val="11437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585" y="697118"/>
            <a:ext cx="12031454" cy="297859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2"/>
          <a:srcRect t="87638" b="7826"/>
          <a:stretch/>
        </p:blipFill>
        <p:spPr bwMode="auto">
          <a:xfrm>
            <a:off x="78376" y="5301057"/>
            <a:ext cx="12044968" cy="363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 t="86733" b="7591"/>
          <a:stretch/>
        </p:blipFill>
        <p:spPr>
          <a:xfrm>
            <a:off x="78376" y="3097619"/>
            <a:ext cx="12044968" cy="389301"/>
          </a:xfrm>
          <a:prstGeom prst="rect">
            <a:avLst/>
          </a:prstGeom>
        </p:spPr>
      </p:pic>
      <p:pic>
        <p:nvPicPr>
          <p:cNvPr id="5" name="Объект 3"/>
          <p:cNvPicPr>
            <a:picLocks/>
          </p:cNvPicPr>
          <p:nvPr/>
        </p:nvPicPr>
        <p:blipFill rotWithShape="1">
          <a:blip r:embed="rId3"/>
          <a:srcRect t="15468" b="49549"/>
          <a:stretch/>
        </p:blipFill>
        <p:spPr>
          <a:xfrm>
            <a:off x="78376" y="698452"/>
            <a:ext cx="12044968" cy="239916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t="13861" b="51947"/>
          <a:stretch/>
        </p:blipFill>
        <p:spPr>
          <a:xfrm>
            <a:off x="78376" y="3565301"/>
            <a:ext cx="12044968" cy="173675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7455114" y="3248875"/>
            <a:ext cx="715543" cy="245953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228901" y="5424632"/>
            <a:ext cx="715543" cy="245953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56101" y="5928652"/>
            <a:ext cx="1146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Анализируем </a:t>
            </a:r>
            <a:r>
              <a:rPr lang="ru-RU" dirty="0" smtClean="0"/>
              <a:t>данные, </a:t>
            </a:r>
            <a:r>
              <a:rPr lang="ru-RU" dirty="0" smtClean="0"/>
              <a:t>полученные </a:t>
            </a:r>
            <a:r>
              <a:rPr lang="ru-RU" dirty="0" smtClean="0"/>
              <a:t>в результате выборки, с показателями журнала операций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7817356" y="1898035"/>
            <a:ext cx="733433" cy="39835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58643" y="4481352"/>
            <a:ext cx="733433" cy="42249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41702" y="5823991"/>
            <a:ext cx="11890486" cy="748346"/>
          </a:xfrm>
          <a:prstGeom prst="roundRect">
            <a:avLst>
              <a:gd name="adj" fmla="val 3010"/>
            </a:avLst>
          </a:prstGeom>
          <a:noFill/>
          <a:ln w="19050">
            <a:solidFill>
              <a:srgbClr val="0070C0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82580" algn="just"/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0144" y="6451390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15</a:t>
            </a:fld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78376" y="37999"/>
            <a:ext cx="12113623" cy="547806"/>
            <a:chOff x="0" y="37998"/>
            <a:chExt cx="12192000" cy="8516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0" y="37998"/>
              <a:ext cx="674901" cy="813732"/>
            </a:xfrm>
            <a:prstGeom prst="rect">
              <a:avLst/>
            </a:prstGeom>
          </p:spPr>
        </p:pic>
        <p:sp>
          <p:nvSpPr>
            <p:cNvPr id="2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588518" y="117711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</p:grpSp>
      <p:sp>
        <p:nvSpPr>
          <p:cNvPr id="31" name="Заголовок 1"/>
          <p:cNvSpPr txBox="1">
            <a:spLocks/>
          </p:cNvSpPr>
          <p:nvPr/>
        </p:nvSpPr>
        <p:spPr>
          <a:xfrm>
            <a:off x="1685448" y="89271"/>
            <a:ext cx="10515600" cy="720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Анализ списковой формы ДО с журналом операций </a:t>
            </a:r>
            <a:endParaRPr lang="ru-RU" sz="2600" b="1" dirty="0">
              <a:solidFill>
                <a:srgbClr val="11437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376" y="698452"/>
            <a:ext cx="12044968" cy="278846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039" y="3573209"/>
            <a:ext cx="12045305" cy="209098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13474" b="54030"/>
          <a:stretch/>
        </p:blipFill>
        <p:spPr>
          <a:xfrm>
            <a:off x="99587" y="933200"/>
            <a:ext cx="11996619" cy="222715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3812" t="30738" r="13491" b="47775"/>
          <a:stretch/>
        </p:blipFill>
        <p:spPr>
          <a:xfrm>
            <a:off x="99587" y="3468076"/>
            <a:ext cx="11996619" cy="115884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13961" t="31023" r="13638" b="52386"/>
          <a:stretch/>
        </p:blipFill>
        <p:spPr>
          <a:xfrm>
            <a:off x="99587" y="4973377"/>
            <a:ext cx="11996619" cy="140328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20286" y="6424557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16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-1341908" y="92574"/>
            <a:ext cx="13533908" cy="6701302"/>
            <a:chOff x="-1341908" y="92574"/>
            <a:chExt cx="13533908" cy="670130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9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733374" y="190103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1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341908" y="6447417"/>
              <a:ext cx="3625374" cy="346459"/>
            </a:xfrm>
            <a:prstGeom prst="rect">
              <a:avLst/>
            </a:prstGeom>
            <a:noFill/>
          </p:spPr>
          <p:txBody>
            <a:bodyPr wrap="square" lIns="144987" tIns="72494" rIns="144987" bIns="72494" rtlCol="0">
              <a:spAutoFit/>
            </a:bodyPr>
            <a:lstStyle/>
            <a:p>
              <a:pPr algn="r"/>
              <a:r>
                <a:rPr lang="ru-RU" sz="1300" dirty="0">
                  <a:solidFill>
                    <a:srgbClr val="11437F"/>
                  </a:solidFill>
                </a:rPr>
                <a:t> г. Саратов, </a:t>
              </a:r>
              <a:r>
                <a:rPr lang="ru-RU" sz="1300" dirty="0" smtClean="0">
                  <a:solidFill>
                    <a:srgbClr val="11437F"/>
                  </a:solidFill>
                </a:rPr>
                <a:t>февраль 2024 </a:t>
              </a:r>
              <a:r>
                <a:rPr lang="ru-RU" sz="1300" dirty="0">
                  <a:solidFill>
                    <a:srgbClr val="11437F"/>
                  </a:solidFill>
                </a:rPr>
                <a:t>года</a:t>
              </a:r>
            </a:p>
          </p:txBody>
        </p:sp>
      </p:grp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75759" y="464151"/>
            <a:ext cx="10716241" cy="542231"/>
          </a:xfrm>
        </p:spPr>
        <p:txBody>
          <a:bodyPr>
            <a:noAutofit/>
          </a:bodyPr>
          <a:lstStyle/>
          <a:p>
            <a:pPr algn="r"/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Сведение о денежном обязательстве с отсутствующей проводкой </a:t>
            </a:r>
            <a:endParaRPr lang="ru-RU" sz="2600" b="1" dirty="0">
              <a:solidFill>
                <a:srgbClr val="11437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0" y="-63388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3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0754" y="1439501"/>
            <a:ext cx="6835990" cy="2074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/>
            <a:r>
              <a:rPr lang="ru-RU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Спасибо за </a:t>
            </a:r>
            <a:r>
              <a:rPr lang="ru-RU" sz="36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внимание!</a:t>
            </a:r>
            <a:endParaRPr lang="ru-RU" sz="36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754" y="3847637"/>
            <a:ext cx="5375267" cy="661617"/>
          </a:xfrm>
          <a:prstGeom prst="rect">
            <a:avLst/>
          </a:prstGeom>
          <a:noFill/>
        </p:spPr>
        <p:txBody>
          <a:bodyPr wrap="square" lIns="45627" tIns="22809" rIns="45627" bIns="22809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Управление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Федерального казначейства по Саратовской области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3832" y="6367790"/>
            <a:ext cx="371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2024 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год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 rot="10800000" flipV="1">
            <a:off x="733373" y="1600404"/>
            <a:ext cx="10848285" cy="4755946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7622" y="235369"/>
            <a:ext cx="5949333" cy="45418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Доработка списковых форм БО и ДО</a:t>
            </a:r>
            <a:endParaRPr lang="ru-RU" sz="2600" b="1" dirty="0">
              <a:solidFill>
                <a:srgbClr val="11437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u="sng" dirty="0" smtClean="0"/>
              <a:t>Цель </a:t>
            </a:r>
            <a:r>
              <a:rPr lang="ru-RU" b="1" u="sng" dirty="0"/>
              <a:t>Доработки:</a:t>
            </a:r>
            <a:r>
              <a:rPr lang="ru-RU" dirty="0"/>
              <a:t> </a:t>
            </a:r>
            <a:r>
              <a:rPr lang="ru-RU" sz="2400" dirty="0"/>
              <a:t>Сокращение трудозатрат на проведение в ПУР ЭБ сверки первичных документов по бюджетным и денежным обязательствам с казначейским учетом.</a:t>
            </a:r>
          </a:p>
          <a:p>
            <a:pPr marL="0" indent="0" algn="just">
              <a:buNone/>
            </a:pPr>
            <a:r>
              <a:rPr lang="ru-RU" b="1" u="sng" dirty="0"/>
              <a:t>Краткая суть доработки:</a:t>
            </a:r>
            <a:r>
              <a:rPr lang="ru-RU" u="sng" dirty="0"/>
              <a:t> </a:t>
            </a:r>
            <a:endParaRPr lang="ru-RU" dirty="0"/>
          </a:p>
          <a:p>
            <a:pPr lvl="0" algn="just"/>
            <a:r>
              <a:rPr lang="ru-RU" sz="2400" dirty="0"/>
              <a:t>Реализовано заполнение полей с ожидаемыми в казначейском учете суммами </a:t>
            </a:r>
            <a:r>
              <a:rPr lang="ru-RU" sz="2400" dirty="0" smtClean="0"/>
              <a:t>проводок;</a:t>
            </a:r>
            <a:endParaRPr lang="ru-RU" sz="2400" dirty="0"/>
          </a:p>
          <a:p>
            <a:pPr lvl="0" algn="just"/>
            <a:r>
              <a:rPr lang="ru-RU" sz="2400" dirty="0" smtClean="0"/>
              <a:t>Расширен </a:t>
            </a:r>
            <a:r>
              <a:rPr lang="ru-RU" sz="2400" dirty="0"/>
              <a:t>состав граф, выводимых на списковые </a:t>
            </a:r>
            <a:r>
              <a:rPr lang="ru-RU" sz="2400" dirty="0" smtClean="0"/>
              <a:t>формы;</a:t>
            </a:r>
            <a:endParaRPr lang="ru-RU" sz="2400" dirty="0"/>
          </a:p>
          <a:p>
            <a:pPr lvl="0" algn="just"/>
            <a:r>
              <a:rPr lang="ru-RU" sz="2400" dirty="0"/>
              <a:t>Доработана возможность отбора и выгрузки в файл всех </a:t>
            </a:r>
            <a:r>
              <a:rPr lang="ru-RU" sz="2400" dirty="0" smtClean="0"/>
              <a:t>сведений о бюджетных и денежных обязательствах, </a:t>
            </a:r>
            <a:r>
              <a:rPr lang="ru-RU" sz="2400" dirty="0"/>
              <a:t>поставленных на учет или измененных в конкретном операционном дне.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4241-C74C-42F1-A425-E76DFB1DB0E6}" type="slidenum">
              <a:rPr lang="ru-RU" smtClean="0"/>
              <a:t>2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1341908" y="92574"/>
            <a:ext cx="13533908" cy="6701302"/>
            <a:chOff x="-1341908" y="92574"/>
            <a:chExt cx="13533908" cy="670130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7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9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341908" y="6447417"/>
              <a:ext cx="3625374" cy="346459"/>
            </a:xfrm>
            <a:prstGeom prst="rect">
              <a:avLst/>
            </a:prstGeom>
            <a:noFill/>
          </p:spPr>
          <p:txBody>
            <a:bodyPr wrap="square" lIns="144987" tIns="72494" rIns="144987" bIns="72494" rtlCol="0">
              <a:spAutoFit/>
            </a:bodyPr>
            <a:lstStyle/>
            <a:p>
              <a:pPr algn="r"/>
              <a:r>
                <a:rPr lang="ru-RU" sz="1300" dirty="0">
                  <a:solidFill>
                    <a:srgbClr val="11437F"/>
                  </a:solidFill>
                </a:rPr>
                <a:t> г. Саратов, </a:t>
              </a:r>
              <a:r>
                <a:rPr lang="ru-RU" sz="1300" dirty="0" smtClean="0">
                  <a:solidFill>
                    <a:srgbClr val="11437F"/>
                  </a:solidFill>
                </a:rPr>
                <a:t>февраль 2024 </a:t>
              </a:r>
              <a:r>
                <a:rPr lang="ru-RU" sz="1300" dirty="0">
                  <a:solidFill>
                    <a:srgbClr val="11437F"/>
                  </a:solidFill>
                </a:rPr>
                <a:t>года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78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5544" y="252549"/>
            <a:ext cx="7333796" cy="544532"/>
          </a:xfrm>
        </p:spPr>
        <p:txBody>
          <a:bodyPr>
            <a:noAutofit/>
          </a:bodyPr>
          <a:lstStyle/>
          <a:p>
            <a:pPr algn="r"/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Настройка списковой формы Сведения о БО</a:t>
            </a:r>
            <a:endParaRPr lang="ru-RU" sz="2600" b="1" dirty="0">
              <a:solidFill>
                <a:srgbClr val="11437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4383" y="1076669"/>
            <a:ext cx="6882755" cy="5211931"/>
          </a:xfrm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В списковую форму Сведения о БО добавлены следующие новые графы:</a:t>
            </a:r>
          </a:p>
          <a:p>
            <a:pPr marL="0" indent="0">
              <a:buNone/>
            </a:pPr>
            <a:r>
              <a:rPr lang="ru-RU" sz="1400" dirty="0" smtClean="0"/>
              <a:t>Сумма БО в разбивке по годам - реквизиты расшифровки сведений о БО:</a:t>
            </a:r>
          </a:p>
          <a:p>
            <a:pPr marL="0" indent="0">
              <a:buNone/>
            </a:pPr>
            <a:r>
              <a:rPr lang="ru-RU" sz="1400" dirty="0" smtClean="0"/>
              <a:t>	на </a:t>
            </a:r>
            <a:r>
              <a:rPr lang="ru-RU" sz="1400" dirty="0"/>
              <a:t>текущий финансовый год;</a:t>
            </a:r>
          </a:p>
          <a:p>
            <a:pPr marL="0" indent="0">
              <a:buNone/>
            </a:pPr>
            <a:r>
              <a:rPr lang="ru-RU" sz="1400" dirty="0" smtClean="0"/>
              <a:t>	на </a:t>
            </a:r>
            <a:r>
              <a:rPr lang="ru-RU" sz="1400" dirty="0"/>
              <a:t>первый год планового периода;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на </a:t>
            </a:r>
            <a:r>
              <a:rPr lang="ru-RU" sz="1400" dirty="0"/>
              <a:t>второй год планового периода;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на </a:t>
            </a:r>
            <a:r>
              <a:rPr lang="ru-RU" sz="1400" dirty="0"/>
              <a:t>третий год планового периода;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на </a:t>
            </a:r>
            <a:r>
              <a:rPr lang="ru-RU" sz="1400" dirty="0"/>
              <a:t>последующие годы;</a:t>
            </a:r>
          </a:p>
          <a:p>
            <a:pPr marL="0" indent="0">
              <a:buNone/>
            </a:pPr>
            <a:r>
              <a:rPr lang="ru-RU" sz="1400" dirty="0" smtClean="0"/>
              <a:t>Расчетная сумма БО для проводки (=текущая версия СБО – предыдущая версия СБО):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на </a:t>
            </a:r>
            <a:r>
              <a:rPr lang="ru-RU" sz="1400" dirty="0"/>
              <a:t>текущий финансовый год;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на </a:t>
            </a:r>
            <a:r>
              <a:rPr lang="ru-RU" sz="1400" dirty="0"/>
              <a:t>первый год планового периода;</a:t>
            </a:r>
          </a:p>
          <a:p>
            <a:pPr marL="0" indent="0">
              <a:buNone/>
            </a:pPr>
            <a:r>
              <a:rPr lang="ru-RU" sz="1400" dirty="0" smtClean="0"/>
              <a:t>	на </a:t>
            </a:r>
            <a:r>
              <a:rPr lang="ru-RU" sz="1400" dirty="0"/>
              <a:t>второй год планового периода;</a:t>
            </a:r>
          </a:p>
          <a:p>
            <a:pPr marL="0" indent="0">
              <a:buNone/>
            </a:pPr>
            <a:r>
              <a:rPr lang="ru-RU" sz="1400" dirty="0" smtClean="0"/>
              <a:t>	на </a:t>
            </a:r>
            <a:r>
              <a:rPr lang="ru-RU" sz="1400" dirty="0"/>
              <a:t>третий год планового периода;</a:t>
            </a:r>
          </a:p>
          <a:p>
            <a:pPr marL="0" indent="0">
              <a:buNone/>
            </a:pPr>
            <a:r>
              <a:rPr lang="ru-RU" sz="1400" dirty="0" smtClean="0"/>
              <a:t>	на </a:t>
            </a:r>
            <a:r>
              <a:rPr lang="ru-RU" sz="1400" dirty="0"/>
              <a:t>последующие периоды;</a:t>
            </a:r>
          </a:p>
          <a:p>
            <a:pPr marL="0" indent="0">
              <a:buNone/>
            </a:pPr>
            <a:r>
              <a:rPr lang="ru-RU" sz="1400" dirty="0" smtClean="0"/>
              <a:t>Дата отражения </a:t>
            </a:r>
            <a:r>
              <a:rPr lang="ru-RU" sz="1400" dirty="0"/>
              <a:t>на л/с (дата проводки</a:t>
            </a:r>
            <a:r>
              <a:rPr lang="ru-RU" sz="1400" dirty="0" smtClean="0"/>
              <a:t>);</a:t>
            </a:r>
          </a:p>
          <a:p>
            <a:pPr marL="0" indent="0">
              <a:buNone/>
            </a:pPr>
            <a:r>
              <a:rPr lang="ru-RU" sz="1400" dirty="0"/>
              <a:t>Дата изменения (сторнирования)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Переформирование </a:t>
            </a:r>
            <a:r>
              <a:rPr lang="ru-RU" sz="1400" dirty="0"/>
              <a:t>– признак того, что проводка на СБО </a:t>
            </a:r>
            <a:r>
              <a:rPr lang="ru-RU" sz="1400" dirty="0" smtClean="0"/>
              <a:t>переформирована.</a:t>
            </a:r>
            <a:endParaRPr lang="ru-RU" sz="14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-1370422" y="0"/>
            <a:ext cx="13533908" cy="6701302"/>
            <a:chOff x="-1341908" y="92574"/>
            <a:chExt cx="13533908" cy="6701302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21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341908" y="6447417"/>
              <a:ext cx="3625374" cy="346459"/>
            </a:xfrm>
            <a:prstGeom prst="rect">
              <a:avLst/>
            </a:prstGeom>
            <a:noFill/>
          </p:spPr>
          <p:txBody>
            <a:bodyPr wrap="square" lIns="144987" tIns="72494" rIns="144987" bIns="72494" rtlCol="0">
              <a:spAutoFit/>
            </a:bodyPr>
            <a:lstStyle/>
            <a:p>
              <a:pPr algn="r"/>
              <a:r>
                <a:rPr lang="ru-RU" sz="1300" dirty="0">
                  <a:solidFill>
                    <a:srgbClr val="11437F"/>
                  </a:solidFill>
                </a:rPr>
                <a:t> г. Саратов, </a:t>
              </a:r>
              <a:r>
                <a:rPr lang="ru-RU" sz="1300" dirty="0" smtClean="0">
                  <a:solidFill>
                    <a:srgbClr val="11437F"/>
                  </a:solidFill>
                </a:rPr>
                <a:t>февраль 2024 </a:t>
              </a:r>
              <a:r>
                <a:rPr lang="ru-RU" sz="1300" dirty="0">
                  <a:solidFill>
                    <a:srgbClr val="11437F"/>
                  </a:solidFill>
                </a:rPr>
                <a:t>года</a:t>
              </a: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20286" y="6401698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3</a:t>
            </a:fld>
            <a:endParaRPr lang="ru-RU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475" t="13970" r="61029" b="25269"/>
          <a:stretch/>
        </p:blipFill>
        <p:spPr>
          <a:xfrm>
            <a:off x="7294211" y="1076669"/>
            <a:ext cx="4655128" cy="520442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9187543" y="2586446"/>
            <a:ext cx="1898468" cy="31873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 rotWithShape="1">
          <a:blip r:embed="rId2"/>
          <a:srcRect t="9243" b="40573"/>
          <a:stretch/>
        </p:blipFill>
        <p:spPr>
          <a:xfrm>
            <a:off x="0" y="1512825"/>
            <a:ext cx="12192000" cy="3226918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 rotWithShape="1">
          <a:blip r:embed="rId2"/>
          <a:srcRect t="82717" b="5259"/>
          <a:stretch/>
        </p:blipFill>
        <p:spPr>
          <a:xfrm>
            <a:off x="0" y="4666479"/>
            <a:ext cx="12192000" cy="773162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-1341908" y="92574"/>
            <a:ext cx="13533908" cy="6659852"/>
            <a:chOff x="-1341908" y="92574"/>
            <a:chExt cx="13533908" cy="665985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8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341908" y="6405967"/>
              <a:ext cx="3625374" cy="346459"/>
            </a:xfrm>
            <a:prstGeom prst="rect">
              <a:avLst/>
            </a:prstGeom>
            <a:noFill/>
          </p:spPr>
          <p:txBody>
            <a:bodyPr wrap="square" lIns="144987" tIns="72494" rIns="144987" bIns="72494" rtlCol="0">
              <a:spAutoFit/>
            </a:bodyPr>
            <a:lstStyle/>
            <a:p>
              <a:pPr algn="r"/>
              <a:r>
                <a:rPr lang="ru-RU" sz="1300" dirty="0">
                  <a:solidFill>
                    <a:srgbClr val="11437F"/>
                  </a:solidFill>
                </a:rPr>
                <a:t> г. Саратов, </a:t>
              </a:r>
              <a:r>
                <a:rPr lang="ru-RU" sz="1300" dirty="0" smtClean="0">
                  <a:solidFill>
                    <a:srgbClr val="11437F"/>
                  </a:solidFill>
                </a:rPr>
                <a:t>февраль 2024 </a:t>
              </a:r>
              <a:r>
                <a:rPr lang="ru-RU" sz="1300" dirty="0">
                  <a:solidFill>
                    <a:srgbClr val="11437F"/>
                  </a:solidFill>
                </a:rPr>
                <a:t>года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20286" y="6387301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4</a:t>
            </a:fld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4554582" y="2613166"/>
            <a:ext cx="714104" cy="36575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00447" y="5222023"/>
            <a:ext cx="585070" cy="21409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461972" y="5044752"/>
            <a:ext cx="742387" cy="22633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068556" y="5044752"/>
            <a:ext cx="771053" cy="22633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729459" y="5044752"/>
            <a:ext cx="716734" cy="22633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343584" y="5053806"/>
            <a:ext cx="742387" cy="22633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978834" y="5058332"/>
            <a:ext cx="742387" cy="22633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7219404" y="327289"/>
            <a:ext cx="4944082" cy="475751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Отбор списка Сведений о БО</a:t>
            </a:r>
            <a:endParaRPr lang="ru-RU" sz="2600" b="1" dirty="0">
              <a:solidFill>
                <a:srgbClr val="11437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09" y="1512825"/>
            <a:ext cx="12163485" cy="418258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Объект 3"/>
          <p:cNvPicPr>
            <a:picLocks/>
          </p:cNvPicPr>
          <p:nvPr/>
        </p:nvPicPr>
        <p:blipFill rotWithShape="1">
          <a:blip r:embed="rId2"/>
          <a:srcRect t="89536" b="4065"/>
          <a:stretch/>
        </p:blipFill>
        <p:spPr>
          <a:xfrm>
            <a:off x="95812" y="2544033"/>
            <a:ext cx="12009102" cy="40061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25047" b="41138"/>
          <a:stretch/>
        </p:blipFill>
        <p:spPr>
          <a:xfrm>
            <a:off x="95812" y="392387"/>
            <a:ext cx="12009102" cy="2116909"/>
          </a:xfrm>
          <a:prstGeom prst="rect">
            <a:avLst/>
          </a:prstGeom>
          <a:ln w="19050">
            <a:noFill/>
          </a:ln>
        </p:spPr>
      </p:pic>
      <p:sp>
        <p:nvSpPr>
          <p:cNvPr id="5" name="Овал 4"/>
          <p:cNvSpPr/>
          <p:nvPr/>
        </p:nvSpPr>
        <p:spPr>
          <a:xfrm>
            <a:off x="4542847" y="452391"/>
            <a:ext cx="711968" cy="38681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0733" y="2645384"/>
            <a:ext cx="784753" cy="22257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67462" y="2494587"/>
            <a:ext cx="731250" cy="22257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74270" y="2494587"/>
            <a:ext cx="759487" cy="222579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734747" y="2494587"/>
            <a:ext cx="705982" cy="222579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349074" y="2503641"/>
            <a:ext cx="731250" cy="222579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984324" y="2508167"/>
            <a:ext cx="731250" cy="222579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/>
          <a:srcRect t="23810"/>
          <a:stretch/>
        </p:blipFill>
        <p:spPr>
          <a:xfrm>
            <a:off x="95813" y="2924269"/>
            <a:ext cx="12009101" cy="386841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29" name="Овал 28"/>
          <p:cNvSpPr/>
          <p:nvPr/>
        </p:nvSpPr>
        <p:spPr>
          <a:xfrm flipV="1">
            <a:off x="10598007" y="4886691"/>
            <a:ext cx="742450" cy="14533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flipV="1">
            <a:off x="10598007" y="5564772"/>
            <a:ext cx="742450" cy="14208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 flipV="1">
            <a:off x="10598007" y="6035570"/>
            <a:ext cx="742450" cy="16264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 flipV="1">
            <a:off x="10598007" y="6339478"/>
            <a:ext cx="742450" cy="124704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flipV="1">
            <a:off x="10607535" y="6638636"/>
            <a:ext cx="742450" cy="104966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64391" y="6418879"/>
            <a:ext cx="2702048" cy="324959"/>
          </a:xfrm>
        </p:spPr>
        <p:txBody>
          <a:bodyPr/>
          <a:lstStyle/>
          <a:p>
            <a:fld id="{61D34241-C74C-42F1-A425-E76DFB1DB0E6}" type="slidenum">
              <a:rPr lang="ru-RU" smtClean="0"/>
              <a:t>5</a:t>
            </a:fld>
            <a:endParaRPr lang="ru-RU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676400" y="-35848"/>
            <a:ext cx="10515600" cy="542231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Сверка с журналом операций – данные корректны</a:t>
            </a:r>
            <a:endParaRPr lang="ru-RU" sz="2600" b="1" dirty="0">
              <a:solidFill>
                <a:srgbClr val="11437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/>
        </p:blipFill>
        <p:spPr>
          <a:xfrm>
            <a:off x="95813" y="1601"/>
            <a:ext cx="374967" cy="39996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 bwMode="auto">
          <a:xfrm>
            <a:off x="437025" y="-13965"/>
            <a:ext cx="3420307" cy="454180"/>
          </a:xfrm>
          <a:prstGeom prst="rect">
            <a:avLst/>
          </a:prstGeom>
          <a:noFill/>
        </p:spPr>
        <p:txBody>
          <a:bodyPr wrap="square" lIns="144987" tIns="72494" rIns="144987" bIns="72494">
            <a:spAutoFit/>
          </a:bodyPr>
          <a:lstStyle/>
          <a:p>
            <a:pPr>
              <a:defRPr/>
            </a:pPr>
            <a:r>
              <a:rPr lang="ru-RU" sz="1000" b="1" dirty="0" smtClean="0">
                <a:solidFill>
                  <a:srgbClr val="11437F"/>
                </a:solidFill>
              </a:rPr>
              <a:t>УПРАВЛЕНИЕ ФЕДЕРАЛЬНОГО КАЗНАЧЕЙСТВА</a:t>
            </a:r>
            <a:br>
              <a:rPr lang="ru-RU" sz="1000" b="1" dirty="0" smtClean="0">
                <a:solidFill>
                  <a:srgbClr val="11437F"/>
                </a:solidFill>
              </a:rPr>
            </a:br>
            <a:r>
              <a:rPr lang="ru-RU" sz="1000" b="1" dirty="0" smtClean="0">
                <a:solidFill>
                  <a:srgbClr val="11437F"/>
                </a:solidFill>
              </a:rPr>
              <a:t>ПО </a:t>
            </a:r>
            <a:r>
              <a:rPr lang="ru-RU" sz="1000" b="1" dirty="0" smtClean="0">
                <a:solidFill>
                  <a:srgbClr val="11437F"/>
                </a:solidFill>
              </a:rPr>
              <a:t>САРАТОВСКОЙ </a:t>
            </a:r>
            <a:r>
              <a:rPr lang="ru-RU" sz="1000" b="1" dirty="0" smtClean="0">
                <a:solidFill>
                  <a:srgbClr val="11437F"/>
                </a:solidFill>
              </a:rPr>
              <a:t>ОБЛАСТИ</a:t>
            </a:r>
            <a:endParaRPr lang="id-ID" sz="1000" b="1" dirty="0">
              <a:solidFill>
                <a:srgbClr val="1143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813" y="401566"/>
            <a:ext cx="12009102" cy="24808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509"/>
          <a:stretch/>
        </p:blipFill>
        <p:spPr>
          <a:xfrm>
            <a:off x="110258" y="3291840"/>
            <a:ext cx="11986063" cy="350084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10554082" y="5537915"/>
            <a:ext cx="917852" cy="1650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554082" y="6206264"/>
            <a:ext cx="917852" cy="14068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554082" y="6592385"/>
            <a:ext cx="917852" cy="183805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3"/>
          <p:cNvPicPr>
            <a:picLocks/>
          </p:cNvPicPr>
          <p:nvPr/>
        </p:nvPicPr>
        <p:blipFill rotWithShape="1">
          <a:blip r:embed="rId3"/>
          <a:srcRect t="81923" b="4016"/>
          <a:stretch/>
        </p:blipFill>
        <p:spPr>
          <a:xfrm>
            <a:off x="95813" y="2390115"/>
            <a:ext cx="12000394" cy="81766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Объект 3"/>
          <p:cNvPicPr>
            <a:picLocks/>
          </p:cNvPicPr>
          <p:nvPr/>
        </p:nvPicPr>
        <p:blipFill rotWithShape="1">
          <a:blip r:embed="rId4"/>
          <a:srcRect t="20523" b="50159"/>
          <a:stretch/>
        </p:blipFill>
        <p:spPr>
          <a:xfrm>
            <a:off x="95813" y="751438"/>
            <a:ext cx="12000394" cy="1866407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8501980" y="2790731"/>
            <a:ext cx="730720" cy="2221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108788" y="2790731"/>
            <a:ext cx="758936" cy="22219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769265" y="2790731"/>
            <a:ext cx="705470" cy="222192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383592" y="2799785"/>
            <a:ext cx="730720" cy="22219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018842" y="2804311"/>
            <a:ext cx="730720" cy="222192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3544" y="2947357"/>
            <a:ext cx="784184" cy="22219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98908" y="6388761"/>
            <a:ext cx="2700089" cy="358438"/>
          </a:xfrm>
        </p:spPr>
        <p:txBody>
          <a:bodyPr/>
          <a:lstStyle/>
          <a:p>
            <a:fld id="{61D34241-C74C-42F1-A425-E76DFB1DB0E6}" type="slidenum">
              <a:rPr lang="ru-RU" smtClean="0"/>
              <a:t>6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/>
        </p:blipFill>
        <p:spPr>
          <a:xfrm>
            <a:off x="95813" y="1601"/>
            <a:ext cx="655625" cy="69933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 bwMode="auto">
          <a:xfrm>
            <a:off x="642800" y="136553"/>
            <a:ext cx="3420307" cy="454180"/>
          </a:xfrm>
          <a:prstGeom prst="rect">
            <a:avLst/>
          </a:prstGeom>
          <a:noFill/>
        </p:spPr>
        <p:txBody>
          <a:bodyPr wrap="square" lIns="144987" tIns="72494" rIns="144987" bIns="72494">
            <a:spAutoFit/>
          </a:bodyPr>
          <a:lstStyle/>
          <a:p>
            <a:pPr>
              <a:defRPr/>
            </a:pPr>
            <a:r>
              <a:rPr lang="ru-RU" sz="1000" b="1" dirty="0" smtClean="0">
                <a:solidFill>
                  <a:srgbClr val="11437F"/>
                </a:solidFill>
              </a:rPr>
              <a:t>УПРАВЛЕНИЕ ФЕДЕРАЛЬНОГО КАЗНАЧЕЙСТВА</a:t>
            </a:r>
            <a:br>
              <a:rPr lang="ru-RU" sz="1000" b="1" dirty="0" smtClean="0">
                <a:solidFill>
                  <a:srgbClr val="11437F"/>
                </a:solidFill>
              </a:rPr>
            </a:br>
            <a:r>
              <a:rPr lang="ru-RU" sz="1000" b="1" dirty="0" smtClean="0">
                <a:solidFill>
                  <a:srgbClr val="11437F"/>
                </a:solidFill>
              </a:rPr>
              <a:t>ПО САРАТОВСКОЙ ОБЛАСТИ</a:t>
            </a:r>
            <a:endParaRPr lang="id-ID" sz="1000" b="1" dirty="0">
              <a:solidFill>
                <a:srgbClr val="11437F"/>
              </a:solidFill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013989" y="258512"/>
            <a:ext cx="10995132" cy="542231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Сверка с журналом операций – данные не корректны</a:t>
            </a:r>
            <a:endParaRPr lang="ru-RU" sz="2600" b="1" dirty="0">
              <a:solidFill>
                <a:srgbClr val="11437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813" y="700935"/>
            <a:ext cx="12000394" cy="247590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9032" b="5171"/>
          <a:stretch/>
        </p:blipFill>
        <p:spPr>
          <a:xfrm>
            <a:off x="99586" y="889654"/>
            <a:ext cx="11944367" cy="549151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1801639" y="1901494"/>
            <a:ext cx="1674892" cy="23308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01639" y="1647882"/>
            <a:ext cx="318381" cy="23308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-1341908" y="92574"/>
            <a:ext cx="13533908" cy="6655583"/>
            <a:chOff x="-1341908" y="92574"/>
            <a:chExt cx="13533908" cy="665558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596"/>
            <a:stretch/>
          </p:blipFill>
          <p:spPr>
            <a:xfrm>
              <a:off x="99587" y="92574"/>
              <a:ext cx="742385" cy="776557"/>
            </a:xfrm>
            <a:prstGeom prst="rect">
              <a:avLst/>
            </a:prstGeom>
          </p:spPr>
        </p:pic>
        <p:sp>
          <p:nvSpPr>
            <p:cNvPr id="15" name="object 2"/>
            <p:cNvSpPr/>
            <p:nvPr/>
          </p:nvSpPr>
          <p:spPr>
            <a:xfrm flipV="1">
              <a:off x="0" y="624511"/>
              <a:ext cx="12192000" cy="265144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733374" y="235368"/>
              <a:ext cx="3821208" cy="454180"/>
            </a:xfrm>
            <a:prstGeom prst="rect">
              <a:avLst/>
            </a:prstGeom>
            <a:noFill/>
          </p:spPr>
          <p:txBody>
            <a:bodyPr wrap="square" lIns="144987" tIns="72494" rIns="144987" bIns="72494">
              <a:sp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rgbClr val="11437F"/>
                  </a:solidFill>
                </a:rPr>
                <a:t>УПРАВЛЕНИЕ ФЕДЕРАЛЬНОГО КАЗНАЧЕЙСТВА</a:t>
              </a:r>
              <a:br>
                <a:rPr lang="ru-RU" sz="1000" b="1" dirty="0" smtClean="0">
                  <a:solidFill>
                    <a:srgbClr val="11437F"/>
                  </a:solidFill>
                </a:rPr>
              </a:br>
              <a:r>
                <a:rPr lang="ru-RU" sz="1000" b="1" dirty="0" smtClean="0">
                  <a:solidFill>
                    <a:srgbClr val="11437F"/>
                  </a:solidFill>
                </a:rPr>
                <a:t>ПО САРАТОВСКОЙ ОБЛАСТИ</a:t>
              </a:r>
              <a:endParaRPr lang="id-ID" sz="1000" b="1" dirty="0">
                <a:solidFill>
                  <a:srgbClr val="11437F"/>
                </a:solidFill>
              </a:endParaRPr>
            </a:p>
          </p:txBody>
        </p:sp>
        <p:sp>
          <p:nvSpPr>
            <p:cNvPr id="17" name="object 8"/>
            <p:cNvSpPr/>
            <p:nvPr/>
          </p:nvSpPr>
          <p:spPr>
            <a:xfrm>
              <a:off x="0" y="6401698"/>
              <a:ext cx="12163486" cy="45719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1341908" y="6401698"/>
              <a:ext cx="3625374" cy="346459"/>
            </a:xfrm>
            <a:prstGeom prst="rect">
              <a:avLst/>
            </a:prstGeom>
            <a:noFill/>
          </p:spPr>
          <p:txBody>
            <a:bodyPr wrap="square" lIns="144987" tIns="72494" rIns="144987" bIns="72494" rtlCol="0">
              <a:spAutoFit/>
            </a:bodyPr>
            <a:lstStyle/>
            <a:p>
              <a:pPr algn="r"/>
              <a:r>
                <a:rPr lang="ru-RU" sz="1300" dirty="0">
                  <a:solidFill>
                    <a:srgbClr val="11437F"/>
                  </a:solidFill>
                </a:rPr>
                <a:t> г. Саратов, </a:t>
              </a:r>
              <a:r>
                <a:rPr lang="ru-RU" sz="1300" dirty="0" smtClean="0">
                  <a:solidFill>
                    <a:srgbClr val="11437F"/>
                  </a:solidFill>
                </a:rPr>
                <a:t>февраль 2024 </a:t>
              </a:r>
              <a:r>
                <a:rPr lang="ru-RU" sz="1300" dirty="0">
                  <a:solidFill>
                    <a:srgbClr val="11437F"/>
                  </a:solidFill>
                </a:rPr>
                <a:t>года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20286" y="6392364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7</a:t>
            </a:fld>
            <a:endParaRPr lang="ru-RU"/>
          </a:p>
        </p:txBody>
      </p:sp>
      <p:pic>
        <p:nvPicPr>
          <p:cNvPr id="19" name="Рисунок 18"/>
          <p:cNvPicPr/>
          <p:nvPr/>
        </p:nvPicPr>
        <p:blipFill rotWithShape="1">
          <a:blip r:embed="rId4"/>
          <a:srcRect l="38985" t="31551" r="18540" b="33465"/>
          <a:stretch/>
        </p:blipFill>
        <p:spPr>
          <a:xfrm>
            <a:off x="3114392" y="3485584"/>
            <a:ext cx="5178582" cy="239916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275908" y="235369"/>
            <a:ext cx="7768045" cy="596973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Формирование файла для проведения выверки БО</a:t>
            </a:r>
            <a:endParaRPr lang="ru-RU" sz="2600" b="1" dirty="0">
              <a:solidFill>
                <a:srgbClr val="11437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50757" y="5776772"/>
            <a:ext cx="11890486" cy="895325"/>
          </a:xfrm>
          <a:prstGeom prst="roundRect">
            <a:avLst>
              <a:gd name="adj" fmla="val 3010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82580" algn="just"/>
            <a:endParaRPr lang="ru-RU" sz="800" dirty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15346" b="54683"/>
          <a:stretch/>
        </p:blipFill>
        <p:spPr>
          <a:xfrm>
            <a:off x="61864" y="1204042"/>
            <a:ext cx="12068269" cy="193997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t="13044" b="61125"/>
          <a:stretch/>
        </p:blipFill>
        <p:spPr>
          <a:xfrm>
            <a:off x="61864" y="3507440"/>
            <a:ext cx="12068270" cy="18288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5260063" y="2815559"/>
            <a:ext cx="995881" cy="23539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76514" y="5100850"/>
            <a:ext cx="995881" cy="23539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865" y="5800651"/>
            <a:ext cx="1206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Гр. Сумма БО на текущий финансовый год + гр. Сумма изменения БО на текущий финансовый год =</a:t>
            </a:r>
          </a:p>
          <a:p>
            <a:pPr algn="ctr"/>
            <a:r>
              <a:rPr lang="ru-RU" sz="1400" dirty="0" smtClean="0"/>
              <a:t>= Сумма БО для проводки на текущий финансовый год (из списковой формы просмотра БО)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1866" y="6336450"/>
            <a:ext cx="12068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1002355,00 + (-1000580,00) = 1775,00</a:t>
            </a:r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>
            <a:off x="10515516" y="1512565"/>
            <a:ext cx="622750" cy="45267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015048" y="3927565"/>
            <a:ext cx="743894" cy="58347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98043" y="6370074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8</a:t>
            </a:fld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/>
        </p:blipFill>
        <p:spPr>
          <a:xfrm>
            <a:off x="95813" y="1601"/>
            <a:ext cx="655625" cy="6993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 bwMode="auto">
          <a:xfrm>
            <a:off x="642800" y="136553"/>
            <a:ext cx="3420307" cy="454180"/>
          </a:xfrm>
          <a:prstGeom prst="rect">
            <a:avLst/>
          </a:prstGeom>
          <a:noFill/>
        </p:spPr>
        <p:txBody>
          <a:bodyPr wrap="square" lIns="144987" tIns="72494" rIns="144987" bIns="72494">
            <a:spAutoFit/>
          </a:bodyPr>
          <a:lstStyle/>
          <a:p>
            <a:pPr>
              <a:defRPr/>
            </a:pPr>
            <a:r>
              <a:rPr lang="ru-RU" sz="1000" b="1" dirty="0" smtClean="0">
                <a:solidFill>
                  <a:srgbClr val="11437F"/>
                </a:solidFill>
              </a:rPr>
              <a:t>УПРАВЛЕНИЕ ФЕДЕРАЛЬНОГО КАЗНАЧЕЙСТВА</a:t>
            </a:r>
            <a:br>
              <a:rPr lang="ru-RU" sz="1000" b="1" dirty="0" smtClean="0">
                <a:solidFill>
                  <a:srgbClr val="11437F"/>
                </a:solidFill>
              </a:rPr>
            </a:br>
            <a:r>
              <a:rPr lang="ru-RU" sz="1000" b="1" dirty="0" smtClean="0">
                <a:solidFill>
                  <a:srgbClr val="11437F"/>
                </a:solidFill>
              </a:rPr>
              <a:t>ПО САРАТОВСКОЙ ОБЛАСТИ</a:t>
            </a:r>
            <a:endParaRPr lang="id-ID" sz="1000" b="1" dirty="0">
              <a:solidFill>
                <a:srgbClr val="11437F"/>
              </a:solidFill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415245" y="95043"/>
            <a:ext cx="7625998" cy="768218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Анализ полученного списка </a:t>
            </a:r>
            <a:r>
              <a:rPr lang="ru-RU" sz="2600" b="1" dirty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с</a:t>
            </a:r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 журналом операций </a:t>
            </a:r>
            <a:endParaRPr lang="ru-RU" sz="2600" b="1" dirty="0">
              <a:solidFill>
                <a:srgbClr val="11437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bject 2"/>
          <p:cNvSpPr/>
          <p:nvPr/>
        </p:nvSpPr>
        <p:spPr>
          <a:xfrm flipV="1">
            <a:off x="0" y="624511"/>
            <a:ext cx="12192000" cy="26514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1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b="54683"/>
          <a:stretch/>
        </p:blipFill>
        <p:spPr>
          <a:xfrm>
            <a:off x="54521" y="601372"/>
            <a:ext cx="5983550" cy="278510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t="-255" b="61125"/>
          <a:stretch/>
        </p:blipFill>
        <p:spPr>
          <a:xfrm>
            <a:off x="54521" y="3428189"/>
            <a:ext cx="5983550" cy="282686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2633590" y="3127150"/>
            <a:ext cx="448279" cy="183893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916897" y="5904311"/>
            <a:ext cx="995881" cy="2353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24590" y="6293070"/>
            <a:ext cx="912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 Сведениях о БО в конечном статусе формирование проводок возможно только силами службы сопровождения. Для простановки проводок заводим обращение.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97746" y="637370"/>
            <a:ext cx="12403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27502" y="3723693"/>
            <a:ext cx="12403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50756" y="6293070"/>
            <a:ext cx="11890486" cy="523220"/>
          </a:xfrm>
          <a:prstGeom prst="roundRect">
            <a:avLst>
              <a:gd name="adj" fmla="val 3010"/>
            </a:avLst>
          </a:prstGeom>
          <a:noFill/>
          <a:ln w="190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82580" algn="just"/>
            <a:endParaRPr lang="ru-RU" sz="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98042" y="6492875"/>
            <a:ext cx="2743200" cy="365125"/>
          </a:xfrm>
        </p:spPr>
        <p:txBody>
          <a:bodyPr/>
          <a:lstStyle/>
          <a:p>
            <a:fld id="{61D34241-C74C-42F1-A425-E76DFB1DB0E6}" type="slidenum">
              <a:rPr lang="ru-RU" smtClean="0"/>
              <a:t>9</a:t>
            </a:fld>
            <a:endParaRPr lang="ru-RU" dirty="0"/>
          </a:p>
        </p:txBody>
      </p:sp>
      <p:pic>
        <p:nvPicPr>
          <p:cNvPr id="17" name="Объект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01371"/>
            <a:ext cx="6026332" cy="565873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8" name="Овал 17"/>
          <p:cNvSpPr/>
          <p:nvPr/>
        </p:nvSpPr>
        <p:spPr>
          <a:xfrm>
            <a:off x="11268787" y="4868780"/>
            <a:ext cx="595422" cy="1967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899018" y="6019663"/>
            <a:ext cx="448279" cy="1838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32819" y="73125"/>
            <a:ext cx="3420307" cy="454180"/>
          </a:xfrm>
          <a:prstGeom prst="rect">
            <a:avLst/>
          </a:prstGeom>
          <a:noFill/>
        </p:spPr>
        <p:txBody>
          <a:bodyPr wrap="square" lIns="144987" tIns="72494" rIns="144987" bIns="72494">
            <a:spAutoFit/>
          </a:bodyPr>
          <a:lstStyle/>
          <a:p>
            <a:pPr>
              <a:defRPr/>
            </a:pPr>
            <a:r>
              <a:rPr lang="ru-RU" sz="1000" b="1" dirty="0" smtClean="0">
                <a:solidFill>
                  <a:srgbClr val="11437F"/>
                </a:solidFill>
              </a:rPr>
              <a:t>УПРАВЛЕНИЕ ФЕДЕРАЛЬНОГО КАЗНАЧЕЙСТВА</a:t>
            </a:r>
            <a:br>
              <a:rPr lang="ru-RU" sz="1000" b="1" dirty="0" smtClean="0">
                <a:solidFill>
                  <a:srgbClr val="11437F"/>
                </a:solidFill>
              </a:rPr>
            </a:br>
            <a:r>
              <a:rPr lang="ru-RU" sz="1000" b="1" dirty="0" smtClean="0">
                <a:solidFill>
                  <a:srgbClr val="11437F"/>
                </a:solidFill>
              </a:rPr>
              <a:t>ПО САРАТОВСКОЙ ОБЛАСТИ</a:t>
            </a:r>
            <a:endParaRPr lang="id-ID" sz="1000" b="1" dirty="0">
              <a:solidFill>
                <a:srgbClr val="11437F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676400" y="120912"/>
            <a:ext cx="10271760" cy="542231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 smtClean="0">
                <a:solidFill>
                  <a:srgbClr val="11437F"/>
                </a:solidFill>
                <a:latin typeface="+mn-lt"/>
                <a:ea typeface="+mn-ea"/>
                <a:cs typeface="Arial" panose="020B0604020202020204" pitchFamily="34" charset="0"/>
              </a:rPr>
              <a:t>Сверка файла для выверки с журналом операций</a:t>
            </a:r>
            <a:endParaRPr lang="ru-RU" sz="2600" b="1" dirty="0">
              <a:solidFill>
                <a:srgbClr val="11437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/>
        </p:blipFill>
        <p:spPr>
          <a:xfrm>
            <a:off x="89122" y="-9717"/>
            <a:ext cx="574331" cy="58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454</Words>
  <Application>Microsoft Office PowerPoint</Application>
  <PresentationFormat>Широкоэкранный</PresentationFormat>
  <Paragraphs>104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Helvetica Neue Medium</vt:lpstr>
      <vt:lpstr>Segoe UI Black</vt:lpstr>
      <vt:lpstr>Segoe UI Historic</vt:lpstr>
      <vt:lpstr>Segoe UI Light</vt:lpstr>
      <vt:lpstr>Тема Office</vt:lpstr>
      <vt:lpstr>Презентация PowerPoint</vt:lpstr>
      <vt:lpstr>Доработка списковых форм БО и ДО</vt:lpstr>
      <vt:lpstr>Настройка списковой формы Сведения о БО</vt:lpstr>
      <vt:lpstr>Отбор списка Сведений о БО</vt:lpstr>
      <vt:lpstr>Сверка с журналом операций – данные корректны</vt:lpstr>
      <vt:lpstr>Сверка с журналом операций – данные не корректны</vt:lpstr>
      <vt:lpstr>Формирование файла для проведения выверки БО</vt:lpstr>
      <vt:lpstr>Анализ полученного списка с журналом операций </vt:lpstr>
      <vt:lpstr>Сверка файла для выверки с журналом операций</vt:lpstr>
      <vt:lpstr>Сведение о бюджетном обязательстве с отсутствующей проводкой</vt:lpstr>
      <vt:lpstr>Настройка списковой формы Сведения о ДО</vt:lpstr>
      <vt:lpstr>Отбор списка Сведений о ДО</vt:lpstr>
      <vt:lpstr>Презентация PowerPoint</vt:lpstr>
      <vt:lpstr>Сверка с журналом операций – данные не корректны</vt:lpstr>
      <vt:lpstr>Презентация PowerPoint</vt:lpstr>
      <vt:lpstr>Сведение о денежном обязательстве с отсутствующей проводкой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Дудуева Виктория Александровна</dc:creator>
  <cp:lastModifiedBy>Журина Юлия Александровна</cp:lastModifiedBy>
  <cp:revision>81</cp:revision>
  <cp:lastPrinted>2024-02-12T14:26:57Z</cp:lastPrinted>
  <dcterms:created xsi:type="dcterms:W3CDTF">2024-02-12T05:58:43Z</dcterms:created>
  <dcterms:modified xsi:type="dcterms:W3CDTF">2024-02-14T12:59:40Z</dcterms:modified>
</cp:coreProperties>
</file>