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74" r:id="rId2"/>
  </p:sldMasterIdLst>
  <p:notesMasterIdLst>
    <p:notesMasterId r:id="rId13"/>
  </p:notesMasterIdLst>
  <p:sldIdLst>
    <p:sldId id="1172" r:id="rId3"/>
    <p:sldId id="1180" r:id="rId4"/>
    <p:sldId id="1088" r:id="rId5"/>
    <p:sldId id="1114" r:id="rId6"/>
    <p:sldId id="1185" r:id="rId7"/>
    <p:sldId id="1181" r:id="rId8"/>
    <p:sldId id="1186" r:id="rId9"/>
    <p:sldId id="1182" r:id="rId10"/>
    <p:sldId id="1179" r:id="rId11"/>
    <p:sldId id="1178" r:id="rId12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E2014C89-73CD-4995-BED8-E17B79378571}">
          <p14:sldIdLst>
            <p14:sldId id="1172"/>
            <p14:sldId id="1180"/>
            <p14:sldId id="1088"/>
            <p14:sldId id="1114"/>
            <p14:sldId id="1185"/>
            <p14:sldId id="1181"/>
            <p14:sldId id="1186"/>
            <p14:sldId id="1182"/>
            <p14:sldId id="1179"/>
            <p14:sldId id="11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5499" userDrawn="1">
          <p15:clr>
            <a:srgbClr val="A4A3A4"/>
          </p15:clr>
        </p15:guide>
        <p15:guide id="3" orient="horz" pos="3866" userDrawn="1">
          <p15:clr>
            <a:srgbClr val="A4A3A4"/>
          </p15:clr>
        </p15:guide>
        <p15:guide id="4" pos="76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онова Ногала Батровна" initials="ОНБ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17F"/>
    <a:srgbClr val="000D33"/>
    <a:srgbClr val="7F7F7F"/>
    <a:srgbClr val="80AFD6"/>
    <a:srgbClr val="FFFFFF"/>
    <a:srgbClr val="E6E6E6"/>
    <a:srgbClr val="F8F8F8"/>
    <a:srgbClr val="E4E4E4"/>
    <a:srgbClr val="EEF7E9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2914" autoAdjust="0"/>
  </p:normalViewPr>
  <p:slideViewPr>
    <p:cSldViewPr>
      <p:cViewPr varScale="1">
        <p:scale>
          <a:sx n="54" d="100"/>
          <a:sy n="54" d="100"/>
        </p:scale>
        <p:origin x="-456" y="-96"/>
      </p:cViewPr>
      <p:guideLst>
        <p:guide orient="horz" pos="5499"/>
        <p:guide orient="horz" pos="3866"/>
        <p:guide pos="76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prstGeom prst="rect">
            <a:avLst/>
          </a:prstGeom>
        </p:spPr>
        <p:txBody>
          <a:bodyPr lIns="91806" tIns="45903" rIns="91806" bIns="45903"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8" y="4715911"/>
            <a:ext cx="4984962" cy="4467701"/>
          </a:xfrm>
          <a:prstGeom prst="rect">
            <a:avLst/>
          </a:prstGeom>
        </p:spPr>
        <p:txBody>
          <a:bodyPr lIns="91806" tIns="45903" rIns="91806" bIns="4590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4923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fld id="{119289AF-B0AB-4547-A913-A961E74CBFA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4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fld id="{119289AF-B0AB-4547-A913-A961E74CBFA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4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fld id="{119289AF-B0AB-4547-A913-A961E74CBFA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4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fld id="{119289AF-B0AB-4547-A913-A961E74CBFA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4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fld id="{119289AF-B0AB-4547-A913-A961E74CBFA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4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fld id="{119289AF-B0AB-4547-A913-A961E74CBFA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4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fld id="{119289AF-B0AB-4547-A913-A961E74CBFAB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4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4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290560" y="12755878"/>
            <a:ext cx="7802880" cy="68579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219200" y="12755878"/>
            <a:ext cx="5608320" cy="6857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AEA59-C386-4CF2-9560-6AD42BD5BA54}" type="datetime1">
              <a:rPr lang="ru-RU" smtClean="0"/>
              <a:t>21.06.2023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2035563" y="13081000"/>
            <a:ext cx="376706" cy="369332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3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2" y="730259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2" y="3651251"/>
            <a:ext cx="21031200" cy="87026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76400" y="12712805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7C421-1F6B-405C-8E3B-B28D8E5D0D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77202" y="12712805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221200" y="12712805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5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2427" y="2249488"/>
            <a:ext cx="15162773" cy="4800533"/>
          </a:xfrm>
        </p:spPr>
        <p:txBody>
          <a:bodyPr>
            <a:normAutofit/>
          </a:bodyPr>
          <a:lstStyle>
            <a:lvl1pPr algn="l">
              <a:defRPr sz="75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1467" y="9546299"/>
            <a:ext cx="6336704" cy="2880320"/>
          </a:xfrm>
        </p:spPr>
        <p:txBody>
          <a:bodyPr anchor="ctr">
            <a:normAutofit/>
          </a:bodyPr>
          <a:lstStyle>
            <a:lvl1pPr marL="0" indent="0" algn="l">
              <a:buNone/>
              <a:defRPr sz="430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fld id="{8C1CD859-0BC7-4275-A94F-20A0E84F0D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392427" y="9162256"/>
            <a:ext cx="633574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73" y="2249488"/>
            <a:ext cx="3622523" cy="403244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40293" y="6334740"/>
            <a:ext cx="3647152" cy="738664"/>
          </a:xfrm>
          <a:prstGeom prst="rect">
            <a:avLst/>
          </a:prstGeom>
          <a:noFill/>
        </p:spPr>
        <p:txBody>
          <a:bodyPr wrap="none" lIns="243834" tIns="121917" rIns="243834" bIns="121917" rtlCol="0">
            <a:spAutoFit/>
          </a:bodyPr>
          <a:lstStyle/>
          <a:p>
            <a:pPr algn="l" defTabSz="2438339" hangingPunct="1"/>
            <a:r>
              <a:rPr lang="en-US" sz="3200" b="0" kern="1200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t>www.roskazna.ru</a:t>
            </a:r>
            <a:endParaRPr lang="ru-RU" sz="3200" b="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2068534" y="192021"/>
            <a:ext cx="12604853" cy="13962789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2438339" hangingPunct="1"/>
            <a:endParaRPr lang="ru-RU" sz="4800" b="0" kern="12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1683" y="2"/>
            <a:ext cx="15067013" cy="1734829"/>
          </a:xfrm>
          <a:solidFill>
            <a:schemeClr val="bg1">
              <a:lumMod val="65000"/>
              <a:alpha val="10000"/>
            </a:schemeClr>
          </a:solidFill>
        </p:spPr>
        <p:txBody>
          <a:bodyPr>
            <a:noAutofit/>
          </a:bodyPr>
          <a:lstStyle>
            <a:lvl1pPr algn="ctr">
              <a:defRPr sz="4300" b="1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3593638"/>
            <a:ext cx="21945600" cy="8658691"/>
          </a:xfrm>
        </p:spPr>
        <p:txBody>
          <a:bodyPr>
            <a:normAutofit/>
          </a:bodyPr>
          <a:lstStyle>
            <a:lvl1pPr>
              <a:defRPr sz="6400"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>
              <a:defRPr sz="5300">
                <a:latin typeface="PT Serif" panose="020A0603040505020204" pitchFamily="18" charset="-52"/>
                <a:ea typeface="PT Serif" panose="020A0603040505020204" pitchFamily="18" charset="-52"/>
              </a:defRPr>
            </a:lvl2pPr>
            <a:lvl3pPr>
              <a:defRPr sz="4800">
                <a:latin typeface="PT Serif" panose="020A0603040505020204" pitchFamily="18" charset="-52"/>
                <a:ea typeface="PT Serif" panose="020A0603040505020204" pitchFamily="18" charset="-52"/>
              </a:defRPr>
            </a:lvl3pPr>
            <a:lvl4pPr>
              <a:defRPr sz="4300">
                <a:latin typeface="PT Serif" panose="020A0603040505020204" pitchFamily="18" charset="-52"/>
                <a:ea typeface="PT Serif" panose="020A0603040505020204" pitchFamily="18" charset="-52"/>
              </a:defRPr>
            </a:lvl4pPr>
            <a:lvl5pPr>
              <a:defRPr sz="4300">
                <a:latin typeface="PT Serif" panose="020A0603040505020204" pitchFamily="18" charset="-52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fld id="{8697A9E2-102D-47AA-944A-02D45B8F79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822560" y="1081021"/>
            <a:ext cx="268733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822560" y="329276"/>
            <a:ext cx="5760640" cy="656589"/>
          </a:xfrm>
          <a:prstGeom prst="rect">
            <a:avLst/>
          </a:prstGeom>
          <a:noFill/>
        </p:spPr>
        <p:txBody>
          <a:bodyPr wrap="square" lIns="0" tIns="121917" rIns="0" bIns="121917" rtlCol="0">
            <a:spAutoFit/>
          </a:bodyPr>
          <a:lstStyle/>
          <a:p>
            <a:pPr algn="l" defTabSz="2438339" hangingPunct="1"/>
            <a:r>
              <a:rPr lang="ru-RU" sz="2700" kern="1200" cap="all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Федеральное казначейство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22561" y="1208858"/>
            <a:ext cx="2671672" cy="656589"/>
          </a:xfrm>
          <a:prstGeom prst="rect">
            <a:avLst/>
          </a:prstGeom>
          <a:noFill/>
        </p:spPr>
        <p:txBody>
          <a:bodyPr wrap="none" lIns="0" tIns="121917" rIns="0" bIns="121917" rtlCol="0">
            <a:spAutoFit/>
          </a:bodyPr>
          <a:lstStyle/>
          <a:p>
            <a:pPr algn="l" defTabSz="2438339" hangingPunct="1"/>
            <a:r>
              <a:rPr lang="en-US" sz="2700" b="0" kern="1200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t>www.roskazna.ru</a:t>
            </a:r>
            <a:endParaRPr lang="ru-RU" sz="2700" b="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" y="345452"/>
            <a:ext cx="1248139" cy="138937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23040331" y="12426619"/>
            <a:ext cx="134366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3137216" y="12426619"/>
            <a:ext cx="1246784" cy="1289381"/>
          </a:xfrm>
          <a:prstGeom prst="rect">
            <a:avLst/>
          </a:prstGeom>
        </p:spPr>
        <p:txBody>
          <a:bodyPr vert="horz" lIns="0" tIns="121917" rIns="0" bIns="121917" rtlCol="0" anchor="t"/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algn="l" defTabSz="2438339" hangingPunct="1"/>
            <a:fld id="{F777CE8F-F8DB-4AC4-B215-9C5F8871BE3C}" type="slidenum">
              <a:rPr lang="ru-RU" sz="4800" kern="1200" smtClean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pPr algn="l" defTabSz="2438339" hangingPunct="1"/>
              <a:t>‹#›</a:t>
            </a:fld>
            <a:endParaRPr lang="ru-RU" sz="480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6C8-D403-4E22-A9A8-49099749EB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4CAC5-A6F4-4520-A061-A22DDC0557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91CAA645-04DF-4798-A13E-280570A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32" y="93957"/>
            <a:ext cx="11579936" cy="55399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77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719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3200403"/>
            <a:ext cx="21945600" cy="9051925"/>
          </a:xfrm>
          <a:prstGeom prst="rect">
            <a:avLst/>
          </a:prstGeom>
        </p:spPr>
        <p:txBody>
          <a:bodyPr vert="horz" lIns="243834" tIns="121917" rIns="243834" bIns="1219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fld id="{79809586-C67F-41F1-B4A6-0F5567B7E453}" type="datetime1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PT Serif"/>
                <a:ea typeface="+mn-ea"/>
                <a:cs typeface="+mn-cs"/>
              </a:rPr>
              <a:t>21.06.2023</a:t>
            </a:fld>
            <a:endParaRPr lang="ru-RU" b="0" kern="1200" dirty="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fld id="{AFAE60AF-26C0-4F26-B6EA-302E8E682429}" type="slidenum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PT Serif"/>
                <a:ea typeface="+mn-ea"/>
                <a:cs typeface="+mn-cs"/>
              </a:rPr>
              <a:pPr defTabSz="2438339" hangingPunct="1"/>
              <a:t>‹#›</a:t>
            </a:fld>
            <a:endParaRPr lang="ru-RU" b="0" kern="1200" dirty="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74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ctr" defTabSz="2438339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77" indent="-914377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150" indent="-761981" algn="l" defTabSz="2438339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7924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093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63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432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602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1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2941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3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0016" y="12872505"/>
            <a:ext cx="243157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9" name="object 9"/>
          <p:cNvSpPr/>
          <p:nvPr/>
        </p:nvSpPr>
        <p:spPr>
          <a:xfrm>
            <a:off x="19109802" y="877569"/>
            <a:ext cx="5243698" cy="11635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10" name="TextBox 9"/>
          <p:cNvSpPr txBox="1"/>
          <p:nvPr/>
        </p:nvSpPr>
        <p:spPr>
          <a:xfrm>
            <a:off x="844306" y="5101067"/>
            <a:ext cx="160282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+mj-ea"/>
                <a:cs typeface="Segoe UI Light" panose="020B0502040204020203" pitchFamily="34" charset="0"/>
                <a:sym typeface="Helvetica Neue Medium"/>
              </a:rPr>
              <a:t>Актуальные вопросы ведения ТОФК казначейского учета операций со средствами, поступающими во временное распоряжение получателей средств при переходе на новую платформу для аналитического и </a:t>
            </a:r>
            <a:r>
              <a:rPr lang="ru-RU" altLang="ru-RU" sz="4000" dirty="0" smtClean="0">
                <a:solidFill>
                  <a:srgbClr val="17517F"/>
                </a:solidFill>
                <a:latin typeface="Helvetica Neue Medium"/>
                <a:ea typeface="+mj-ea"/>
                <a:cs typeface="Segoe UI Light" panose="020B0502040204020203" pitchFamily="34" charset="0"/>
                <a:sym typeface="Helvetica Neue Medium"/>
              </a:rPr>
              <a:t>бухгалтерского</a:t>
            </a: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latin typeface="Helvetica Neue Medium"/>
                <a:ea typeface="+mj-ea"/>
                <a:cs typeface="Segoe UI Light" panose="020B0502040204020203" pitchFamily="34" charset="0"/>
                <a:sym typeface="Helvetica Neue Medium"/>
              </a:rPr>
              <a:t> учета финансового-денежных операций</a:t>
            </a:r>
            <a:endParaRPr lang="ru-RU" altLang="ru-RU" sz="4000" dirty="0">
              <a:solidFill>
                <a:schemeClr val="accent1">
                  <a:lumMod val="50000"/>
                </a:schemeClr>
              </a:solidFill>
              <a:latin typeface="Helvetica Neue Medium"/>
              <a:ea typeface="+mj-ea"/>
              <a:cs typeface="Segoe UI Light" panose="020B0502040204020203" pitchFamily="34" charset="0"/>
              <a:sym typeface="Helvetica Neue Medium"/>
            </a:endParaRPr>
          </a:p>
        </p:txBody>
      </p:sp>
      <p:sp>
        <p:nvSpPr>
          <p:cNvPr id="14" name="object 2"/>
          <p:cNvSpPr/>
          <p:nvPr/>
        </p:nvSpPr>
        <p:spPr>
          <a:xfrm flipV="1">
            <a:off x="5967" y="1060239"/>
            <a:ext cx="18668254" cy="74889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3" name="Прямоугольник 2"/>
          <p:cNvSpPr/>
          <p:nvPr/>
        </p:nvSpPr>
        <p:spPr>
          <a:xfrm>
            <a:off x="1102768" y="10265921"/>
            <a:ext cx="131889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>
                <a:solidFill>
                  <a:srgbClr val="17517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Начальник отдела бюджетного </a:t>
            </a:r>
            <a:r>
              <a:rPr lang="ru-RU" sz="2800" b="0" dirty="0" smtClean="0">
                <a:solidFill>
                  <a:srgbClr val="17517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учета и </a:t>
            </a:r>
            <a:r>
              <a:rPr lang="ru-RU" sz="2800" b="0" dirty="0">
                <a:solidFill>
                  <a:srgbClr val="17517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отчетности по операциям бюджетов –</a:t>
            </a:r>
          </a:p>
          <a:p>
            <a:r>
              <a:rPr lang="ru-RU" sz="2800" b="0" dirty="0">
                <a:solidFill>
                  <a:srgbClr val="17517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главный бухгалтер УФК по </a:t>
            </a:r>
            <a:r>
              <a:rPr lang="ru-RU" sz="2800" b="0" dirty="0" smtClean="0">
                <a:solidFill>
                  <a:srgbClr val="17517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Ярославской области</a:t>
            </a:r>
          </a:p>
          <a:p>
            <a:r>
              <a:rPr lang="ru-RU" sz="2800" b="0" dirty="0" smtClean="0">
                <a:solidFill>
                  <a:srgbClr val="17517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Ирина Николаевна Пепина</a:t>
            </a:r>
            <a:endParaRPr lang="ru-RU" sz="2800" b="0" dirty="0">
              <a:solidFill>
                <a:srgbClr val="17517F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" y="183110"/>
            <a:ext cx="3886381" cy="152132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0016" y="12872505"/>
            <a:ext cx="243157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9" name="object 9"/>
          <p:cNvSpPr/>
          <p:nvPr/>
        </p:nvSpPr>
        <p:spPr>
          <a:xfrm>
            <a:off x="19109802" y="877569"/>
            <a:ext cx="5243698" cy="11635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10" name="TextBox 9"/>
          <p:cNvSpPr txBox="1"/>
          <p:nvPr/>
        </p:nvSpPr>
        <p:spPr>
          <a:xfrm>
            <a:off x="844306" y="5101067"/>
            <a:ext cx="1562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 b="0" dirty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</a:rPr>
              <a:t>Спасибо за внимание!</a:t>
            </a:r>
          </a:p>
        </p:txBody>
      </p:sp>
      <p:sp>
        <p:nvSpPr>
          <p:cNvPr id="14" name="object 2"/>
          <p:cNvSpPr/>
          <p:nvPr/>
        </p:nvSpPr>
        <p:spPr>
          <a:xfrm flipV="1">
            <a:off x="5967" y="1060239"/>
            <a:ext cx="18668254" cy="74889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" y="183110"/>
            <a:ext cx="3886381" cy="152132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268832" y="161256"/>
            <a:ext cx="23978663" cy="1608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r" hangingPunct="0"/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</a:t>
            </a:r>
            <a:endParaRPr lang="ru-RU" altLang="ru-RU" sz="3600" b="1" i="1" cap="all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1770178"/>
            <a:ext cx="243157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47" name="AutoShape 8" descr="Contrato - Iconos gratis de negocios y finanz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" y="183110"/>
            <a:ext cx="3886381" cy="15213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3928" y="12762656"/>
            <a:ext cx="1656184" cy="730250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1000" y="579365"/>
            <a:ext cx="17281920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endParaRPr lang="ru-RU" sz="40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Письмо Федерального казначейства от 22.05.2023 № 13-04-03/13483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«О проведении ОЭ в рамках ГК от 02.11.2022 № ФКУ0572/11/2022/РИС»</a:t>
            </a:r>
          </a:p>
          <a:p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r>
              <a:rPr lang="ru-RU" sz="3200" dirty="0" smtClean="0">
                <a:solidFill>
                  <a:srgbClr val="17517F"/>
                </a:solidFill>
              </a:rPr>
              <a:t>Выполнение </a:t>
            </a:r>
            <a:r>
              <a:rPr lang="ru-RU" sz="3200" dirty="0">
                <a:solidFill>
                  <a:srgbClr val="17517F"/>
                </a:solidFill>
              </a:rPr>
              <a:t>работ по развитию подсистемы учета и отчетности и подсистемы управления расходами государственной интегрированной информационной системы управления общественными финансами «Электронный бюджет</a:t>
            </a:r>
            <a:r>
              <a:rPr lang="ru-RU" sz="3200" dirty="0" smtClean="0">
                <a:solidFill>
                  <a:srgbClr val="17517F"/>
                </a:solidFill>
              </a:rPr>
              <a:t>», </a:t>
            </a:r>
            <a:r>
              <a:rPr lang="ru-RU" sz="3200" dirty="0">
                <a:solidFill>
                  <a:srgbClr val="17517F"/>
                </a:solidFill>
              </a:rPr>
              <a:t>в части развития функций ведения аналитического и казначейского учета средств во временном распоряжении</a:t>
            </a:r>
            <a:endParaRPr lang="ru-RU" sz="3200" dirty="0">
              <a:solidFill>
                <a:srgbClr val="17517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5848" y="8673589"/>
            <a:ext cx="763284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41841"/>
              </p:ext>
            </p:extLst>
          </p:nvPr>
        </p:nvGraphicFramePr>
        <p:xfrm>
          <a:off x="6359352" y="7794104"/>
          <a:ext cx="10009112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911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УФК по Владимирской области</a:t>
                      </a:r>
                      <a:endParaRPr kumimoji="0" lang="ru-RU" sz="4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Helvetica Neue Medium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endParaRPr lang="ru-RU" sz="4000" b="1" dirty="0">
                        <a:latin typeface="Helvetica Neue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УФК по Ярославской области</a:t>
                      </a:r>
                      <a:endParaRPr kumimoji="0" lang="ru-RU" sz="4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Helvetica Neue Medium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endParaRPr lang="ru-RU" sz="4000" b="1" dirty="0">
                        <a:latin typeface="Helvetica Neue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УФК по Чувашской</a:t>
                      </a:r>
                      <a:r>
                        <a:rPr lang="ru-RU" sz="4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 Республике</a:t>
                      </a:r>
                      <a:endParaRPr kumimoji="0" lang="ru-RU" sz="4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Helvetica Neue Medium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endParaRPr lang="ru-RU" sz="4000" b="1" dirty="0">
                        <a:latin typeface="Helvetica Neue Medium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60375" y="313656"/>
            <a:ext cx="23978663" cy="16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/>
            <a: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Участники опытной эксплуатации</a:t>
            </a:r>
            <a:endParaRPr lang="ru-RU" altLang="ru-RU" sz="3600" b="1" i="1" cap="all" dirty="0">
              <a:solidFill>
                <a:schemeClr val="tx1"/>
              </a:solidFill>
              <a:latin typeface="Helvetica Neue Medium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103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0016" y="12872505"/>
            <a:ext cx="243157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14" name="object 2"/>
          <p:cNvSpPr/>
          <p:nvPr/>
        </p:nvSpPr>
        <p:spPr>
          <a:xfrm flipV="1">
            <a:off x="5967" y="1060239"/>
            <a:ext cx="18668254" cy="74889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" y="183110"/>
            <a:ext cx="3886381" cy="152132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111189"/>
              </p:ext>
            </p:extLst>
          </p:nvPr>
        </p:nvGraphicFramePr>
        <p:xfrm>
          <a:off x="3003390" y="2609528"/>
          <a:ext cx="6336704" cy="482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4"/>
              </a:tblGrid>
              <a:tr h="482453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ru-RU" sz="4400" b="1" i="0" u="none" strike="noStrike" cap="all" spc="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faH</a:t>
                      </a:r>
                      <a:endParaRPr lang="ru-RU" altLang="ru-RU" sz="4400" b="1" i="0" u="none" strike="noStrike" cap="all" spc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uFillTx/>
                        <a:latin typeface="Helvetica Neue Medium"/>
                        <a:ea typeface="+mn-ea"/>
                        <a:cs typeface="Segoe UI Light" panose="020B0502040204020203" pitchFamily="34" charset="0"/>
                        <a:sym typeface="Helvetica Neue Medium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altLang="ru-RU" sz="2400" b="1" i="0" u="none" strike="noStrike" cap="all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(</a:t>
                      </a:r>
                      <a:r>
                        <a:rPr lang="en-US" altLang="ru-RU" sz="2400" b="1" i="0" u="none" strike="noStrike" cap="all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O</a:t>
                      </a:r>
                      <a:r>
                        <a:rPr lang="en-US" altLang="ru-RU" sz="2400" b="1" i="0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racle</a:t>
                      </a:r>
                      <a:r>
                        <a:rPr lang="en-US" altLang="ru-RU" sz="2400" b="1" i="0" u="none" strike="noStrike" cap="all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 F</a:t>
                      </a:r>
                      <a:r>
                        <a:rPr lang="en-US" altLang="ru-RU" sz="2400" b="1" i="0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inancial</a:t>
                      </a:r>
                      <a:r>
                        <a:rPr lang="en-US" altLang="ru-RU" sz="2400" b="1" i="0" u="none" strike="noStrike" cap="all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 A</a:t>
                      </a:r>
                      <a:r>
                        <a:rPr lang="en-US" altLang="ru-RU" sz="2400" b="1" i="0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ccounting</a:t>
                      </a:r>
                      <a:r>
                        <a:rPr lang="en-US" altLang="ru-RU" sz="2400" b="1" i="0" u="none" strike="noStrike" cap="all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 H</a:t>
                      </a:r>
                      <a:r>
                        <a:rPr lang="en-US" altLang="ru-RU" sz="2400" b="1" i="0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ub</a:t>
                      </a:r>
                      <a:r>
                        <a:rPr lang="ru-RU" altLang="ru-RU" sz="2400" b="1" i="0" u="none" strike="noStrike" cap="all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altLang="ru-RU" sz="4400" b="0" i="0" u="none" strike="noStrike" cap="all" spc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  <a:sym typeface="Helvetica Neue Medium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51487"/>
              </p:ext>
            </p:extLst>
          </p:nvPr>
        </p:nvGraphicFramePr>
        <p:xfrm>
          <a:off x="13416136" y="2609528"/>
          <a:ext cx="6336704" cy="4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4"/>
              </a:tblGrid>
              <a:tr h="446449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ru-RU" sz="4400" b="1" i="0" u="none" strike="noStrike" cap="all" spc="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Helvetica Neue Medium"/>
                          <a:ea typeface="+mn-ea"/>
                          <a:cs typeface="Segoe UI Light" panose="020B0502040204020203" pitchFamily="34" charset="0"/>
                          <a:sym typeface="Helvetica Neue Medium"/>
                        </a:rPr>
                        <a:t>svap</a:t>
                      </a:r>
                      <a:endParaRPr lang="ru-RU" altLang="ru-RU" sz="4400" b="1" i="0" u="none" strike="noStrike" cap="all" spc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uFillTx/>
                        <a:latin typeface="Helvetica Neue Medium"/>
                        <a:ea typeface="+mn-ea"/>
                        <a:cs typeface="Segoe UI Light" panose="020B0502040204020203" pitchFamily="34" charset="0"/>
                        <a:sym typeface="Helvetica Neue Medium"/>
                      </a:endParaRPr>
                    </a:p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Medium"/>
                          <a:ea typeface="Times New Roman"/>
                        </a:rPr>
                        <a:t>Программное обеспечение, выполняющее автоматизацию функций ведения аналитического и казначейского учета.</a:t>
                      </a:r>
                    </a:p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Medium"/>
                          <a:ea typeface="Times New Roman"/>
                        </a:rPr>
                        <a:t>Продукты семейства </a:t>
                      </a:r>
                      <a:r>
                        <a:rPr lang="ru-RU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Medium"/>
                          <a:ea typeface="Times New Roman"/>
                        </a:rPr>
                        <a:t>SmartVista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Medium"/>
                          <a:ea typeface="Times New Roman"/>
                        </a:rPr>
                        <a:t>:</a:t>
                      </a:r>
                    </a:p>
                    <a:p>
                      <a:pPr marL="342900" marR="36195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340" algn="l"/>
                        </a:tabLs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Medium"/>
                          <a:ea typeface="Times New Roman"/>
                        </a:rPr>
                        <a:t>«Смарт Виста </a:t>
                      </a:r>
                      <a:r>
                        <a:rPr lang="ru-RU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Medium"/>
                          <a:ea typeface="Times New Roman"/>
                        </a:rPr>
                        <a:t>Бэк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Medium"/>
                          <a:ea typeface="Times New Roman"/>
                        </a:rPr>
                        <a:t> Офис Рус» Модуль «Смарт Виста подсистемы учета и отчетности системы»;</a:t>
                      </a:r>
                    </a:p>
                    <a:p>
                      <a:pPr marL="342900" marR="36195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80340" algn="l"/>
                        </a:tabLs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Medium"/>
                          <a:ea typeface="Times New Roman"/>
                        </a:rPr>
                        <a:t>«Смарт Виста Фронт Энд Рус» Модуль «Смарт Виста Интеграционная Платформа»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altLang="ru-RU" sz="2400" b="0" i="0" u="none" strike="noStrike" cap="all" spc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  <a:sym typeface="Helvetica Neue Medium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9815736" y="4553744"/>
            <a:ext cx="3240360" cy="115212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68832" y="161256"/>
            <a:ext cx="23978663" cy="16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/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</a:t>
            </a:r>
            <a:r>
              <a:rPr lang="ru-RU" altLang="ru-RU" sz="3600" b="1" cap="all" dirty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Программное обеспечение, выполняющее автоматизацию функций </a:t>
            </a:r>
            <a:endParaRPr lang="ru-RU" altLang="ru-RU" sz="3600" b="1" cap="all" dirty="0" smtClean="0">
              <a:solidFill>
                <a:srgbClr val="17517F"/>
              </a:solidFill>
              <a:latin typeface="Helvetica Neue Medium"/>
              <a:cs typeface="Segoe UI Light" panose="020B0502040204020203" pitchFamily="34" charset="0"/>
              <a:sym typeface="Helvetica Neue"/>
            </a:endParaRPr>
          </a:p>
          <a:p>
            <a:pPr algn="r"/>
            <a: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ведения </a:t>
            </a:r>
            <a:r>
              <a:rPr lang="ru-RU" altLang="ru-RU" sz="3600" b="1" cap="all" dirty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аналитического и казначейского учета</a:t>
            </a:r>
            <a:endParaRPr lang="ru-RU" altLang="ru-RU" sz="3600" b="1" i="1" cap="all" dirty="0">
              <a:solidFill>
                <a:schemeClr val="tx1"/>
              </a:solidFill>
              <a:latin typeface="Helvetica Neue Medium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4976" y="7650088"/>
            <a:ext cx="1677786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hangingPunct="1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Подсистема</a:t>
            </a:r>
          </a:p>
          <a:p>
            <a:pPr algn="l" hangingPunct="1">
              <a:defRPr/>
            </a:pPr>
            <a:endParaRPr lang="ru-RU" sz="2800" i="1" dirty="0">
              <a:solidFill>
                <a:schemeClr val="accent1">
                  <a:lumMod val="50000"/>
                </a:schemeClr>
              </a:solidFill>
              <a:latin typeface="Helvetica Neue Medium"/>
            </a:endParaRPr>
          </a:p>
          <a:p>
            <a:pPr hangingPunct="1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хранения записей </a:t>
            </a:r>
          </a:p>
          <a:p>
            <a:pPr hangingPunct="1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казначейского и аналитического учета</a:t>
            </a:r>
          </a:p>
          <a:p>
            <a:pPr algn="l" hangingPunct="1"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4976" y="6119336"/>
            <a:ext cx="846094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b="0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 в которой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:</a:t>
            </a:r>
          </a:p>
          <a:p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формируются проводки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ведется </a:t>
            </a:r>
            <a:r>
              <a:rPr lang="ru-RU" dirty="0" smtClean="0"/>
              <a:t>казначейский учет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ведутся </a:t>
            </a:r>
            <a:r>
              <a:rPr lang="ru-RU" dirty="0" smtClean="0"/>
              <a:t>аналитики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416136" y="6350169"/>
            <a:ext cx="63367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к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которой идет обращение для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: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контроля фондов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формирования </a:t>
            </a:r>
            <a:r>
              <a:rPr lang="ru-RU" dirty="0"/>
              <a:t>отчетности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74976" y="7650088"/>
            <a:ext cx="16777864" cy="4532446"/>
          </a:xfrm>
          <a:prstGeom prst="roundRect">
            <a:avLst>
              <a:gd name="adj" fmla="val 17166"/>
            </a:avLst>
          </a:prstGeom>
          <a:noFill/>
          <a:ln w="57150" cap="flat">
            <a:solidFill>
              <a:srgbClr val="17517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613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268832" y="161256"/>
            <a:ext cx="23978663" cy="1608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r" hangingPunct="0"/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</a:t>
            </a:r>
            <a:endParaRPr lang="ru-RU" altLang="ru-RU" sz="3600" b="1" i="1" cap="all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1770178"/>
            <a:ext cx="243157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47" name="AutoShape 8" descr="Contrato - Iconos gratis de negocios y finanz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" y="183110"/>
            <a:ext cx="3886381" cy="15213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912080" y="12946013"/>
            <a:ext cx="274114" cy="47192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0480"/>
              </p:ext>
            </p:extLst>
          </p:nvPr>
        </p:nvGraphicFramePr>
        <p:xfrm>
          <a:off x="2110880" y="2897560"/>
          <a:ext cx="21026335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1000"/>
                <a:gridCol w="8208912"/>
                <a:gridCol w="3816423"/>
              </a:tblGrid>
              <a:tr h="839786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МЕРОПРИЯТИЕ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РЕЗУЛЬТАТ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КОЛИЧЕСТВО ОБРАЩЕНИЙ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</a:tr>
              <a:tr h="1824510">
                <a:tc>
                  <a:txBody>
                    <a:bodyPr/>
                    <a:lstStyle/>
                    <a:p>
                      <a:pPr algn="just"/>
                      <a:r>
                        <a:rPr lang="ru-RU" sz="3000" b="0" i="0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Проверка функциональности доработки документа «Справка, сформированная на основании данных из лицевых счетов СВР для миграции»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Миграционная «Бухгалтерская справка ф. 0504833» по средствам во временном распоряжении</a:t>
                      </a:r>
                      <a:r>
                        <a:rPr lang="ru-RU" sz="3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 </a:t>
                      </a:r>
                      <a:r>
                        <a:rPr lang="ru-RU" sz="3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сформирована и зарегистрирована</a:t>
                      </a:r>
                      <a:endParaRPr lang="ru-RU" sz="3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1</a:t>
                      </a:r>
                      <a:endParaRPr lang="ru-RU" sz="3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1232" y="313656"/>
            <a:ext cx="23978663" cy="16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/>
            <a:endParaRPr lang="ru-RU" altLang="ru-RU" sz="3600" b="1" cap="all" dirty="0" smtClean="0">
              <a:solidFill>
                <a:srgbClr val="17517F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Helvetica Neue"/>
            </a:endParaRPr>
          </a:p>
          <a:p>
            <a:pPr algn="r"/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</a:t>
            </a:r>
            <a: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Задачи и результаты опытной эксплуатации</a:t>
            </a:r>
            <a:endParaRPr lang="ru-RU" altLang="ru-RU" sz="3600" b="1" i="1" cap="all" dirty="0">
              <a:solidFill>
                <a:schemeClr val="tx1"/>
              </a:solidFill>
              <a:latin typeface="Helvetica Neue Medium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632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268832" y="161256"/>
            <a:ext cx="23978663" cy="1608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r" hangingPunct="0"/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</a:t>
            </a:r>
            <a:endParaRPr lang="ru-RU" altLang="ru-RU" sz="3600" b="1" i="1" cap="all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1770178"/>
            <a:ext cx="243157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47" name="AutoShape 8" descr="Contrato - Iconos gratis de negocios y finanz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" y="183110"/>
            <a:ext cx="3886381" cy="15213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912080" y="12946013"/>
            <a:ext cx="274114" cy="47192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606860"/>
              </p:ext>
            </p:extLst>
          </p:nvPr>
        </p:nvGraphicFramePr>
        <p:xfrm>
          <a:off x="2110880" y="1926135"/>
          <a:ext cx="21026335" cy="957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8992"/>
                <a:gridCol w="8856984"/>
                <a:gridCol w="3240359"/>
              </a:tblGrid>
              <a:tr h="83978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МЕРОПРИЯТИЕ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РЕЗУЛЬТАТ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КОЛИЧЕСТВО ОБРАЩЕНИЙ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</a:tr>
              <a:tr h="4425375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 Проверка записей казначейского учета и аналитических показателей на первичных документах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Проведена проверка записей казначейского</a:t>
                      </a:r>
                      <a:r>
                        <a:rPr lang="ru-RU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 и аналитического</a:t>
                      </a: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 учета на следующих первичных документах: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ru-RU" sz="2800" b="0" i="1" u="none" strike="noStrike" cap="none" spc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typeface="Helvetica Neue Medium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Бухгалтерская справка (ф. 0504833)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Платежное поручение (ф. 0401060)</a:t>
                      </a:r>
                      <a:r>
                        <a:rPr lang="en-US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/</a:t>
                      </a:r>
                      <a:r>
                        <a:rPr lang="ru-RU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Поручение о перечислении на счет </a:t>
                      </a:r>
                      <a:r>
                        <a:rPr lang="en-US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 (</a:t>
                      </a:r>
                      <a:r>
                        <a:rPr lang="ru-RU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тип «ЭДИ»/«КДИ»</a:t>
                      </a:r>
                      <a:r>
                        <a:rPr lang="en-US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)</a:t>
                      </a:r>
                    </a:p>
                    <a:p>
                      <a:pPr marL="342900" marR="0" indent="-34290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Платежное поручение (ф. 0401060)</a:t>
                      </a:r>
                      <a:r>
                        <a:rPr lang="en-US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/</a:t>
                      </a:r>
                      <a:r>
                        <a:rPr lang="ru-RU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Поручение о перечислении на счет </a:t>
                      </a:r>
                      <a:r>
                        <a:rPr lang="en-US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 (</a:t>
                      </a:r>
                      <a:r>
                        <a:rPr lang="ru-RU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тип «ЭДВ»/«КДВ»</a:t>
                      </a:r>
                      <a:r>
                        <a:rPr lang="en-US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Уведомление об уточнении вида и принадлежности платежа (ф.0531809)</a:t>
                      </a:r>
                      <a:r>
                        <a:rPr lang="en-US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 </a:t>
                      </a:r>
                      <a:endParaRPr lang="ru-RU" sz="2800" b="0" i="1" u="none" strike="noStrike" cap="none" spc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typeface="Helvetica Neue Medium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Акт приемки-передачи показателей лицевого счета для учета операций со средствами, поступающими во временное распоряжение получателя бюджетных средств (ф. 0531769)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800" b="0" i="1" u="none" strike="noStrike" cap="none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Helvetica Neue Medium"/>
                          <a:ea typeface="+mn-ea"/>
                          <a:cs typeface="+mn-cs"/>
                          <a:sym typeface="Helvetica Neue Light"/>
                        </a:rPr>
                        <a:t> Акте приемки-передачи кассовых выплат, поступлений и обязательств при реорганизации участников бюджетного процесса (ф. 0531728) </a:t>
                      </a:r>
                    </a:p>
                    <a:p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10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1232" y="313656"/>
            <a:ext cx="23978663" cy="16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/>
            <a:endParaRPr lang="ru-RU" altLang="ru-RU" sz="3600" b="1" cap="all" dirty="0" smtClean="0">
              <a:solidFill>
                <a:srgbClr val="17517F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Helvetica Neue"/>
            </a:endParaRPr>
          </a:p>
          <a:p>
            <a:pPr algn="r"/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</a:t>
            </a:r>
            <a: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Задачи и результаты опытной эксплуатации</a:t>
            </a:r>
            <a:endParaRPr lang="ru-RU" altLang="ru-RU" sz="3600" b="1" i="1" cap="all" dirty="0">
              <a:solidFill>
                <a:schemeClr val="tx1"/>
              </a:solidFill>
              <a:latin typeface="Helvetica Neue Medium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6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268832" y="161256"/>
            <a:ext cx="23978663" cy="1608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r" hangingPunct="0"/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</a:t>
            </a:r>
            <a:endParaRPr lang="ru-RU" altLang="ru-RU" sz="3600" b="1" i="1" cap="all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1770178"/>
            <a:ext cx="243157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47" name="AutoShape 8" descr="Contrato - Iconos gratis de negocios y finanz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" y="183110"/>
            <a:ext cx="3886381" cy="15213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275169" y="12823194"/>
            <a:ext cx="1872208" cy="62591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t="23415" r="1376" b="43842"/>
          <a:stretch/>
        </p:blipFill>
        <p:spPr bwMode="auto">
          <a:xfrm>
            <a:off x="745799" y="2177480"/>
            <a:ext cx="21780271" cy="43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21233" y="313656"/>
            <a:ext cx="23580080" cy="1608922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0"/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отражение записей учета</a:t>
            </a:r>
            <a:endParaRPr lang="ru-RU" altLang="ru-RU" sz="3600" b="1" i="1" cap="all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26411" r="15897" b="27949"/>
          <a:stretch/>
        </p:blipFill>
        <p:spPr bwMode="auto">
          <a:xfrm>
            <a:off x="745798" y="6785992"/>
            <a:ext cx="21780271" cy="4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830960" y="5425374"/>
            <a:ext cx="4536504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67464" y="5771365"/>
            <a:ext cx="12817424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18992" y="8010128"/>
            <a:ext cx="14761640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7842" y="11695690"/>
            <a:ext cx="1829003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Segoe UI Light" panose="020B0502040204020203" pitchFamily="34" charset="0"/>
              </a:rPr>
              <a:t>В рамках EXP-259654 </a:t>
            </a:r>
            <a:r>
              <a:rPr lang="ru-RU" i="1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запланирована </a:t>
            </a:r>
            <a:r>
              <a:rPr lang="ru-RU" i="1" dirty="0">
                <a:solidFill>
                  <a:srgbClr val="FF0000"/>
                </a:solidFill>
                <a:latin typeface="Segoe UI Light" panose="020B0502040204020203" pitchFamily="34" charset="0"/>
              </a:rPr>
              <a:t>доработка по отражению единой записи учета</a:t>
            </a:r>
            <a:endParaRPr kumimoji="0" lang="ru-RU" sz="30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657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268832" y="161256"/>
            <a:ext cx="23978663" cy="1608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r" hangingPunct="0"/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</a:t>
            </a:r>
            <a:endParaRPr lang="ru-RU" altLang="ru-RU" sz="3600" b="1" i="1" cap="all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1770178"/>
            <a:ext cx="243157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47" name="AutoShape 8" descr="Contrato - Iconos gratis de negocios y finanz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" y="183110"/>
            <a:ext cx="3886381" cy="15213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912080" y="12946013"/>
            <a:ext cx="274114" cy="47192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873726"/>
              </p:ext>
            </p:extLst>
          </p:nvPr>
        </p:nvGraphicFramePr>
        <p:xfrm>
          <a:off x="2110880" y="1926135"/>
          <a:ext cx="21026335" cy="664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3088"/>
                <a:gridCol w="7416824"/>
                <a:gridCol w="3816423"/>
              </a:tblGrid>
              <a:tr h="839786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МЕРОПРИЯТИЕ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РЕЗУЛЬТАТ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КОЛИЧЕСТВО ОБРАЩЕНИЙ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</a:tr>
              <a:tr h="4425375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Проверка функциональности </a:t>
                      </a:r>
                      <a:r>
                        <a:rPr lang="ru-RU" sz="3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ПУиО</a:t>
                      </a:r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 ГИИС ЭБ в части формирования регистров бюджетного учета на основании данных, полученных от</a:t>
                      </a:r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 SVAP</a:t>
                      </a:r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, в следующем объеме:</a:t>
                      </a:r>
                    </a:p>
                    <a:p>
                      <a:pPr marL="457200" indent="-4572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«Журнал по прочим операциям» (ф.0504071);	</a:t>
                      </a:r>
                    </a:p>
                    <a:p>
                      <a:pPr marL="457200" indent="-4572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«Главная книга» (ф.0504072);	</a:t>
                      </a:r>
                    </a:p>
                    <a:p>
                      <a:pPr marL="457200" indent="-4572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«Ведомость учета внутренних расчетов между органами, осуществляющими кассовое обслуживание исполнения бюджета» (ф.0504061)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Сформированные регистры казначейского учета корректны и соответствуют утвержденным формам.</a:t>
                      </a:r>
                    </a:p>
                    <a:p>
                      <a:pPr algn="just"/>
                      <a:endParaRPr lang="ru-RU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Neue Medium"/>
                        </a:rPr>
                        <a:t>4</a:t>
                      </a:r>
                      <a:endParaRPr lang="ru-RU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Neue Medium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1232" y="313656"/>
            <a:ext cx="23978663" cy="16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/>
            <a:endParaRPr lang="ru-RU" altLang="ru-RU" sz="3600" b="1" cap="all" dirty="0" smtClean="0">
              <a:solidFill>
                <a:srgbClr val="17517F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Helvetica Neue"/>
            </a:endParaRPr>
          </a:p>
          <a:p>
            <a:pPr algn="r"/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</a:t>
            </a:r>
            <a: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Задачи и результаты опытной эксплуатации</a:t>
            </a:r>
            <a:endParaRPr lang="ru-RU" altLang="ru-RU" sz="3600" b="1" i="1" cap="all" dirty="0">
              <a:solidFill>
                <a:schemeClr val="tx1"/>
              </a:solidFill>
              <a:latin typeface="Helvetica Neue Medium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077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268832" y="161256"/>
            <a:ext cx="23978663" cy="1608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r" hangingPunct="0"/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 smtClean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</a:t>
            </a:r>
            <a:r>
              <a:rPr lang="ru-RU" altLang="ru-RU" sz="3600" b="1" cap="all" dirty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«</a:t>
            </a:r>
            <a: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Ведомость учета </a:t>
            </a:r>
            <a:r>
              <a:rPr lang="ru-RU" altLang="ru-RU" sz="3600" b="1" cap="all" dirty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внутренних расчетов между органами, </a:t>
            </a:r>
            <a: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осуществляющими </a:t>
            </a:r>
            <a:r>
              <a:rPr lang="ru-RU" altLang="ru-RU" sz="3600" b="1" cap="all" dirty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кассовое обслуживание исполнения </a:t>
            </a:r>
            <a: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бюджета» </a:t>
            </a:r>
            <a:r>
              <a:rPr lang="ru-RU" altLang="ru-RU" sz="3600" b="1" cap="all" dirty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(ф.0504061</a:t>
            </a:r>
            <a: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)</a:t>
            </a:r>
            <a:endParaRPr lang="ru-RU" altLang="ru-RU" sz="3600" b="1" i="1" cap="all" dirty="0">
              <a:solidFill>
                <a:schemeClr val="tx1"/>
              </a:solidFill>
              <a:latin typeface="Helvetica Neue Medium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1770178"/>
            <a:ext cx="243157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47" name="AutoShape 8" descr="Contrato - Iconos gratis de negocios y finanz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" y="183110"/>
            <a:ext cx="3886381" cy="15213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3928" y="12762656"/>
            <a:ext cx="274114" cy="47192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176" y="4913783"/>
            <a:ext cx="11049000" cy="76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81364"/>
            <a:ext cx="12439155" cy="809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2154476" y="7650088"/>
            <a:ext cx="4141980" cy="1872208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12868227" y="2559718"/>
            <a:ext cx="1119895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ru-RU" sz="3000" b="1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egoe UI Light" panose="020B0502040204020203" pitchFamily="34" charset="0"/>
                <a:sym typeface="Helvetica Neue"/>
              </a:rPr>
              <a:t>Ведомость учета внутренних расчетов </a:t>
            </a:r>
            <a:r>
              <a:rPr kumimoji="0" lang="ru-RU" sz="3000" b="1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egoe UI Light" panose="020B0502040204020203" pitchFamily="34" charset="0"/>
                <a:sym typeface="Helvetica Neue"/>
              </a:rPr>
              <a:t> между органами,</a:t>
            </a:r>
            <a:r>
              <a:rPr kumimoji="0" lang="ru-RU" sz="3000" b="1" i="1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egoe UI Light" panose="020B0502040204020203" pitchFamily="34" charset="0"/>
                <a:sym typeface="Helvetica Neue"/>
              </a:rPr>
              <a:t> </a:t>
            </a:r>
            <a:r>
              <a:rPr kumimoji="0" lang="ru-RU" sz="3000" b="1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egoe UI Light" panose="020B0502040204020203" pitchFamily="34" charset="0"/>
                <a:sym typeface="Helvetica Neue"/>
              </a:rPr>
              <a:t>осуществляющими кассовое обслуживание исполнения бюджета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за </a:t>
            </a:r>
            <a:r>
              <a:rPr lang="ru-RU" i="1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последний </a:t>
            </a:r>
            <a:r>
              <a:rPr lang="ru-RU" i="1" dirty="0">
                <a:solidFill>
                  <a:srgbClr val="FF0000"/>
                </a:solidFill>
                <a:latin typeface="Segoe UI Light" panose="020B0502040204020203" pitchFamily="34" charset="0"/>
              </a:rPr>
              <a:t>день предыдущего </a:t>
            </a:r>
            <a:r>
              <a:rPr lang="ru-RU" i="1" smtClean="0">
                <a:solidFill>
                  <a:srgbClr val="FF0000"/>
                </a:solidFill>
                <a:latin typeface="Segoe UI Light" panose="020B0502040204020203" pitchFamily="34" charset="0"/>
              </a:rPr>
              <a:t>месяца </a:t>
            </a:r>
            <a:r>
              <a:rPr lang="ru-RU" i="1" smtClean="0">
                <a:solidFill>
                  <a:srgbClr val="FF0000"/>
                </a:solidFill>
                <a:latin typeface="Segoe UI Light" panose="020B0502040204020203" pitchFamily="34" charset="0"/>
              </a:rPr>
              <a:t>в статусе </a:t>
            </a:r>
          </a:p>
          <a:p>
            <a:r>
              <a:rPr lang="ru-RU" smtClean="0">
                <a:solidFill>
                  <a:srgbClr val="FF0000"/>
                </a:solidFill>
              </a:rPr>
              <a:t>УТВЕРЖДЕН 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360352" y="9522296"/>
            <a:ext cx="1872208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79832" y="7290048"/>
            <a:ext cx="2188394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09319" y="3534345"/>
            <a:ext cx="1872208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457730" y="5921896"/>
            <a:ext cx="1872208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08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268832" y="161256"/>
            <a:ext cx="23978663" cy="1608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r" hangingPunct="0"/>
            <a: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/>
            </a:r>
            <a:br>
              <a:rPr lang="ru-RU" altLang="ru-RU" sz="3600" b="1" cap="all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</a:br>
            <a:r>
              <a:rPr lang="ru-RU" altLang="ru-RU" sz="3600" b="1" cap="all" dirty="0" smtClean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 «</a:t>
            </a:r>
            <a:r>
              <a:rPr lang="ru-RU" altLang="ru-RU" sz="3600" b="1" cap="all" dirty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Журнал по прочим операциям» (ф.0504071) за </a:t>
            </a:r>
            <a:r>
              <a:rPr lang="ru-RU" altLang="ru-RU" sz="3600" b="1" cap="all" dirty="0" err="1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межотчетный</a:t>
            </a:r>
            <a:r>
              <a:rPr lang="ru-RU" altLang="ru-RU" sz="3600" b="1" cap="all" dirty="0">
                <a:solidFill>
                  <a:srgbClr val="17517F"/>
                </a:solidFill>
                <a:latin typeface="Helvetica Neue Medium"/>
                <a:cs typeface="Segoe UI Light" panose="020B0502040204020203" pitchFamily="34" charset="0"/>
                <a:sym typeface="Helvetica Neue"/>
              </a:rPr>
              <a:t> период </a:t>
            </a:r>
            <a:endParaRPr lang="ru-RU" altLang="ru-RU" sz="3600" b="1" i="1" cap="all" dirty="0">
              <a:solidFill>
                <a:schemeClr val="tx1"/>
              </a:solidFill>
              <a:latin typeface="Helvetica Neue Medium"/>
              <a:ea typeface="+mj-ea"/>
              <a:cs typeface="Segoe UI Light" panose="020B0502040204020203" pitchFamily="34" charset="0"/>
              <a:sym typeface="Helvetica Neue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1770178"/>
            <a:ext cx="243157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2681"/>
          </a:p>
        </p:txBody>
      </p:sp>
      <p:sp>
        <p:nvSpPr>
          <p:cNvPr id="47" name="AutoShape 8" descr="Contrato - Iconos gratis de negocios y finanz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" y="183110"/>
            <a:ext cx="3886381" cy="15213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99712" y="12762656"/>
            <a:ext cx="3107704" cy="409891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13829" r="33529" b="31631"/>
          <a:stretch/>
        </p:blipFill>
        <p:spPr bwMode="auto">
          <a:xfrm>
            <a:off x="2758952" y="2718484"/>
            <a:ext cx="18650072" cy="954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118992" y="6976625"/>
            <a:ext cx="5176464" cy="444462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85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  <a:tailEnd type="triangle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Шаблон_2015_16x9_PTSerif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erif">
      <a:majorFont>
        <a:latin typeface="PT Serif"/>
        <a:ea typeface=""/>
        <a:cs typeface=""/>
      </a:majorFont>
      <a:minorFont>
        <a:latin typeface="PT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51425</TotalTime>
  <Words>484</Words>
  <Application>Microsoft Office PowerPoint</Application>
  <PresentationFormat>Произвольный</PresentationFormat>
  <Paragraphs>116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White</vt:lpstr>
      <vt:lpstr>Шаблон_2015_16x9_PTSerif</vt:lpstr>
      <vt:lpstr>Презентация PowerPoint</vt:lpstr>
      <vt:lpstr>   </vt:lpstr>
      <vt:lpstr>Презентация PowerPoint</vt:lpstr>
      <vt:lpstr>   </vt:lpstr>
      <vt:lpstr>   </vt:lpstr>
      <vt:lpstr>   </vt:lpstr>
      <vt:lpstr>   </vt:lpstr>
      <vt:lpstr>  «Ведомость учета внутренних расчетов между органами,  осуществляющими кассовое обслуживание исполнения бюджета» (ф.0504061)</vt:lpstr>
      <vt:lpstr>  «Журнал по прочим операциям» (ф.0504071) за межотчетный период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Серебрякова Зинаида Олеговна</dc:creator>
  <cp:lastModifiedBy>Пепина Ирина Николаевна</cp:lastModifiedBy>
  <cp:revision>1673</cp:revision>
  <cp:lastPrinted>2023-06-20T17:06:30Z</cp:lastPrinted>
  <dcterms:modified xsi:type="dcterms:W3CDTF">2023-06-21T09:26:18Z</dcterms:modified>
</cp:coreProperties>
</file>