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3" r:id="rId2"/>
    <p:sldId id="578" r:id="rId3"/>
    <p:sldId id="579" r:id="rId4"/>
    <p:sldId id="580" r:id="rId5"/>
    <p:sldId id="581" r:id="rId6"/>
    <p:sldId id="577" r:id="rId7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78"/>
            <p14:sldId id="579"/>
            <p14:sldId id="580"/>
            <p14:sldId id="581"/>
          </p14:sldIdLst>
        </p14:section>
        <p14:section name="Раздел без заголовка" id="{4FB49B65-3596-45DF-9005-72740699900D}">
          <p14:sldIdLst>
            <p14:sldId id="5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  <a:srgbClr val="FFFFFF"/>
    <a:srgbClr val="EAEFF7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84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004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945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285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56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C6C30-E418-44B5-B4F0-DF6FD72CFD98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D95-6D9A-4230-AEF9-F0B3833E169B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8229B-B9C0-4A61-9BD0-3979D3F90C40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3C3B6BF8-8DAD-4C1C-8931-9FB8DB3AC7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2/16/2023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7AB0-AB62-447E-9ABA-1033111B0419}" type="datetime1">
              <a:rPr lang="en-US" smtClean="0"/>
              <a:t>2/16/2023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1BCF-4ECB-42B4-9036-9A4F30512127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B5F-943C-488C-BCDE-9089542176AB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57CF-BC75-4EF2-81EB-8BCF6E560859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D1049-9213-48C1-8827-07B860039C08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ADE0-9D61-4297-B417-B0175E3497D1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E8B-B093-4D08-A9E9-7814ABE18DBD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CF62-866A-4A8A-9034-7C4FD2F1B021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F368-F38C-49E8-8F5A-6F2580A690B8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F309-E123-45EB-8E96-419CC4A7E52C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1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Отдельные вопросы представления Территориальными органами Федерального казначейства </a:t>
            </a:r>
            <a:r>
              <a:rPr lang="ru-RU" sz="2100" dirty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бюджетной отчетности и отчетности системы </a:t>
            </a:r>
            <a:r>
              <a:rPr lang="ru-RU" sz="21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</a:t>
            </a:r>
            <a:r>
              <a:rPr lang="ru-RU" sz="21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платежей </a:t>
            </a:r>
            <a:endParaRPr lang="en-US" sz="21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Кривенец А.Н.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2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01841" y="140624"/>
            <a:ext cx="5789968" cy="348813"/>
          </a:xfrm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1560443" y="1859216"/>
            <a:ext cx="9442173" cy="299108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67" b="1" i="0" kern="12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marL="457200" indent="-457200" algn="l">
              <a:buAutoNum type="arabicPeriod"/>
            </a:pPr>
            <a:r>
              <a:rPr lang="ru-RU" dirty="0" smtClean="0"/>
              <a:t>Завершение мероприятий по корректировке показателей 2022 года и представлению годовой отчетности за 2022 год.</a:t>
            </a:r>
          </a:p>
          <a:p>
            <a:pPr marL="457200" indent="-457200" algn="l">
              <a:buAutoNum type="arabicPeriod"/>
            </a:pPr>
            <a:r>
              <a:rPr lang="ru-RU" dirty="0" smtClean="0"/>
              <a:t>Обеспечение представление корректной отчетности  в 2023 году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639311" y="191397"/>
            <a:ext cx="8262099" cy="64633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2100" dirty="0"/>
              <a:t>Завершение мероприятий по корректировке показателей 2022 года и представлению годовой отчетности за 2022 </a:t>
            </a:r>
            <a:r>
              <a:rPr lang="ru-RU" sz="2100" dirty="0" smtClean="0"/>
              <a:t>год</a:t>
            </a:r>
            <a:endParaRPr lang="ru-RU" sz="21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cxnSp>
        <p:nvCxnSpPr>
          <p:cNvPr id="5" name="Прямая со стрелкой 4"/>
          <p:cNvCxnSpPr>
            <a:stCxn id="44" idx="0"/>
          </p:cNvCxnSpPr>
          <p:nvPr/>
        </p:nvCxnSpPr>
        <p:spPr>
          <a:xfrm>
            <a:off x="980663" y="3907116"/>
            <a:ext cx="984636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867400" y="3727175"/>
            <a:ext cx="0" cy="208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972377" y="2007099"/>
            <a:ext cx="2746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Внесение изменений в данные по обращениям клиентов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3549289" y="3970153"/>
            <a:ext cx="81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23.01</a:t>
            </a:r>
            <a:endParaRPr lang="ru-RU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539408" y="4005470"/>
            <a:ext cx="801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10.02</a:t>
            </a:r>
            <a:endParaRPr lang="ru-RU" b="1" dirty="0"/>
          </a:p>
        </p:txBody>
      </p:sp>
      <p:sp>
        <p:nvSpPr>
          <p:cNvPr id="42" name="Правая фигурная скобка 41"/>
          <p:cNvSpPr/>
          <p:nvPr/>
        </p:nvSpPr>
        <p:spPr>
          <a:xfrm rot="5400000">
            <a:off x="4844419" y="3691068"/>
            <a:ext cx="321524" cy="1928188"/>
          </a:xfrm>
          <a:prstGeom prst="rightBrac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4091613" y="4881818"/>
            <a:ext cx="1900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Подготовка и представление ТОФК годовой отчетности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573158" y="3907116"/>
            <a:ext cx="81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09.01</a:t>
            </a:r>
            <a:endParaRPr lang="ru-RU" b="1" dirty="0"/>
          </a:p>
        </p:txBody>
      </p:sp>
      <p:sp>
        <p:nvSpPr>
          <p:cNvPr id="46" name="Правая фигурная скобка 45"/>
          <p:cNvSpPr/>
          <p:nvPr/>
        </p:nvSpPr>
        <p:spPr>
          <a:xfrm rot="16200000">
            <a:off x="5618845" y="1434903"/>
            <a:ext cx="321524" cy="3607901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4061791" y="1968725"/>
            <a:ext cx="3678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Внесение изменений в данные по обращениям</a:t>
            </a:r>
            <a:r>
              <a:rPr lang="en-US" dirty="0" smtClean="0"/>
              <a:t>*</a:t>
            </a:r>
            <a:r>
              <a:rPr lang="ru-RU" dirty="0" smtClean="0"/>
              <a:t> ГРБС, ФО, согласованным ЦАФК</a:t>
            </a:r>
            <a:endParaRPr lang="ru-RU" dirty="0"/>
          </a:p>
        </p:txBody>
      </p:sp>
      <p:sp>
        <p:nvSpPr>
          <p:cNvPr id="51" name="5-конечная звезда 50"/>
          <p:cNvSpPr/>
          <p:nvPr/>
        </p:nvSpPr>
        <p:spPr>
          <a:xfrm>
            <a:off x="864704" y="3727175"/>
            <a:ext cx="248479" cy="278295"/>
          </a:xfrm>
          <a:prstGeom prst="star5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5-конечная звезда 52"/>
          <p:cNvSpPr/>
          <p:nvPr/>
        </p:nvSpPr>
        <p:spPr>
          <a:xfrm>
            <a:off x="3727177" y="3732598"/>
            <a:ext cx="248479" cy="278295"/>
          </a:xfrm>
          <a:prstGeom prst="star5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5-конечная звезда 53"/>
          <p:cNvSpPr/>
          <p:nvPr/>
        </p:nvSpPr>
        <p:spPr>
          <a:xfrm>
            <a:off x="5743160" y="3735120"/>
            <a:ext cx="248479" cy="278295"/>
          </a:xfrm>
          <a:prstGeom prst="star5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5-конечная звезда 55"/>
          <p:cNvSpPr/>
          <p:nvPr/>
        </p:nvSpPr>
        <p:spPr>
          <a:xfrm>
            <a:off x="7489133" y="3735120"/>
            <a:ext cx="248479" cy="278295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8058978" y="3294071"/>
            <a:ext cx="37901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Корректировка данных 2022 года не допускается, за исключением поручений ЦАФК. Опер дни закрыты. </a:t>
            </a:r>
            <a:endParaRPr lang="ru-RU" i="1" dirty="0"/>
          </a:p>
        </p:txBody>
      </p:sp>
      <p:sp>
        <p:nvSpPr>
          <p:cNvPr id="58" name="TextBox 57"/>
          <p:cNvSpPr txBox="1"/>
          <p:nvPr/>
        </p:nvSpPr>
        <p:spPr>
          <a:xfrm>
            <a:off x="7257221" y="3976201"/>
            <a:ext cx="801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16.02</a:t>
            </a:r>
            <a:endParaRPr lang="ru-RU" b="1" dirty="0"/>
          </a:p>
        </p:txBody>
      </p:sp>
      <p:sp>
        <p:nvSpPr>
          <p:cNvPr id="59" name="Правая фигурная скобка 58"/>
          <p:cNvSpPr/>
          <p:nvPr/>
        </p:nvSpPr>
        <p:spPr>
          <a:xfrm rot="16200000">
            <a:off x="2278203" y="1916717"/>
            <a:ext cx="316215" cy="263963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1395620" y="4963193"/>
            <a:ext cx="1900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Подготовка и представление ТОФК месячной отчетности</a:t>
            </a:r>
            <a:endParaRPr lang="ru-RU" dirty="0"/>
          </a:p>
        </p:txBody>
      </p:sp>
      <p:sp>
        <p:nvSpPr>
          <p:cNvPr id="61" name="Правая фигурная скобка 60"/>
          <p:cNvSpPr/>
          <p:nvPr/>
        </p:nvSpPr>
        <p:spPr>
          <a:xfrm rot="5400000">
            <a:off x="2218008" y="3740733"/>
            <a:ext cx="321524" cy="1928188"/>
          </a:xfrm>
          <a:prstGeom prst="rightBrac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573158" y="6356350"/>
            <a:ext cx="1033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*по состоянию на 15.02.2023 в ФК поступило 31 обращение по уточнению показателей 2022 года 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4550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4"/>
          </p:nvPr>
        </p:nvSpPr>
        <p:spPr>
          <a:xfrm>
            <a:off x="1447799" y="1459303"/>
            <a:ext cx="8534401" cy="64376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Оперативный баланс операций в системе казначейских платежей (ф. 0531377)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7641" y="484299"/>
            <a:ext cx="5789968" cy="358445"/>
          </a:xfrm>
        </p:spPr>
        <p:txBody>
          <a:bodyPr>
            <a:normAutofit fontScale="90000"/>
          </a:bodyPr>
          <a:lstStyle/>
          <a:p>
            <a:r>
              <a:rPr lang="ru-RU" dirty="0"/>
              <a:t>Обеспечение представление корректной отчетности  в 2023 году </a:t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 flipH="1">
            <a:off x="4353082" y="2182751"/>
            <a:ext cx="1003851" cy="7454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287641" y="2206955"/>
            <a:ext cx="964096" cy="7454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409" y="3329609"/>
            <a:ext cx="41346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Обеспечение полноты отражения данных на к/с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Отсутствие дублирующих данных на к/с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/>
              <a:t>Обеспечение соответствия данных с отчетами по движению денежных средств </a:t>
            </a:r>
            <a:r>
              <a:rPr lang="ru-RU" dirty="0" smtClean="0"/>
              <a:t>ПУДС</a:t>
            </a:r>
            <a:r>
              <a:rPr lang="en-US" dirty="0" smtClean="0"/>
              <a:t> (</a:t>
            </a:r>
            <a:r>
              <a:rPr lang="ru-RU" dirty="0" smtClean="0"/>
              <a:t>Оборотная ведомость по казначейским счетам)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377609" y="3366710"/>
            <a:ext cx="497619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Привлеченные федеральным бюджетом средства в части средств АУБУ, юридических лиц, остатков средств во временном распоряжении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Остатки средств, привлеченных бюджетами субъектов РФ и муниципальных образований </a:t>
            </a:r>
          </a:p>
          <a:p>
            <a:pPr algn="just"/>
            <a:r>
              <a:rPr lang="ru-RU" sz="1600" i="1" dirty="0" smtClean="0"/>
              <a:t>(в части данных по отдельным ТОФК (</a:t>
            </a:r>
            <a:r>
              <a:rPr lang="ru-RU" sz="1400" i="1" dirty="0" smtClean="0"/>
              <a:t>Республика Коми, Мурманская область, Астраханская область, Удмуртская Республика, Чувашская Республика-Чувашия, Ульяновская область, Челябинская область, Ямало-Ненецкий </a:t>
            </a:r>
            <a:r>
              <a:rPr lang="ru-RU" sz="1400" i="1" dirty="0"/>
              <a:t>автономный </a:t>
            </a:r>
            <a:r>
              <a:rPr lang="ru-RU" sz="1400" i="1" dirty="0" smtClean="0"/>
              <a:t>округ, Камчатский край, Кабардино-Балкарская Республика)</a:t>
            </a:r>
            <a:endParaRPr lang="ru-RU" sz="1400" i="1" dirty="0"/>
          </a:p>
          <a:p>
            <a:pPr algn="just"/>
            <a:endParaRPr lang="ru-RU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16835" y="5854148"/>
            <a:ext cx="5297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Справочно: расхождения (</a:t>
            </a:r>
            <a:r>
              <a:rPr lang="ru-RU" sz="1600" i="1" dirty="0" err="1" smtClean="0"/>
              <a:t>потеряшки</a:t>
            </a:r>
            <a:r>
              <a:rPr lang="ru-RU" sz="1600" i="1" dirty="0" smtClean="0"/>
              <a:t>) должны быть пояснены и доведены до </a:t>
            </a:r>
            <a:r>
              <a:rPr lang="ru-RU" sz="1600" i="1" dirty="0" err="1" smtClean="0"/>
              <a:t>УБУиО</a:t>
            </a:r>
            <a:endParaRPr lang="ru-RU" sz="16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102986" y="2504492"/>
            <a:ext cx="3250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постоянная проверка при составлении:</a:t>
            </a:r>
            <a:endParaRPr lang="ru-RU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990520" y="2494367"/>
            <a:ext cx="417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требуется оперативная проверка данных (расхождение с расчетом </a:t>
            </a:r>
            <a:r>
              <a:rPr lang="ru-RU" i="1" dirty="0" err="1" smtClean="0"/>
              <a:t>УБУиО</a:t>
            </a:r>
            <a:r>
              <a:rPr lang="ru-RU" i="1" dirty="0" smtClean="0"/>
              <a:t>):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7483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4"/>
          </p:nvPr>
        </p:nvSpPr>
        <p:spPr>
          <a:xfrm>
            <a:off x="1919015" y="1689304"/>
            <a:ext cx="8534401" cy="107298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dirty="0" smtClean="0"/>
              <a:t>Отчетность об исполнении федерального бюджета,</a:t>
            </a:r>
            <a:br>
              <a:rPr lang="ru-RU" dirty="0" smtClean="0"/>
            </a:br>
            <a:r>
              <a:rPr lang="ru-RU" dirty="0" smtClean="0"/>
              <a:t> о кассовом обслуживании бюджетов бюджетной системы Российской Федерации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7641" y="484299"/>
            <a:ext cx="5789968" cy="358445"/>
          </a:xfrm>
        </p:spPr>
        <p:txBody>
          <a:bodyPr>
            <a:normAutofit fontScale="90000"/>
          </a:bodyPr>
          <a:lstStyle/>
          <a:p>
            <a:r>
              <a:rPr lang="ru-RU" dirty="0"/>
              <a:t>Обеспечение представление корректной </a:t>
            </a:r>
            <a:r>
              <a:rPr lang="ru-RU" dirty="0" smtClean="0"/>
              <a:t>отчетности </a:t>
            </a:r>
            <a:r>
              <a:rPr lang="ru-RU" dirty="0"/>
              <a:t>в 2023 году </a:t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72817" y="3309730"/>
            <a:ext cx="94222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/>
              <a:t>Обеспечение отражения показателей по действующим кодам бюджетной классификации в части доходов, расходов, источников финансирования дефицита бюджетов, бюджетных данных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/>
              <a:t>Проведение работы с получателями бюджетных средств по уточнению кодов бюджетной классификации по бюджетным обязательствам, при изменении кодов в новом отчетном году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310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639311" y="191973"/>
            <a:ext cx="8262099" cy="645177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2329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2100" dirty="0"/>
              <a:t>Отражение остатков на начало года и поступлений </a:t>
            </a:r>
            <a:r>
              <a:rPr lang="ru-RU" sz="2100" dirty="0" smtClean="0"/>
              <a:t>2023 </a:t>
            </a:r>
            <a:r>
              <a:rPr lang="ru-RU" sz="2100" dirty="0"/>
              <a:t>года в отчетности </a:t>
            </a:r>
            <a:r>
              <a:rPr lang="ru-RU" sz="2100" dirty="0" smtClean="0"/>
              <a:t>отдельных ТОФК  </a:t>
            </a:r>
            <a:endParaRPr lang="ru-RU" sz="21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4800" y="1206778"/>
            <a:ext cx="4470400" cy="584920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Остатки средств на счетах в  кредитных организациях (в банке)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11027" y="2118952"/>
            <a:ext cx="2901191" cy="773103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Государственный бюджет (бюджетная и приносящая доход деятельность)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03716" y="3073750"/>
            <a:ext cx="2908944" cy="654208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Средства во временном распоряжении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11025" y="3913914"/>
            <a:ext cx="2908943" cy="520385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Бюджеты ГВБФ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111027" y="4620253"/>
            <a:ext cx="2908943" cy="654208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Средства </a:t>
            </a:r>
            <a:r>
              <a:rPr lang="ru-RU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неучастников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бюджетного процесса</a:t>
            </a:r>
          </a:p>
        </p:txBody>
      </p:sp>
      <p:cxnSp>
        <p:nvCxnSpPr>
          <p:cNvPr id="16" name="Соединительная линия уступом 15"/>
          <p:cNvCxnSpPr>
            <a:endCxn id="11" idx="1"/>
          </p:cNvCxnSpPr>
          <p:nvPr/>
        </p:nvCxnSpPr>
        <p:spPr>
          <a:xfrm rot="16200000" flipH="1">
            <a:off x="578051" y="1972527"/>
            <a:ext cx="666125" cy="399827"/>
          </a:xfrm>
          <a:prstGeom prst="bentConnector2">
            <a:avLst/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Соединительная линия уступом 16"/>
          <p:cNvCxnSpPr>
            <a:endCxn id="12" idx="1"/>
          </p:cNvCxnSpPr>
          <p:nvPr/>
        </p:nvCxnSpPr>
        <p:spPr>
          <a:xfrm rot="16200000" flipH="1">
            <a:off x="112622" y="2409758"/>
            <a:ext cx="1589679" cy="392512"/>
          </a:xfrm>
          <a:prstGeom prst="bentConnector2">
            <a:avLst/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Соединительная линия уступом 17"/>
          <p:cNvCxnSpPr>
            <a:endCxn id="13" idx="1"/>
          </p:cNvCxnSpPr>
          <p:nvPr/>
        </p:nvCxnSpPr>
        <p:spPr>
          <a:xfrm rot="16200000" flipH="1">
            <a:off x="-277778" y="2785305"/>
            <a:ext cx="2382411" cy="395191"/>
          </a:xfrm>
          <a:prstGeom prst="bentConnector2">
            <a:avLst/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Соединительная линия уступом 18"/>
          <p:cNvCxnSpPr>
            <a:endCxn id="15" idx="1"/>
          </p:cNvCxnSpPr>
          <p:nvPr/>
        </p:nvCxnSpPr>
        <p:spPr>
          <a:xfrm rot="16200000" flipH="1">
            <a:off x="-665740" y="3170591"/>
            <a:ext cx="3155659" cy="397873"/>
          </a:xfrm>
          <a:prstGeom prst="bentConnector2">
            <a:avLst/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63" y="1245841"/>
            <a:ext cx="487997" cy="487997"/>
          </a:xfrm>
          <a:prstGeom prst="rect">
            <a:avLst/>
          </a:prstGeom>
        </p:spPr>
      </p:pic>
      <p:sp>
        <p:nvSpPr>
          <p:cNvPr id="21" name="Правая фигурная скобка 20"/>
          <p:cNvSpPr/>
          <p:nvPr/>
        </p:nvSpPr>
        <p:spPr>
          <a:xfrm>
            <a:off x="4095314" y="2118952"/>
            <a:ext cx="750172" cy="3155509"/>
          </a:xfrm>
          <a:prstGeom prst="rightBrace">
            <a:avLst>
              <a:gd name="adj1" fmla="val 45833"/>
              <a:gd name="adj2" fmla="val 50000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331201" y="2217495"/>
            <a:ext cx="2032001" cy="879983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Операции </a:t>
            </a:r>
            <a:r>
              <a:rPr lang="ru-RU" sz="1600" b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межотчетного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 периода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331201" y="3658861"/>
            <a:ext cx="2133601" cy="1135389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Операции </a:t>
            </a:r>
          </a:p>
          <a:p>
            <a:pPr algn="ctr"/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2023 года (по соответствующим кодам)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331200" y="5302251"/>
            <a:ext cx="2133603" cy="879983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Операции </a:t>
            </a:r>
          </a:p>
          <a:p>
            <a:pPr algn="ctr"/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2023 года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005602" y="5302251"/>
            <a:ext cx="2269388" cy="879983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Поступили иные доходы на новые счета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014083" y="2217495"/>
            <a:ext cx="2269388" cy="879983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Переведены на казначейские счета остатки на 31.12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005602" y="3400853"/>
            <a:ext cx="2269388" cy="1698196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Переведены на казначейские счета поступления января 2023 года, поступившие на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6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старые»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банковские счета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510" y="1339850"/>
            <a:ext cx="487997" cy="487997"/>
          </a:xfrm>
          <a:prstGeom prst="rect">
            <a:avLst/>
          </a:prstGeom>
        </p:spPr>
      </p:pic>
      <p:sp>
        <p:nvSpPr>
          <p:cNvPr id="29" name="Скругленный прямоугольник 28"/>
          <p:cNvSpPr/>
          <p:nvPr/>
        </p:nvSpPr>
        <p:spPr>
          <a:xfrm>
            <a:off x="8331201" y="1238251"/>
            <a:ext cx="2032001" cy="786572"/>
          </a:xfrm>
          <a:prstGeom prst="roundRect">
            <a:avLst>
              <a:gd name="adj" fmla="val 4458"/>
            </a:avLst>
          </a:prstGeom>
          <a:noFill/>
          <a:ln w="19050">
            <a:solidFill>
              <a:srgbClr val="11437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 Средства на</a:t>
            </a:r>
            <a:b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 казначейских</a:t>
            </a:r>
          </a:p>
          <a:p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 счетах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7441291" y="2657485"/>
            <a:ext cx="585109" cy="0"/>
          </a:xfrm>
          <a:prstGeom prst="straightConnector1">
            <a:avLst/>
          </a:prstGeom>
          <a:noFill/>
          <a:ln w="19050">
            <a:solidFill>
              <a:srgbClr val="11437F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8184220" y="2118952"/>
            <a:ext cx="3873525" cy="4199297"/>
          </a:xfrm>
          <a:prstGeom prst="roundRect">
            <a:avLst>
              <a:gd name="adj" fmla="val 1680"/>
            </a:avLst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7447688" y="4249950"/>
            <a:ext cx="585109" cy="0"/>
          </a:xfrm>
          <a:prstGeom prst="straightConnector1">
            <a:avLst/>
          </a:prstGeom>
          <a:noFill/>
          <a:ln w="19050">
            <a:solidFill>
              <a:srgbClr val="11437F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7441291" y="5750707"/>
            <a:ext cx="585109" cy="0"/>
          </a:xfrm>
          <a:prstGeom prst="straightConnector1">
            <a:avLst/>
          </a:prstGeom>
          <a:noFill/>
          <a:ln w="19050">
            <a:solidFill>
              <a:srgbClr val="11437F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34" name="TextBox 33"/>
          <p:cNvSpPr txBox="1"/>
          <p:nvPr/>
        </p:nvSpPr>
        <p:spPr>
          <a:xfrm>
            <a:off x="10474327" y="3127666"/>
            <a:ext cx="1592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Включается   в Отчётность ТОФК и направляется в ФО, МОУ ФК (Баланс</a:t>
            </a:r>
            <a:b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ф. 0503150, Отчет ф. 0503151, 0503152 и т.д.)</a:t>
            </a:r>
          </a:p>
        </p:txBody>
      </p:sp>
    </p:spTree>
    <p:extLst>
      <p:ext uri="{BB962C8B-B14F-4D97-AF65-F5344CB8AC3E}">
        <p14:creationId xmlns:p14="http://schemas.microsoft.com/office/powerpoint/2010/main" val="301088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42855</TotalTime>
  <Words>435</Words>
  <Application>Microsoft Office PowerPoint</Application>
  <PresentationFormat>Широкоэкранный</PresentationFormat>
  <Paragraphs>60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Helvetica Neue Medium</vt:lpstr>
      <vt:lpstr>Segoe UI Historic</vt:lpstr>
      <vt:lpstr>Segoe UI Light</vt:lpstr>
      <vt:lpstr>Wingdings</vt:lpstr>
      <vt:lpstr>Тема Office</vt:lpstr>
      <vt:lpstr>Презентация PowerPoint</vt:lpstr>
      <vt:lpstr>Вопросы</vt:lpstr>
      <vt:lpstr>Презентация PowerPoint</vt:lpstr>
      <vt:lpstr>Обеспечение представление корректной отчетности  в 2023 году  </vt:lpstr>
      <vt:lpstr>Обеспечение представление корректной отчетности в 2023 году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1463</cp:revision>
  <cp:lastPrinted>2023-02-15T17:24:04Z</cp:lastPrinted>
  <dcterms:created xsi:type="dcterms:W3CDTF">2021-09-09T06:57:17Z</dcterms:created>
  <dcterms:modified xsi:type="dcterms:W3CDTF">2023-02-16T04:13:50Z</dcterms:modified>
</cp:coreProperties>
</file>