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4" r:id="rId2"/>
    <p:sldId id="287" r:id="rId3"/>
    <p:sldId id="265" r:id="rId4"/>
    <p:sldId id="266" r:id="rId5"/>
    <p:sldId id="267" r:id="rId6"/>
    <p:sldId id="269" r:id="rId7"/>
    <p:sldId id="270" r:id="rId8"/>
    <p:sldId id="276" r:id="rId9"/>
    <p:sldId id="271" r:id="rId10"/>
    <p:sldId id="277" r:id="rId11"/>
    <p:sldId id="279" r:id="rId12"/>
    <p:sldId id="272" r:id="rId13"/>
    <p:sldId id="289" r:id="rId14"/>
    <p:sldId id="283" r:id="rId15"/>
    <p:sldId id="288" r:id="rId16"/>
    <p:sldId id="278" r:id="rId17"/>
    <p:sldId id="285" r:id="rId18"/>
    <p:sldId id="286" r:id="rId19"/>
    <p:sldId id="263" r:id="rId20"/>
  </p:sldIdLst>
  <p:sldSz cx="9144000" cy="6858000" type="screen4x3"/>
  <p:notesSz cx="6794500" cy="998220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latunova, Natal'ya" initials="P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3FE"/>
    <a:srgbClr val="000000"/>
    <a:srgbClr val="D2D6E5"/>
    <a:srgbClr val="5DBCFD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04" autoAdjust="0"/>
  </p:normalViewPr>
  <p:slideViewPr>
    <p:cSldViewPr>
      <p:cViewPr>
        <p:scale>
          <a:sx n="66" d="100"/>
          <a:sy n="66" d="100"/>
        </p:scale>
        <p:origin x="-1790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2BD442-FF10-40A7-9080-12DF4EBE02D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48A703-047A-4826-A65B-B8D4CD153544}">
      <dgm:prSet phldrT="[Текст]" custT="1"/>
      <dgm:spPr/>
      <dgm:t>
        <a:bodyPr/>
        <a:lstStyle/>
        <a:p>
          <a:r>
            <a:rPr lang="ru-RU" sz="2000" dirty="0" smtClean="0"/>
            <a:t>Учредитель</a:t>
          </a:r>
        </a:p>
      </dgm:t>
    </dgm:pt>
    <dgm:pt modelId="{35426474-7C82-4F0D-ADB1-745EF5ED1E11}" type="parTrans" cxnId="{FC41FD4A-528F-4118-B131-060424FD2831}">
      <dgm:prSet/>
      <dgm:spPr/>
      <dgm:t>
        <a:bodyPr/>
        <a:lstStyle/>
        <a:p>
          <a:endParaRPr lang="ru-RU" sz="1400"/>
        </a:p>
      </dgm:t>
    </dgm:pt>
    <dgm:pt modelId="{56435706-8CF1-4B15-95EE-699D8C7B7640}" type="sibTrans" cxnId="{FC41FD4A-528F-4118-B131-060424FD2831}">
      <dgm:prSet/>
      <dgm:spPr/>
      <dgm:t>
        <a:bodyPr/>
        <a:lstStyle/>
        <a:p>
          <a:endParaRPr lang="ru-RU" sz="1400"/>
        </a:p>
      </dgm:t>
    </dgm:pt>
    <dgm:pt modelId="{65E00E3C-91D6-4862-A6FD-BF3114C72EE5}">
      <dgm:prSet phldrT="[Текст]" custT="1"/>
      <dgm:spPr/>
      <dgm:t>
        <a:bodyPr/>
        <a:lstStyle/>
        <a:p>
          <a:r>
            <a:rPr lang="ru-RU" sz="2400" dirty="0" smtClean="0"/>
            <a:t>1 302 41 000</a:t>
          </a:r>
          <a:endParaRPr lang="ru-RU" sz="2400" dirty="0"/>
        </a:p>
      </dgm:t>
    </dgm:pt>
    <dgm:pt modelId="{8AA4454D-0BD2-44B1-B56C-C4FD1B5B873A}" type="parTrans" cxnId="{0CED2AC7-DD6D-4647-9230-0E6A4A0BEE96}">
      <dgm:prSet/>
      <dgm:spPr/>
      <dgm:t>
        <a:bodyPr/>
        <a:lstStyle/>
        <a:p>
          <a:endParaRPr lang="ru-RU" sz="1400"/>
        </a:p>
      </dgm:t>
    </dgm:pt>
    <dgm:pt modelId="{210C3A0A-871C-4433-ABC0-815859C94BBA}" type="sibTrans" cxnId="{0CED2AC7-DD6D-4647-9230-0E6A4A0BEE96}">
      <dgm:prSet/>
      <dgm:spPr/>
      <dgm:t>
        <a:bodyPr/>
        <a:lstStyle/>
        <a:p>
          <a:endParaRPr lang="ru-RU" sz="1400"/>
        </a:p>
      </dgm:t>
    </dgm:pt>
    <dgm:pt modelId="{19BF6CD5-8554-4D19-9D1B-CC7B346EF195}">
      <dgm:prSet phldrT="[Текст]" custT="1"/>
      <dgm:spPr/>
      <dgm:t>
        <a:bodyPr/>
        <a:lstStyle/>
        <a:p>
          <a:r>
            <a:rPr lang="ru-RU" sz="2400" dirty="0" smtClean="0"/>
            <a:t>1 206 41 000/ 1 302 41 000</a:t>
          </a:r>
          <a:endParaRPr lang="ru-RU" sz="2400" dirty="0"/>
        </a:p>
      </dgm:t>
    </dgm:pt>
    <dgm:pt modelId="{6AE9468D-7A84-485F-BACB-FC035135CB8C}" type="parTrans" cxnId="{4A97A112-C1C8-40C0-9854-DD1CD4D9E11D}">
      <dgm:prSet/>
      <dgm:spPr/>
      <dgm:t>
        <a:bodyPr/>
        <a:lstStyle/>
        <a:p>
          <a:endParaRPr lang="ru-RU" sz="1400"/>
        </a:p>
      </dgm:t>
    </dgm:pt>
    <dgm:pt modelId="{95722DC9-66AE-4C01-BD79-52CED734C80C}" type="sibTrans" cxnId="{4A97A112-C1C8-40C0-9854-DD1CD4D9E11D}">
      <dgm:prSet/>
      <dgm:spPr/>
      <dgm:t>
        <a:bodyPr/>
        <a:lstStyle/>
        <a:p>
          <a:endParaRPr lang="ru-RU" sz="1400"/>
        </a:p>
      </dgm:t>
    </dgm:pt>
    <dgm:pt modelId="{C2D70C26-6EC9-4ACA-A77D-8CAEA6F139C0}">
      <dgm:prSet phldrT="[Текст]" custT="1"/>
      <dgm:spPr/>
      <dgm:t>
        <a:bodyPr/>
        <a:lstStyle/>
        <a:p>
          <a:r>
            <a:rPr lang="ru-RU" sz="2000" dirty="0" smtClean="0"/>
            <a:t>Учреждение</a:t>
          </a:r>
        </a:p>
      </dgm:t>
    </dgm:pt>
    <dgm:pt modelId="{7DE718C1-E690-4549-A35A-FC715FD0D2F6}" type="parTrans" cxnId="{B5F6C19C-311B-41CD-94B2-F2D12E126596}">
      <dgm:prSet/>
      <dgm:spPr/>
      <dgm:t>
        <a:bodyPr/>
        <a:lstStyle/>
        <a:p>
          <a:endParaRPr lang="ru-RU" sz="1400"/>
        </a:p>
      </dgm:t>
    </dgm:pt>
    <dgm:pt modelId="{FCB51276-A76E-4B7C-AD82-6E693564E82C}" type="sibTrans" cxnId="{B5F6C19C-311B-41CD-94B2-F2D12E126596}">
      <dgm:prSet/>
      <dgm:spPr/>
      <dgm:t>
        <a:bodyPr/>
        <a:lstStyle/>
        <a:p>
          <a:endParaRPr lang="ru-RU" sz="1400"/>
        </a:p>
      </dgm:t>
    </dgm:pt>
    <dgm:pt modelId="{58B667D8-9CB1-4E73-BCDB-076685F1C212}">
      <dgm:prSet phldrT="[Текст]" custT="1"/>
      <dgm:spPr/>
      <dgm:t>
        <a:bodyPr/>
        <a:lstStyle/>
        <a:p>
          <a:r>
            <a:rPr lang="ru-RU" sz="2400" dirty="0" smtClean="0"/>
            <a:t>4 205 31 000</a:t>
          </a:r>
        </a:p>
      </dgm:t>
    </dgm:pt>
    <dgm:pt modelId="{F30EA1D0-D22A-4C62-AA4D-F7A7BB99686E}" type="parTrans" cxnId="{8FD2AA82-DE99-4279-9C72-42D6832D4A8F}">
      <dgm:prSet/>
      <dgm:spPr/>
      <dgm:t>
        <a:bodyPr/>
        <a:lstStyle/>
        <a:p>
          <a:endParaRPr lang="ru-RU" sz="1400"/>
        </a:p>
      </dgm:t>
    </dgm:pt>
    <dgm:pt modelId="{C2DCD864-5390-4D4F-B4FF-762C38279630}" type="sibTrans" cxnId="{8FD2AA82-DE99-4279-9C72-42D6832D4A8F}">
      <dgm:prSet/>
      <dgm:spPr/>
      <dgm:t>
        <a:bodyPr/>
        <a:lstStyle/>
        <a:p>
          <a:endParaRPr lang="ru-RU" sz="1400"/>
        </a:p>
      </dgm:t>
    </dgm:pt>
    <dgm:pt modelId="{EDFFF528-0FEB-4E29-ACEC-9DA94C609C81}">
      <dgm:prSet phldrT="[Текст]" custT="1"/>
      <dgm:spPr/>
      <dgm:t>
        <a:bodyPr/>
        <a:lstStyle/>
        <a:p>
          <a:r>
            <a:rPr lang="ru-RU" sz="2400" dirty="0" smtClean="0"/>
            <a:t>5 205 81 000</a:t>
          </a:r>
          <a:endParaRPr lang="ru-RU" sz="2400" dirty="0"/>
        </a:p>
      </dgm:t>
    </dgm:pt>
    <dgm:pt modelId="{CD4DE996-33D3-470C-B75E-453D553794A6}" type="parTrans" cxnId="{C7CC5AB1-4E08-4E46-B0E0-07FAA891F4E0}">
      <dgm:prSet/>
      <dgm:spPr/>
      <dgm:t>
        <a:bodyPr/>
        <a:lstStyle/>
        <a:p>
          <a:endParaRPr lang="ru-RU" sz="1400"/>
        </a:p>
      </dgm:t>
    </dgm:pt>
    <dgm:pt modelId="{70B46B7B-8A0F-411A-A5C6-6479434658DE}" type="sibTrans" cxnId="{C7CC5AB1-4E08-4E46-B0E0-07FAA891F4E0}">
      <dgm:prSet/>
      <dgm:spPr/>
      <dgm:t>
        <a:bodyPr/>
        <a:lstStyle/>
        <a:p>
          <a:endParaRPr lang="ru-RU" sz="1400"/>
        </a:p>
      </dgm:t>
    </dgm:pt>
    <dgm:pt modelId="{B03B5072-FB73-409D-8476-85E1C73E49B4}">
      <dgm:prSet phldrT="[Текст]" custT="1"/>
      <dgm:spPr/>
      <dgm:t>
        <a:bodyPr/>
        <a:lstStyle/>
        <a:p>
          <a:r>
            <a:rPr lang="ru-RU" sz="2400" dirty="0" smtClean="0"/>
            <a:t>1 </a:t>
          </a:r>
          <a:r>
            <a:rPr lang="ru-RU" sz="2400" dirty="0" smtClean="0">
              <a:solidFill>
                <a:schemeClr val="tx1"/>
              </a:solidFill>
            </a:rPr>
            <a:t>206</a:t>
          </a:r>
          <a:r>
            <a:rPr lang="ru-RU" sz="2400" dirty="0" smtClean="0"/>
            <a:t> 73 000</a:t>
          </a:r>
          <a:endParaRPr lang="ru-RU" sz="2400" dirty="0"/>
        </a:p>
      </dgm:t>
    </dgm:pt>
    <dgm:pt modelId="{9638D001-13D7-48FA-A29E-B9539951ED61}" type="parTrans" cxnId="{7F312F89-06F2-4B75-857A-5A0341071015}">
      <dgm:prSet/>
      <dgm:spPr/>
      <dgm:t>
        <a:bodyPr/>
        <a:lstStyle/>
        <a:p>
          <a:endParaRPr lang="ru-RU" sz="1400"/>
        </a:p>
      </dgm:t>
    </dgm:pt>
    <dgm:pt modelId="{A60DD38A-F5D1-4F08-B302-1BC9DAC4C009}" type="sibTrans" cxnId="{7F312F89-06F2-4B75-857A-5A0341071015}">
      <dgm:prSet/>
      <dgm:spPr/>
      <dgm:t>
        <a:bodyPr/>
        <a:lstStyle/>
        <a:p>
          <a:endParaRPr lang="ru-RU" sz="1400"/>
        </a:p>
      </dgm:t>
    </dgm:pt>
    <dgm:pt modelId="{97997FEA-9D74-4AD1-AB11-31AA94D9277E}">
      <dgm:prSet phldrT="[Текст]" custT="1"/>
      <dgm:spPr/>
      <dgm:t>
        <a:bodyPr/>
        <a:lstStyle/>
        <a:p>
          <a:r>
            <a:rPr lang="ru-RU" sz="2400" dirty="0" smtClean="0"/>
            <a:t>6 205 81 000</a:t>
          </a:r>
          <a:endParaRPr lang="ru-RU" sz="2400" dirty="0"/>
        </a:p>
      </dgm:t>
    </dgm:pt>
    <dgm:pt modelId="{5503A30E-67F2-48CD-9B88-49A1CBC0A36C}" type="parTrans" cxnId="{F944C7F8-30F2-4574-AC2D-16CA1255CC99}">
      <dgm:prSet/>
      <dgm:spPr/>
      <dgm:t>
        <a:bodyPr/>
        <a:lstStyle/>
        <a:p>
          <a:endParaRPr lang="ru-RU" sz="1400"/>
        </a:p>
      </dgm:t>
    </dgm:pt>
    <dgm:pt modelId="{DDA7EA3B-7459-41EE-9D59-BC3DB32A7CCA}" type="sibTrans" cxnId="{F944C7F8-30F2-4574-AC2D-16CA1255CC99}">
      <dgm:prSet/>
      <dgm:spPr/>
      <dgm:t>
        <a:bodyPr/>
        <a:lstStyle/>
        <a:p>
          <a:endParaRPr lang="ru-RU" sz="1400"/>
        </a:p>
      </dgm:t>
    </dgm:pt>
    <dgm:pt modelId="{AECB93F2-A4EE-4AB4-96E6-08AAE5A96EFB}" type="pres">
      <dgm:prSet presAssocID="{3F2BD442-FF10-40A7-9080-12DF4EBE02D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662C93-55AC-4AEF-9FC2-DA63E9B4445C}" type="pres">
      <dgm:prSet presAssocID="{8948A703-047A-4826-A65B-B8D4CD153544}" presName="root" presStyleCnt="0"/>
      <dgm:spPr/>
    </dgm:pt>
    <dgm:pt modelId="{2179CC82-F3D9-47CB-B327-A5861281F2A9}" type="pres">
      <dgm:prSet presAssocID="{8948A703-047A-4826-A65B-B8D4CD153544}" presName="rootComposite" presStyleCnt="0"/>
      <dgm:spPr/>
    </dgm:pt>
    <dgm:pt modelId="{0F51D9E7-AEB7-4A6E-91DB-7B0C5203D88A}" type="pres">
      <dgm:prSet presAssocID="{8948A703-047A-4826-A65B-B8D4CD153544}" presName="rootText" presStyleLbl="node1" presStyleIdx="0" presStyleCnt="2"/>
      <dgm:spPr/>
      <dgm:t>
        <a:bodyPr/>
        <a:lstStyle/>
        <a:p>
          <a:endParaRPr lang="ru-RU"/>
        </a:p>
      </dgm:t>
    </dgm:pt>
    <dgm:pt modelId="{35CA1B2B-AC71-4A67-977A-3AAB909AB7CC}" type="pres">
      <dgm:prSet presAssocID="{8948A703-047A-4826-A65B-B8D4CD153544}" presName="rootConnector" presStyleLbl="node1" presStyleIdx="0" presStyleCnt="2"/>
      <dgm:spPr/>
      <dgm:t>
        <a:bodyPr/>
        <a:lstStyle/>
        <a:p>
          <a:endParaRPr lang="ru-RU"/>
        </a:p>
      </dgm:t>
    </dgm:pt>
    <dgm:pt modelId="{28AD0318-6BE3-4830-A8B5-765894E2BD21}" type="pres">
      <dgm:prSet presAssocID="{8948A703-047A-4826-A65B-B8D4CD153544}" presName="childShape" presStyleCnt="0"/>
      <dgm:spPr/>
    </dgm:pt>
    <dgm:pt modelId="{EFD038A7-1E48-405A-950E-9DB36540A89A}" type="pres">
      <dgm:prSet presAssocID="{8AA4454D-0BD2-44B1-B56C-C4FD1B5B873A}" presName="Name13" presStyleLbl="parChTrans1D2" presStyleIdx="0" presStyleCnt="6"/>
      <dgm:spPr/>
      <dgm:t>
        <a:bodyPr/>
        <a:lstStyle/>
        <a:p>
          <a:endParaRPr lang="ru-RU"/>
        </a:p>
      </dgm:t>
    </dgm:pt>
    <dgm:pt modelId="{7DE4281A-C2E1-465B-8ECD-1B4DB3730080}" type="pres">
      <dgm:prSet presAssocID="{65E00E3C-91D6-4862-A6FD-BF3114C72EE5}" presName="childText" presStyleLbl="bgAcc1" presStyleIdx="0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9E67F6-A083-42AC-A282-EE921F6FAF95}" type="pres">
      <dgm:prSet presAssocID="{6AE9468D-7A84-485F-BACB-FC035135CB8C}" presName="Name13" presStyleLbl="parChTrans1D2" presStyleIdx="1" presStyleCnt="6"/>
      <dgm:spPr/>
      <dgm:t>
        <a:bodyPr/>
        <a:lstStyle/>
        <a:p>
          <a:endParaRPr lang="ru-RU"/>
        </a:p>
      </dgm:t>
    </dgm:pt>
    <dgm:pt modelId="{1079C7CE-6B58-479C-BC29-7FC1AE6ED757}" type="pres">
      <dgm:prSet presAssocID="{19BF6CD5-8554-4D19-9D1B-CC7B346EF195}" presName="childText" presStyleLbl="bgAcc1" presStyleIdx="1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58B58-9D23-4FF3-BFEA-531A25F22281}" type="pres">
      <dgm:prSet presAssocID="{9638D001-13D7-48FA-A29E-B9539951ED61}" presName="Name13" presStyleLbl="parChTrans1D2" presStyleIdx="2" presStyleCnt="6"/>
      <dgm:spPr/>
      <dgm:t>
        <a:bodyPr/>
        <a:lstStyle/>
        <a:p>
          <a:endParaRPr lang="ru-RU"/>
        </a:p>
      </dgm:t>
    </dgm:pt>
    <dgm:pt modelId="{4DFFEB3E-A19A-41C5-A882-3E16861F88BB}" type="pres">
      <dgm:prSet presAssocID="{B03B5072-FB73-409D-8476-85E1C73E49B4}" presName="childText" presStyleLbl="bgAcc1" presStyleIdx="2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7568B1-13FB-4F28-AD3D-B183EADE04B1}" type="pres">
      <dgm:prSet presAssocID="{C2D70C26-6EC9-4ACA-A77D-8CAEA6F139C0}" presName="root" presStyleCnt="0"/>
      <dgm:spPr/>
    </dgm:pt>
    <dgm:pt modelId="{05A47992-7AB8-49C9-BA9F-7C78E437E827}" type="pres">
      <dgm:prSet presAssocID="{C2D70C26-6EC9-4ACA-A77D-8CAEA6F139C0}" presName="rootComposite" presStyleCnt="0"/>
      <dgm:spPr/>
    </dgm:pt>
    <dgm:pt modelId="{1F4853B2-0BD7-47BF-AA2B-E3BA60BBE072}" type="pres">
      <dgm:prSet presAssocID="{C2D70C26-6EC9-4ACA-A77D-8CAEA6F139C0}" presName="rootText" presStyleLbl="node1" presStyleIdx="1" presStyleCnt="2"/>
      <dgm:spPr/>
      <dgm:t>
        <a:bodyPr/>
        <a:lstStyle/>
        <a:p>
          <a:endParaRPr lang="ru-RU"/>
        </a:p>
      </dgm:t>
    </dgm:pt>
    <dgm:pt modelId="{2ED722D7-FC09-47FB-9D8A-4E7D96A4467B}" type="pres">
      <dgm:prSet presAssocID="{C2D70C26-6EC9-4ACA-A77D-8CAEA6F139C0}" presName="rootConnector" presStyleLbl="node1" presStyleIdx="1" presStyleCnt="2"/>
      <dgm:spPr/>
      <dgm:t>
        <a:bodyPr/>
        <a:lstStyle/>
        <a:p>
          <a:endParaRPr lang="ru-RU"/>
        </a:p>
      </dgm:t>
    </dgm:pt>
    <dgm:pt modelId="{DA0F8758-FE88-417F-AFA7-77CD9F034FD2}" type="pres">
      <dgm:prSet presAssocID="{C2D70C26-6EC9-4ACA-A77D-8CAEA6F139C0}" presName="childShape" presStyleCnt="0"/>
      <dgm:spPr/>
    </dgm:pt>
    <dgm:pt modelId="{38FF9BB0-119F-4DB9-B843-8134429C7BA4}" type="pres">
      <dgm:prSet presAssocID="{F30EA1D0-D22A-4C62-AA4D-F7A7BB99686E}" presName="Name13" presStyleLbl="parChTrans1D2" presStyleIdx="3" presStyleCnt="6"/>
      <dgm:spPr/>
      <dgm:t>
        <a:bodyPr/>
        <a:lstStyle/>
        <a:p>
          <a:endParaRPr lang="ru-RU"/>
        </a:p>
      </dgm:t>
    </dgm:pt>
    <dgm:pt modelId="{0363A295-F145-4167-9792-29466CB17828}" type="pres">
      <dgm:prSet presAssocID="{58B667D8-9CB1-4E73-BCDB-076685F1C212}" presName="childText" presStyleLbl="bgAcc1" presStyleIdx="3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C4DEF-0CD1-4AC6-938C-E0B35127165C}" type="pres">
      <dgm:prSet presAssocID="{CD4DE996-33D3-470C-B75E-453D553794A6}" presName="Name13" presStyleLbl="parChTrans1D2" presStyleIdx="4" presStyleCnt="6"/>
      <dgm:spPr/>
      <dgm:t>
        <a:bodyPr/>
        <a:lstStyle/>
        <a:p>
          <a:endParaRPr lang="ru-RU"/>
        </a:p>
      </dgm:t>
    </dgm:pt>
    <dgm:pt modelId="{0431A36D-3645-4E92-B0D1-1368B6CF975A}" type="pres">
      <dgm:prSet presAssocID="{EDFFF528-0FEB-4E29-ACEC-9DA94C609C81}" presName="childText" presStyleLbl="bgAcc1" presStyleIdx="4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E3A08-31A4-42E1-871B-4D78AE32B745}" type="pres">
      <dgm:prSet presAssocID="{5503A30E-67F2-48CD-9B88-49A1CBC0A36C}" presName="Name13" presStyleLbl="parChTrans1D2" presStyleIdx="5" presStyleCnt="6"/>
      <dgm:spPr/>
      <dgm:t>
        <a:bodyPr/>
        <a:lstStyle/>
        <a:p>
          <a:endParaRPr lang="ru-RU"/>
        </a:p>
      </dgm:t>
    </dgm:pt>
    <dgm:pt modelId="{0BEF3905-9A8D-4AE8-9099-CCB17C4C9197}" type="pres">
      <dgm:prSet presAssocID="{97997FEA-9D74-4AD1-AB11-31AA94D9277E}" presName="childText" presStyleLbl="bgAcc1" presStyleIdx="5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ED2AC7-DD6D-4647-9230-0E6A4A0BEE96}" srcId="{8948A703-047A-4826-A65B-B8D4CD153544}" destId="{65E00E3C-91D6-4862-A6FD-BF3114C72EE5}" srcOrd="0" destOrd="0" parTransId="{8AA4454D-0BD2-44B1-B56C-C4FD1B5B873A}" sibTransId="{210C3A0A-871C-4433-ABC0-815859C94BBA}"/>
    <dgm:cxn modelId="{7F638B03-C9EF-407E-B5CD-123AF0CE1C23}" type="presOf" srcId="{8AA4454D-0BD2-44B1-B56C-C4FD1B5B873A}" destId="{EFD038A7-1E48-405A-950E-9DB36540A89A}" srcOrd="0" destOrd="0" presId="urn:microsoft.com/office/officeart/2005/8/layout/hierarchy3"/>
    <dgm:cxn modelId="{0117744F-9E7F-4710-BD9E-598CDF85CF42}" type="presOf" srcId="{9638D001-13D7-48FA-A29E-B9539951ED61}" destId="{5A958B58-9D23-4FF3-BFEA-531A25F22281}" srcOrd="0" destOrd="0" presId="urn:microsoft.com/office/officeart/2005/8/layout/hierarchy3"/>
    <dgm:cxn modelId="{C7CC5AB1-4E08-4E46-B0E0-07FAA891F4E0}" srcId="{C2D70C26-6EC9-4ACA-A77D-8CAEA6F139C0}" destId="{EDFFF528-0FEB-4E29-ACEC-9DA94C609C81}" srcOrd="1" destOrd="0" parTransId="{CD4DE996-33D3-470C-B75E-453D553794A6}" sibTransId="{70B46B7B-8A0F-411A-A5C6-6479434658DE}"/>
    <dgm:cxn modelId="{815DA9B3-7F37-4B59-A849-AE00D0D77B73}" type="presOf" srcId="{C2D70C26-6EC9-4ACA-A77D-8CAEA6F139C0}" destId="{1F4853B2-0BD7-47BF-AA2B-E3BA60BBE072}" srcOrd="0" destOrd="0" presId="urn:microsoft.com/office/officeart/2005/8/layout/hierarchy3"/>
    <dgm:cxn modelId="{7F312F89-06F2-4B75-857A-5A0341071015}" srcId="{8948A703-047A-4826-A65B-B8D4CD153544}" destId="{B03B5072-FB73-409D-8476-85E1C73E49B4}" srcOrd="2" destOrd="0" parTransId="{9638D001-13D7-48FA-A29E-B9539951ED61}" sibTransId="{A60DD38A-F5D1-4F08-B302-1BC9DAC4C009}"/>
    <dgm:cxn modelId="{F944C7F8-30F2-4574-AC2D-16CA1255CC99}" srcId="{C2D70C26-6EC9-4ACA-A77D-8CAEA6F139C0}" destId="{97997FEA-9D74-4AD1-AB11-31AA94D9277E}" srcOrd="2" destOrd="0" parTransId="{5503A30E-67F2-48CD-9B88-49A1CBC0A36C}" sibTransId="{DDA7EA3B-7459-41EE-9D59-BC3DB32A7CCA}"/>
    <dgm:cxn modelId="{B5F6C19C-311B-41CD-94B2-F2D12E126596}" srcId="{3F2BD442-FF10-40A7-9080-12DF4EBE02D8}" destId="{C2D70C26-6EC9-4ACA-A77D-8CAEA6F139C0}" srcOrd="1" destOrd="0" parTransId="{7DE718C1-E690-4549-A35A-FC715FD0D2F6}" sibTransId="{FCB51276-A76E-4B7C-AD82-6E693564E82C}"/>
    <dgm:cxn modelId="{CBC18D45-AE65-45F4-B572-29CF605A8107}" type="presOf" srcId="{C2D70C26-6EC9-4ACA-A77D-8CAEA6F139C0}" destId="{2ED722D7-FC09-47FB-9D8A-4E7D96A4467B}" srcOrd="1" destOrd="0" presId="urn:microsoft.com/office/officeart/2005/8/layout/hierarchy3"/>
    <dgm:cxn modelId="{2F6E4B87-F3BD-45B0-AF72-062F3B6C9FC3}" type="presOf" srcId="{19BF6CD5-8554-4D19-9D1B-CC7B346EF195}" destId="{1079C7CE-6B58-479C-BC29-7FC1AE6ED757}" srcOrd="0" destOrd="0" presId="urn:microsoft.com/office/officeart/2005/8/layout/hierarchy3"/>
    <dgm:cxn modelId="{7888F175-C91B-4C78-9F45-C3B262677CAD}" type="presOf" srcId="{CD4DE996-33D3-470C-B75E-453D553794A6}" destId="{02FC4DEF-0CD1-4AC6-938C-E0B35127165C}" srcOrd="0" destOrd="0" presId="urn:microsoft.com/office/officeart/2005/8/layout/hierarchy3"/>
    <dgm:cxn modelId="{6AD1AC3D-D74F-4E03-B60D-BD13D8B35B82}" type="presOf" srcId="{97997FEA-9D74-4AD1-AB11-31AA94D9277E}" destId="{0BEF3905-9A8D-4AE8-9099-CCB17C4C9197}" srcOrd="0" destOrd="0" presId="urn:microsoft.com/office/officeart/2005/8/layout/hierarchy3"/>
    <dgm:cxn modelId="{8FD2AA82-DE99-4279-9C72-42D6832D4A8F}" srcId="{C2D70C26-6EC9-4ACA-A77D-8CAEA6F139C0}" destId="{58B667D8-9CB1-4E73-BCDB-076685F1C212}" srcOrd="0" destOrd="0" parTransId="{F30EA1D0-D22A-4C62-AA4D-F7A7BB99686E}" sibTransId="{C2DCD864-5390-4D4F-B4FF-762C38279630}"/>
    <dgm:cxn modelId="{2778EB9F-7C2B-4E19-B352-9896A2399DDE}" type="presOf" srcId="{5503A30E-67F2-48CD-9B88-49A1CBC0A36C}" destId="{DF2E3A08-31A4-42E1-871B-4D78AE32B745}" srcOrd="0" destOrd="0" presId="urn:microsoft.com/office/officeart/2005/8/layout/hierarchy3"/>
    <dgm:cxn modelId="{26526D02-8ECF-4B75-B426-C4C885A069A6}" type="presOf" srcId="{6AE9468D-7A84-485F-BACB-FC035135CB8C}" destId="{769E67F6-A083-42AC-A282-EE921F6FAF95}" srcOrd="0" destOrd="0" presId="urn:microsoft.com/office/officeart/2005/8/layout/hierarchy3"/>
    <dgm:cxn modelId="{4A97A112-C1C8-40C0-9854-DD1CD4D9E11D}" srcId="{8948A703-047A-4826-A65B-B8D4CD153544}" destId="{19BF6CD5-8554-4D19-9D1B-CC7B346EF195}" srcOrd="1" destOrd="0" parTransId="{6AE9468D-7A84-485F-BACB-FC035135CB8C}" sibTransId="{95722DC9-66AE-4C01-BD79-52CED734C80C}"/>
    <dgm:cxn modelId="{84607B10-C527-467D-94A3-96B5AA993157}" type="presOf" srcId="{8948A703-047A-4826-A65B-B8D4CD153544}" destId="{0F51D9E7-AEB7-4A6E-91DB-7B0C5203D88A}" srcOrd="0" destOrd="0" presId="urn:microsoft.com/office/officeart/2005/8/layout/hierarchy3"/>
    <dgm:cxn modelId="{7A651FCF-1EC8-491B-BDB9-5A34EAEAD846}" type="presOf" srcId="{EDFFF528-0FEB-4E29-ACEC-9DA94C609C81}" destId="{0431A36D-3645-4E92-B0D1-1368B6CF975A}" srcOrd="0" destOrd="0" presId="urn:microsoft.com/office/officeart/2005/8/layout/hierarchy3"/>
    <dgm:cxn modelId="{A7347FDC-C5D5-48F5-BDD7-7D536346A50B}" type="presOf" srcId="{58B667D8-9CB1-4E73-BCDB-076685F1C212}" destId="{0363A295-F145-4167-9792-29466CB17828}" srcOrd="0" destOrd="0" presId="urn:microsoft.com/office/officeart/2005/8/layout/hierarchy3"/>
    <dgm:cxn modelId="{5A904512-56B1-4776-AB06-E1AAF4B01D0A}" type="presOf" srcId="{B03B5072-FB73-409D-8476-85E1C73E49B4}" destId="{4DFFEB3E-A19A-41C5-A882-3E16861F88BB}" srcOrd="0" destOrd="0" presId="urn:microsoft.com/office/officeart/2005/8/layout/hierarchy3"/>
    <dgm:cxn modelId="{43C73FA9-EF1E-4973-865A-3027BD4559B3}" type="presOf" srcId="{3F2BD442-FF10-40A7-9080-12DF4EBE02D8}" destId="{AECB93F2-A4EE-4AB4-96E6-08AAE5A96EFB}" srcOrd="0" destOrd="0" presId="urn:microsoft.com/office/officeart/2005/8/layout/hierarchy3"/>
    <dgm:cxn modelId="{C9EE05FA-2064-45F5-B1C1-DA638026A993}" type="presOf" srcId="{8948A703-047A-4826-A65B-B8D4CD153544}" destId="{35CA1B2B-AC71-4A67-977A-3AAB909AB7CC}" srcOrd="1" destOrd="0" presId="urn:microsoft.com/office/officeart/2005/8/layout/hierarchy3"/>
    <dgm:cxn modelId="{FC41FD4A-528F-4118-B131-060424FD2831}" srcId="{3F2BD442-FF10-40A7-9080-12DF4EBE02D8}" destId="{8948A703-047A-4826-A65B-B8D4CD153544}" srcOrd="0" destOrd="0" parTransId="{35426474-7C82-4F0D-ADB1-745EF5ED1E11}" sibTransId="{56435706-8CF1-4B15-95EE-699D8C7B7640}"/>
    <dgm:cxn modelId="{97F1B91B-76A4-4C20-B5C6-4428A8749E4C}" type="presOf" srcId="{65E00E3C-91D6-4862-A6FD-BF3114C72EE5}" destId="{7DE4281A-C2E1-465B-8ECD-1B4DB3730080}" srcOrd="0" destOrd="0" presId="urn:microsoft.com/office/officeart/2005/8/layout/hierarchy3"/>
    <dgm:cxn modelId="{D9DB8FCB-3DD8-4327-A9E4-BA6349EE4927}" type="presOf" srcId="{F30EA1D0-D22A-4C62-AA4D-F7A7BB99686E}" destId="{38FF9BB0-119F-4DB9-B843-8134429C7BA4}" srcOrd="0" destOrd="0" presId="urn:microsoft.com/office/officeart/2005/8/layout/hierarchy3"/>
    <dgm:cxn modelId="{DF30246B-4716-43BB-BF12-166E1D7CD360}" type="presParOf" srcId="{AECB93F2-A4EE-4AB4-96E6-08AAE5A96EFB}" destId="{4A662C93-55AC-4AEF-9FC2-DA63E9B4445C}" srcOrd="0" destOrd="0" presId="urn:microsoft.com/office/officeart/2005/8/layout/hierarchy3"/>
    <dgm:cxn modelId="{66C2AD6D-57C9-4E0F-92DA-0D268A34A9D0}" type="presParOf" srcId="{4A662C93-55AC-4AEF-9FC2-DA63E9B4445C}" destId="{2179CC82-F3D9-47CB-B327-A5861281F2A9}" srcOrd="0" destOrd="0" presId="urn:microsoft.com/office/officeart/2005/8/layout/hierarchy3"/>
    <dgm:cxn modelId="{E5FF6486-8D74-4F7C-BDA5-7D53F8E76234}" type="presParOf" srcId="{2179CC82-F3D9-47CB-B327-A5861281F2A9}" destId="{0F51D9E7-AEB7-4A6E-91DB-7B0C5203D88A}" srcOrd="0" destOrd="0" presId="urn:microsoft.com/office/officeart/2005/8/layout/hierarchy3"/>
    <dgm:cxn modelId="{46735AE2-1A1A-4FE0-AE29-15025B5400B8}" type="presParOf" srcId="{2179CC82-F3D9-47CB-B327-A5861281F2A9}" destId="{35CA1B2B-AC71-4A67-977A-3AAB909AB7CC}" srcOrd="1" destOrd="0" presId="urn:microsoft.com/office/officeart/2005/8/layout/hierarchy3"/>
    <dgm:cxn modelId="{12D7164E-A57D-4A40-BC1A-0D826BEAEE0B}" type="presParOf" srcId="{4A662C93-55AC-4AEF-9FC2-DA63E9B4445C}" destId="{28AD0318-6BE3-4830-A8B5-765894E2BD21}" srcOrd="1" destOrd="0" presId="urn:microsoft.com/office/officeart/2005/8/layout/hierarchy3"/>
    <dgm:cxn modelId="{0EC8D012-C90E-41E1-8D85-837A0C3C25EE}" type="presParOf" srcId="{28AD0318-6BE3-4830-A8B5-765894E2BD21}" destId="{EFD038A7-1E48-405A-950E-9DB36540A89A}" srcOrd="0" destOrd="0" presId="urn:microsoft.com/office/officeart/2005/8/layout/hierarchy3"/>
    <dgm:cxn modelId="{AD32811F-90A7-4DC1-9749-142D07BDFE4A}" type="presParOf" srcId="{28AD0318-6BE3-4830-A8B5-765894E2BD21}" destId="{7DE4281A-C2E1-465B-8ECD-1B4DB3730080}" srcOrd="1" destOrd="0" presId="urn:microsoft.com/office/officeart/2005/8/layout/hierarchy3"/>
    <dgm:cxn modelId="{0DBA9846-1A1F-4BBB-A714-CB516158B226}" type="presParOf" srcId="{28AD0318-6BE3-4830-A8B5-765894E2BD21}" destId="{769E67F6-A083-42AC-A282-EE921F6FAF95}" srcOrd="2" destOrd="0" presId="urn:microsoft.com/office/officeart/2005/8/layout/hierarchy3"/>
    <dgm:cxn modelId="{4620A633-D995-4666-9EB1-887F9632A44D}" type="presParOf" srcId="{28AD0318-6BE3-4830-A8B5-765894E2BD21}" destId="{1079C7CE-6B58-479C-BC29-7FC1AE6ED757}" srcOrd="3" destOrd="0" presId="urn:microsoft.com/office/officeart/2005/8/layout/hierarchy3"/>
    <dgm:cxn modelId="{4237143E-5BC9-4B06-836C-613E06666F64}" type="presParOf" srcId="{28AD0318-6BE3-4830-A8B5-765894E2BD21}" destId="{5A958B58-9D23-4FF3-BFEA-531A25F22281}" srcOrd="4" destOrd="0" presId="urn:microsoft.com/office/officeart/2005/8/layout/hierarchy3"/>
    <dgm:cxn modelId="{B80E0501-6F1B-4A02-8D57-34FB0AFA51EE}" type="presParOf" srcId="{28AD0318-6BE3-4830-A8B5-765894E2BD21}" destId="{4DFFEB3E-A19A-41C5-A882-3E16861F88BB}" srcOrd="5" destOrd="0" presId="urn:microsoft.com/office/officeart/2005/8/layout/hierarchy3"/>
    <dgm:cxn modelId="{1682B645-B1F8-4D48-8D73-E14A0709539F}" type="presParOf" srcId="{AECB93F2-A4EE-4AB4-96E6-08AAE5A96EFB}" destId="{467568B1-13FB-4F28-AD3D-B183EADE04B1}" srcOrd="1" destOrd="0" presId="urn:microsoft.com/office/officeart/2005/8/layout/hierarchy3"/>
    <dgm:cxn modelId="{07707509-34F2-4386-BD37-71C67836AA87}" type="presParOf" srcId="{467568B1-13FB-4F28-AD3D-B183EADE04B1}" destId="{05A47992-7AB8-49C9-BA9F-7C78E437E827}" srcOrd="0" destOrd="0" presId="urn:microsoft.com/office/officeart/2005/8/layout/hierarchy3"/>
    <dgm:cxn modelId="{0A47CDF7-382D-4F69-896A-A2B4CF52C36E}" type="presParOf" srcId="{05A47992-7AB8-49C9-BA9F-7C78E437E827}" destId="{1F4853B2-0BD7-47BF-AA2B-E3BA60BBE072}" srcOrd="0" destOrd="0" presId="urn:microsoft.com/office/officeart/2005/8/layout/hierarchy3"/>
    <dgm:cxn modelId="{47ACEB19-238C-4EDC-9011-3C19D7730987}" type="presParOf" srcId="{05A47992-7AB8-49C9-BA9F-7C78E437E827}" destId="{2ED722D7-FC09-47FB-9D8A-4E7D96A4467B}" srcOrd="1" destOrd="0" presId="urn:microsoft.com/office/officeart/2005/8/layout/hierarchy3"/>
    <dgm:cxn modelId="{E79A82C3-A3AD-4885-823D-6FCECCE2A9DB}" type="presParOf" srcId="{467568B1-13FB-4F28-AD3D-B183EADE04B1}" destId="{DA0F8758-FE88-417F-AFA7-77CD9F034FD2}" srcOrd="1" destOrd="0" presId="urn:microsoft.com/office/officeart/2005/8/layout/hierarchy3"/>
    <dgm:cxn modelId="{79DC98B1-7835-4A74-830B-EBD050AA05DE}" type="presParOf" srcId="{DA0F8758-FE88-417F-AFA7-77CD9F034FD2}" destId="{38FF9BB0-119F-4DB9-B843-8134429C7BA4}" srcOrd="0" destOrd="0" presId="urn:microsoft.com/office/officeart/2005/8/layout/hierarchy3"/>
    <dgm:cxn modelId="{9263BF35-CB16-4570-A7E6-8ABCACAEF6A6}" type="presParOf" srcId="{DA0F8758-FE88-417F-AFA7-77CD9F034FD2}" destId="{0363A295-F145-4167-9792-29466CB17828}" srcOrd="1" destOrd="0" presId="urn:microsoft.com/office/officeart/2005/8/layout/hierarchy3"/>
    <dgm:cxn modelId="{8D9FC61E-6FDE-4D37-A160-72D7D51EDE45}" type="presParOf" srcId="{DA0F8758-FE88-417F-AFA7-77CD9F034FD2}" destId="{02FC4DEF-0CD1-4AC6-938C-E0B35127165C}" srcOrd="2" destOrd="0" presId="urn:microsoft.com/office/officeart/2005/8/layout/hierarchy3"/>
    <dgm:cxn modelId="{A67AD463-2B03-49D8-929E-CAC88AFD6E66}" type="presParOf" srcId="{DA0F8758-FE88-417F-AFA7-77CD9F034FD2}" destId="{0431A36D-3645-4E92-B0D1-1368B6CF975A}" srcOrd="3" destOrd="0" presId="urn:microsoft.com/office/officeart/2005/8/layout/hierarchy3"/>
    <dgm:cxn modelId="{95EEF558-B3A4-465C-A9A1-F1E8F30DA721}" type="presParOf" srcId="{DA0F8758-FE88-417F-AFA7-77CD9F034FD2}" destId="{DF2E3A08-31A4-42E1-871B-4D78AE32B745}" srcOrd="4" destOrd="0" presId="urn:microsoft.com/office/officeart/2005/8/layout/hierarchy3"/>
    <dgm:cxn modelId="{10937B91-E52B-4D26-8BF5-4022C8FDED28}" type="presParOf" srcId="{DA0F8758-FE88-417F-AFA7-77CD9F034FD2}" destId="{0BEF3905-9A8D-4AE8-9099-CCB17C4C919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2BD442-FF10-40A7-9080-12DF4EBE02D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48A703-047A-4826-A65B-B8D4CD153544}">
      <dgm:prSet phldrT="[Текст]" custT="1"/>
      <dgm:spPr/>
      <dgm:t>
        <a:bodyPr/>
        <a:lstStyle/>
        <a:p>
          <a:r>
            <a:rPr lang="ru-RU" sz="2000" dirty="0" smtClean="0"/>
            <a:t>Учредитель</a:t>
          </a:r>
          <a:endParaRPr lang="ru-RU" sz="2000" dirty="0"/>
        </a:p>
      </dgm:t>
    </dgm:pt>
    <dgm:pt modelId="{35426474-7C82-4F0D-ADB1-745EF5ED1E11}" type="parTrans" cxnId="{FC41FD4A-528F-4118-B131-060424FD2831}">
      <dgm:prSet/>
      <dgm:spPr/>
      <dgm:t>
        <a:bodyPr/>
        <a:lstStyle/>
        <a:p>
          <a:endParaRPr lang="ru-RU" sz="1400"/>
        </a:p>
      </dgm:t>
    </dgm:pt>
    <dgm:pt modelId="{56435706-8CF1-4B15-95EE-699D8C7B7640}" type="sibTrans" cxnId="{FC41FD4A-528F-4118-B131-060424FD2831}">
      <dgm:prSet/>
      <dgm:spPr/>
      <dgm:t>
        <a:bodyPr/>
        <a:lstStyle/>
        <a:p>
          <a:endParaRPr lang="ru-RU" sz="1400"/>
        </a:p>
      </dgm:t>
    </dgm:pt>
    <dgm:pt modelId="{65E00E3C-91D6-4862-A6FD-BF3114C72EE5}">
      <dgm:prSet phldrT="[Текст]" custT="1"/>
      <dgm:spPr/>
      <dgm:t>
        <a:bodyPr/>
        <a:lstStyle/>
        <a:p>
          <a:r>
            <a:rPr lang="ru-RU" sz="2400" dirty="0" smtClean="0"/>
            <a:t>1 401 20 241</a:t>
          </a:r>
          <a:endParaRPr lang="ru-RU" sz="2400" dirty="0"/>
        </a:p>
      </dgm:t>
    </dgm:pt>
    <dgm:pt modelId="{8AA4454D-0BD2-44B1-B56C-C4FD1B5B873A}" type="parTrans" cxnId="{0CED2AC7-DD6D-4647-9230-0E6A4A0BEE96}">
      <dgm:prSet/>
      <dgm:spPr/>
      <dgm:t>
        <a:bodyPr/>
        <a:lstStyle/>
        <a:p>
          <a:endParaRPr lang="ru-RU" sz="1400"/>
        </a:p>
      </dgm:t>
    </dgm:pt>
    <dgm:pt modelId="{210C3A0A-871C-4433-ABC0-815859C94BBA}" type="sibTrans" cxnId="{0CED2AC7-DD6D-4647-9230-0E6A4A0BEE96}">
      <dgm:prSet/>
      <dgm:spPr/>
      <dgm:t>
        <a:bodyPr/>
        <a:lstStyle/>
        <a:p>
          <a:endParaRPr lang="ru-RU" sz="1400"/>
        </a:p>
      </dgm:t>
    </dgm:pt>
    <dgm:pt modelId="{19BF6CD5-8554-4D19-9D1B-CC7B346EF195}">
      <dgm:prSet phldrT="[Текст]" custT="1"/>
      <dgm:spPr/>
      <dgm:t>
        <a:bodyPr/>
        <a:lstStyle/>
        <a:p>
          <a:r>
            <a:rPr lang="ru-RU" sz="2400" dirty="0" smtClean="0"/>
            <a:t>1 401 20 241</a:t>
          </a:r>
          <a:endParaRPr lang="ru-RU" sz="2400" dirty="0"/>
        </a:p>
      </dgm:t>
    </dgm:pt>
    <dgm:pt modelId="{6AE9468D-7A84-485F-BACB-FC035135CB8C}" type="parTrans" cxnId="{4A97A112-C1C8-40C0-9854-DD1CD4D9E11D}">
      <dgm:prSet/>
      <dgm:spPr/>
      <dgm:t>
        <a:bodyPr/>
        <a:lstStyle/>
        <a:p>
          <a:endParaRPr lang="ru-RU" sz="1400"/>
        </a:p>
      </dgm:t>
    </dgm:pt>
    <dgm:pt modelId="{95722DC9-66AE-4C01-BD79-52CED734C80C}" type="sibTrans" cxnId="{4A97A112-C1C8-40C0-9854-DD1CD4D9E11D}">
      <dgm:prSet/>
      <dgm:spPr/>
      <dgm:t>
        <a:bodyPr/>
        <a:lstStyle/>
        <a:p>
          <a:endParaRPr lang="ru-RU" sz="1400"/>
        </a:p>
      </dgm:t>
    </dgm:pt>
    <dgm:pt modelId="{C2D70C26-6EC9-4ACA-A77D-8CAEA6F139C0}">
      <dgm:prSet phldrT="[Текст]" custT="1"/>
      <dgm:spPr/>
      <dgm:t>
        <a:bodyPr/>
        <a:lstStyle/>
        <a:p>
          <a:r>
            <a:rPr lang="ru-RU" sz="2000" dirty="0" smtClean="0"/>
            <a:t>Учреждение</a:t>
          </a:r>
        </a:p>
      </dgm:t>
    </dgm:pt>
    <dgm:pt modelId="{7DE718C1-E690-4549-A35A-FC715FD0D2F6}" type="parTrans" cxnId="{B5F6C19C-311B-41CD-94B2-F2D12E126596}">
      <dgm:prSet/>
      <dgm:spPr/>
      <dgm:t>
        <a:bodyPr/>
        <a:lstStyle/>
        <a:p>
          <a:endParaRPr lang="ru-RU" sz="1400"/>
        </a:p>
      </dgm:t>
    </dgm:pt>
    <dgm:pt modelId="{FCB51276-A76E-4B7C-AD82-6E693564E82C}" type="sibTrans" cxnId="{B5F6C19C-311B-41CD-94B2-F2D12E126596}">
      <dgm:prSet/>
      <dgm:spPr/>
      <dgm:t>
        <a:bodyPr/>
        <a:lstStyle/>
        <a:p>
          <a:endParaRPr lang="ru-RU" sz="1400"/>
        </a:p>
      </dgm:t>
    </dgm:pt>
    <dgm:pt modelId="{58B667D8-9CB1-4E73-BCDB-076685F1C212}">
      <dgm:prSet phldrT="[Текст]" custT="1"/>
      <dgm:spPr/>
      <dgm:t>
        <a:bodyPr/>
        <a:lstStyle/>
        <a:p>
          <a:r>
            <a:rPr lang="ru-RU" sz="2400" dirty="0" smtClean="0"/>
            <a:t>4 401 10 130</a:t>
          </a:r>
        </a:p>
      </dgm:t>
    </dgm:pt>
    <dgm:pt modelId="{F30EA1D0-D22A-4C62-AA4D-F7A7BB99686E}" type="parTrans" cxnId="{8FD2AA82-DE99-4279-9C72-42D6832D4A8F}">
      <dgm:prSet/>
      <dgm:spPr/>
      <dgm:t>
        <a:bodyPr/>
        <a:lstStyle/>
        <a:p>
          <a:endParaRPr lang="ru-RU" sz="1400"/>
        </a:p>
      </dgm:t>
    </dgm:pt>
    <dgm:pt modelId="{C2DCD864-5390-4D4F-B4FF-762C38279630}" type="sibTrans" cxnId="{8FD2AA82-DE99-4279-9C72-42D6832D4A8F}">
      <dgm:prSet/>
      <dgm:spPr/>
      <dgm:t>
        <a:bodyPr/>
        <a:lstStyle/>
        <a:p>
          <a:endParaRPr lang="ru-RU" sz="1400"/>
        </a:p>
      </dgm:t>
    </dgm:pt>
    <dgm:pt modelId="{EDFFF528-0FEB-4E29-ACEC-9DA94C609C81}">
      <dgm:prSet phldrT="[Текст]" custT="1"/>
      <dgm:spPr/>
      <dgm:t>
        <a:bodyPr/>
        <a:lstStyle/>
        <a:p>
          <a:r>
            <a:rPr lang="ru-RU" sz="2400" dirty="0" smtClean="0"/>
            <a:t>5 401 10 180</a:t>
          </a:r>
          <a:endParaRPr lang="ru-RU" sz="2400" dirty="0"/>
        </a:p>
      </dgm:t>
    </dgm:pt>
    <dgm:pt modelId="{CD4DE996-33D3-470C-B75E-453D553794A6}" type="parTrans" cxnId="{C7CC5AB1-4E08-4E46-B0E0-07FAA891F4E0}">
      <dgm:prSet/>
      <dgm:spPr/>
      <dgm:t>
        <a:bodyPr/>
        <a:lstStyle/>
        <a:p>
          <a:endParaRPr lang="ru-RU" sz="1400"/>
        </a:p>
      </dgm:t>
    </dgm:pt>
    <dgm:pt modelId="{70B46B7B-8A0F-411A-A5C6-6479434658DE}" type="sibTrans" cxnId="{C7CC5AB1-4E08-4E46-B0E0-07FAA891F4E0}">
      <dgm:prSet/>
      <dgm:spPr/>
      <dgm:t>
        <a:bodyPr/>
        <a:lstStyle/>
        <a:p>
          <a:endParaRPr lang="ru-RU" sz="1400"/>
        </a:p>
      </dgm:t>
    </dgm:pt>
    <dgm:pt modelId="{B03B5072-FB73-409D-8476-85E1C73E49B4}">
      <dgm:prSet phldrT="[Текст]" custT="1"/>
      <dgm:spPr/>
      <dgm:t>
        <a:bodyPr/>
        <a:lstStyle/>
        <a:p>
          <a:r>
            <a:rPr lang="ru-RU" sz="2400" dirty="0" smtClean="0"/>
            <a:t>1 </a:t>
          </a:r>
          <a:r>
            <a:rPr lang="ru-RU" sz="2400" dirty="0" smtClean="0">
              <a:solidFill>
                <a:schemeClr val="tx1"/>
              </a:solidFill>
            </a:rPr>
            <a:t>204</a:t>
          </a:r>
          <a:r>
            <a:rPr lang="ru-RU" sz="2400" dirty="0" smtClean="0"/>
            <a:t> 33 000</a:t>
          </a:r>
          <a:endParaRPr lang="ru-RU" sz="2400" dirty="0"/>
        </a:p>
      </dgm:t>
    </dgm:pt>
    <dgm:pt modelId="{9638D001-13D7-48FA-A29E-B9539951ED61}" type="parTrans" cxnId="{7F312F89-06F2-4B75-857A-5A0341071015}">
      <dgm:prSet/>
      <dgm:spPr/>
      <dgm:t>
        <a:bodyPr/>
        <a:lstStyle/>
        <a:p>
          <a:endParaRPr lang="ru-RU" sz="1400"/>
        </a:p>
      </dgm:t>
    </dgm:pt>
    <dgm:pt modelId="{A60DD38A-F5D1-4F08-B302-1BC9DAC4C009}" type="sibTrans" cxnId="{7F312F89-06F2-4B75-857A-5A0341071015}">
      <dgm:prSet/>
      <dgm:spPr/>
      <dgm:t>
        <a:bodyPr/>
        <a:lstStyle/>
        <a:p>
          <a:endParaRPr lang="ru-RU" sz="1400"/>
        </a:p>
      </dgm:t>
    </dgm:pt>
    <dgm:pt modelId="{97997FEA-9D74-4AD1-AB11-31AA94D9277E}">
      <dgm:prSet phldrT="[Текст]" custT="1"/>
      <dgm:spPr/>
      <dgm:t>
        <a:bodyPr/>
        <a:lstStyle/>
        <a:p>
          <a:r>
            <a:rPr lang="ru-RU" sz="2400" dirty="0" smtClean="0"/>
            <a:t>+ 4 101 хх 000/</a:t>
          </a:r>
        </a:p>
        <a:p>
          <a:r>
            <a:rPr lang="ru-RU" sz="2400" dirty="0" smtClean="0"/>
            <a:t>- 4 210 06 000</a:t>
          </a:r>
          <a:endParaRPr lang="ru-RU" sz="2400" dirty="0"/>
        </a:p>
      </dgm:t>
    </dgm:pt>
    <dgm:pt modelId="{5503A30E-67F2-48CD-9B88-49A1CBC0A36C}" type="parTrans" cxnId="{F944C7F8-30F2-4574-AC2D-16CA1255CC99}">
      <dgm:prSet/>
      <dgm:spPr/>
      <dgm:t>
        <a:bodyPr/>
        <a:lstStyle/>
        <a:p>
          <a:endParaRPr lang="ru-RU" sz="1400"/>
        </a:p>
      </dgm:t>
    </dgm:pt>
    <dgm:pt modelId="{DDA7EA3B-7459-41EE-9D59-BC3DB32A7CCA}" type="sibTrans" cxnId="{F944C7F8-30F2-4574-AC2D-16CA1255CC99}">
      <dgm:prSet/>
      <dgm:spPr/>
      <dgm:t>
        <a:bodyPr/>
        <a:lstStyle/>
        <a:p>
          <a:endParaRPr lang="ru-RU" sz="1400"/>
        </a:p>
      </dgm:t>
    </dgm:pt>
    <dgm:pt modelId="{AECB93F2-A4EE-4AB4-96E6-08AAE5A96EFB}" type="pres">
      <dgm:prSet presAssocID="{3F2BD442-FF10-40A7-9080-12DF4EBE02D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662C93-55AC-4AEF-9FC2-DA63E9B4445C}" type="pres">
      <dgm:prSet presAssocID="{8948A703-047A-4826-A65B-B8D4CD153544}" presName="root" presStyleCnt="0"/>
      <dgm:spPr/>
    </dgm:pt>
    <dgm:pt modelId="{2179CC82-F3D9-47CB-B327-A5861281F2A9}" type="pres">
      <dgm:prSet presAssocID="{8948A703-047A-4826-A65B-B8D4CD153544}" presName="rootComposite" presStyleCnt="0"/>
      <dgm:spPr/>
    </dgm:pt>
    <dgm:pt modelId="{0F51D9E7-AEB7-4A6E-91DB-7B0C5203D88A}" type="pres">
      <dgm:prSet presAssocID="{8948A703-047A-4826-A65B-B8D4CD153544}" presName="rootText" presStyleLbl="node1" presStyleIdx="0" presStyleCnt="2"/>
      <dgm:spPr/>
      <dgm:t>
        <a:bodyPr/>
        <a:lstStyle/>
        <a:p>
          <a:endParaRPr lang="ru-RU"/>
        </a:p>
      </dgm:t>
    </dgm:pt>
    <dgm:pt modelId="{35CA1B2B-AC71-4A67-977A-3AAB909AB7CC}" type="pres">
      <dgm:prSet presAssocID="{8948A703-047A-4826-A65B-B8D4CD153544}" presName="rootConnector" presStyleLbl="node1" presStyleIdx="0" presStyleCnt="2"/>
      <dgm:spPr/>
      <dgm:t>
        <a:bodyPr/>
        <a:lstStyle/>
        <a:p>
          <a:endParaRPr lang="ru-RU"/>
        </a:p>
      </dgm:t>
    </dgm:pt>
    <dgm:pt modelId="{28AD0318-6BE3-4830-A8B5-765894E2BD21}" type="pres">
      <dgm:prSet presAssocID="{8948A703-047A-4826-A65B-B8D4CD153544}" presName="childShape" presStyleCnt="0"/>
      <dgm:spPr/>
    </dgm:pt>
    <dgm:pt modelId="{EFD038A7-1E48-405A-950E-9DB36540A89A}" type="pres">
      <dgm:prSet presAssocID="{8AA4454D-0BD2-44B1-B56C-C4FD1B5B873A}" presName="Name13" presStyleLbl="parChTrans1D2" presStyleIdx="0" presStyleCnt="6"/>
      <dgm:spPr/>
      <dgm:t>
        <a:bodyPr/>
        <a:lstStyle/>
        <a:p>
          <a:endParaRPr lang="ru-RU"/>
        </a:p>
      </dgm:t>
    </dgm:pt>
    <dgm:pt modelId="{7DE4281A-C2E1-465B-8ECD-1B4DB3730080}" type="pres">
      <dgm:prSet presAssocID="{65E00E3C-91D6-4862-A6FD-BF3114C72EE5}" presName="childText" presStyleLbl="bgAcc1" presStyleIdx="0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9E67F6-A083-42AC-A282-EE921F6FAF95}" type="pres">
      <dgm:prSet presAssocID="{6AE9468D-7A84-485F-BACB-FC035135CB8C}" presName="Name13" presStyleLbl="parChTrans1D2" presStyleIdx="1" presStyleCnt="6"/>
      <dgm:spPr/>
      <dgm:t>
        <a:bodyPr/>
        <a:lstStyle/>
        <a:p>
          <a:endParaRPr lang="ru-RU"/>
        </a:p>
      </dgm:t>
    </dgm:pt>
    <dgm:pt modelId="{1079C7CE-6B58-479C-BC29-7FC1AE6ED757}" type="pres">
      <dgm:prSet presAssocID="{19BF6CD5-8554-4D19-9D1B-CC7B346EF195}" presName="childText" presStyleLbl="bgAcc1" presStyleIdx="1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58B58-9D23-4FF3-BFEA-531A25F22281}" type="pres">
      <dgm:prSet presAssocID="{9638D001-13D7-48FA-A29E-B9539951ED61}" presName="Name13" presStyleLbl="parChTrans1D2" presStyleIdx="2" presStyleCnt="6"/>
      <dgm:spPr/>
      <dgm:t>
        <a:bodyPr/>
        <a:lstStyle/>
        <a:p>
          <a:endParaRPr lang="ru-RU"/>
        </a:p>
      </dgm:t>
    </dgm:pt>
    <dgm:pt modelId="{4DFFEB3E-A19A-41C5-A882-3E16861F88BB}" type="pres">
      <dgm:prSet presAssocID="{B03B5072-FB73-409D-8476-85E1C73E49B4}" presName="childText" presStyleLbl="bgAcc1" presStyleIdx="2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7568B1-13FB-4F28-AD3D-B183EADE04B1}" type="pres">
      <dgm:prSet presAssocID="{C2D70C26-6EC9-4ACA-A77D-8CAEA6F139C0}" presName="root" presStyleCnt="0"/>
      <dgm:spPr/>
    </dgm:pt>
    <dgm:pt modelId="{05A47992-7AB8-49C9-BA9F-7C78E437E827}" type="pres">
      <dgm:prSet presAssocID="{C2D70C26-6EC9-4ACA-A77D-8CAEA6F139C0}" presName="rootComposite" presStyleCnt="0"/>
      <dgm:spPr/>
    </dgm:pt>
    <dgm:pt modelId="{1F4853B2-0BD7-47BF-AA2B-E3BA60BBE072}" type="pres">
      <dgm:prSet presAssocID="{C2D70C26-6EC9-4ACA-A77D-8CAEA6F139C0}" presName="rootText" presStyleLbl="node1" presStyleIdx="1" presStyleCnt="2"/>
      <dgm:spPr/>
      <dgm:t>
        <a:bodyPr/>
        <a:lstStyle/>
        <a:p>
          <a:endParaRPr lang="ru-RU"/>
        </a:p>
      </dgm:t>
    </dgm:pt>
    <dgm:pt modelId="{2ED722D7-FC09-47FB-9D8A-4E7D96A4467B}" type="pres">
      <dgm:prSet presAssocID="{C2D70C26-6EC9-4ACA-A77D-8CAEA6F139C0}" presName="rootConnector" presStyleLbl="node1" presStyleIdx="1" presStyleCnt="2"/>
      <dgm:spPr/>
      <dgm:t>
        <a:bodyPr/>
        <a:lstStyle/>
        <a:p>
          <a:endParaRPr lang="ru-RU"/>
        </a:p>
      </dgm:t>
    </dgm:pt>
    <dgm:pt modelId="{DA0F8758-FE88-417F-AFA7-77CD9F034FD2}" type="pres">
      <dgm:prSet presAssocID="{C2D70C26-6EC9-4ACA-A77D-8CAEA6F139C0}" presName="childShape" presStyleCnt="0"/>
      <dgm:spPr/>
    </dgm:pt>
    <dgm:pt modelId="{38FF9BB0-119F-4DB9-B843-8134429C7BA4}" type="pres">
      <dgm:prSet presAssocID="{F30EA1D0-D22A-4C62-AA4D-F7A7BB99686E}" presName="Name13" presStyleLbl="parChTrans1D2" presStyleIdx="3" presStyleCnt="6"/>
      <dgm:spPr/>
      <dgm:t>
        <a:bodyPr/>
        <a:lstStyle/>
        <a:p>
          <a:endParaRPr lang="ru-RU"/>
        </a:p>
      </dgm:t>
    </dgm:pt>
    <dgm:pt modelId="{0363A295-F145-4167-9792-29466CB17828}" type="pres">
      <dgm:prSet presAssocID="{58B667D8-9CB1-4E73-BCDB-076685F1C212}" presName="childText" presStyleLbl="bgAcc1" presStyleIdx="3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C4DEF-0CD1-4AC6-938C-E0B35127165C}" type="pres">
      <dgm:prSet presAssocID="{CD4DE996-33D3-470C-B75E-453D553794A6}" presName="Name13" presStyleLbl="parChTrans1D2" presStyleIdx="4" presStyleCnt="6"/>
      <dgm:spPr/>
      <dgm:t>
        <a:bodyPr/>
        <a:lstStyle/>
        <a:p>
          <a:endParaRPr lang="ru-RU"/>
        </a:p>
      </dgm:t>
    </dgm:pt>
    <dgm:pt modelId="{0431A36D-3645-4E92-B0D1-1368B6CF975A}" type="pres">
      <dgm:prSet presAssocID="{EDFFF528-0FEB-4E29-ACEC-9DA94C609C81}" presName="childText" presStyleLbl="bgAcc1" presStyleIdx="4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E3A08-31A4-42E1-871B-4D78AE32B745}" type="pres">
      <dgm:prSet presAssocID="{5503A30E-67F2-48CD-9B88-49A1CBC0A36C}" presName="Name13" presStyleLbl="parChTrans1D2" presStyleIdx="5" presStyleCnt="6"/>
      <dgm:spPr/>
      <dgm:t>
        <a:bodyPr/>
        <a:lstStyle/>
        <a:p>
          <a:endParaRPr lang="ru-RU"/>
        </a:p>
      </dgm:t>
    </dgm:pt>
    <dgm:pt modelId="{0BEF3905-9A8D-4AE8-9099-CCB17C4C9197}" type="pres">
      <dgm:prSet presAssocID="{97997FEA-9D74-4AD1-AB11-31AA94D9277E}" presName="childText" presStyleLbl="bgAcc1" presStyleIdx="5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015D2F-8DAC-4D32-9385-F0F3B9138A86}" type="presOf" srcId="{8948A703-047A-4826-A65B-B8D4CD153544}" destId="{0F51D9E7-AEB7-4A6E-91DB-7B0C5203D88A}" srcOrd="0" destOrd="0" presId="urn:microsoft.com/office/officeart/2005/8/layout/hierarchy3"/>
    <dgm:cxn modelId="{0CED2AC7-DD6D-4647-9230-0E6A4A0BEE96}" srcId="{8948A703-047A-4826-A65B-B8D4CD153544}" destId="{65E00E3C-91D6-4862-A6FD-BF3114C72EE5}" srcOrd="0" destOrd="0" parTransId="{8AA4454D-0BD2-44B1-B56C-C4FD1B5B873A}" sibTransId="{210C3A0A-871C-4433-ABC0-815859C94BBA}"/>
    <dgm:cxn modelId="{84D35C2A-C396-4468-9851-9ABBD390E7C7}" type="presOf" srcId="{97997FEA-9D74-4AD1-AB11-31AA94D9277E}" destId="{0BEF3905-9A8D-4AE8-9099-CCB17C4C9197}" srcOrd="0" destOrd="0" presId="urn:microsoft.com/office/officeart/2005/8/layout/hierarchy3"/>
    <dgm:cxn modelId="{5FFAD65B-9233-41DE-8BEE-30753EF2BF36}" type="presOf" srcId="{EDFFF528-0FEB-4E29-ACEC-9DA94C609C81}" destId="{0431A36D-3645-4E92-B0D1-1368B6CF975A}" srcOrd="0" destOrd="0" presId="urn:microsoft.com/office/officeart/2005/8/layout/hierarchy3"/>
    <dgm:cxn modelId="{44C30C8F-E815-40DB-B33D-E055C84FBF0D}" type="presOf" srcId="{6AE9468D-7A84-485F-BACB-FC035135CB8C}" destId="{769E67F6-A083-42AC-A282-EE921F6FAF95}" srcOrd="0" destOrd="0" presId="urn:microsoft.com/office/officeart/2005/8/layout/hierarchy3"/>
    <dgm:cxn modelId="{C7CC5AB1-4E08-4E46-B0E0-07FAA891F4E0}" srcId="{C2D70C26-6EC9-4ACA-A77D-8CAEA6F139C0}" destId="{EDFFF528-0FEB-4E29-ACEC-9DA94C609C81}" srcOrd="1" destOrd="0" parTransId="{CD4DE996-33D3-470C-B75E-453D553794A6}" sibTransId="{70B46B7B-8A0F-411A-A5C6-6479434658DE}"/>
    <dgm:cxn modelId="{7F312F89-06F2-4B75-857A-5A0341071015}" srcId="{8948A703-047A-4826-A65B-B8D4CD153544}" destId="{B03B5072-FB73-409D-8476-85E1C73E49B4}" srcOrd="2" destOrd="0" parTransId="{9638D001-13D7-48FA-A29E-B9539951ED61}" sibTransId="{A60DD38A-F5D1-4F08-B302-1BC9DAC4C009}"/>
    <dgm:cxn modelId="{4E28B12C-E0DB-4A22-8963-8BBF4C1CAA69}" type="presOf" srcId="{65E00E3C-91D6-4862-A6FD-BF3114C72EE5}" destId="{7DE4281A-C2E1-465B-8ECD-1B4DB3730080}" srcOrd="0" destOrd="0" presId="urn:microsoft.com/office/officeart/2005/8/layout/hierarchy3"/>
    <dgm:cxn modelId="{F944C7F8-30F2-4574-AC2D-16CA1255CC99}" srcId="{C2D70C26-6EC9-4ACA-A77D-8CAEA6F139C0}" destId="{97997FEA-9D74-4AD1-AB11-31AA94D9277E}" srcOrd="2" destOrd="0" parTransId="{5503A30E-67F2-48CD-9B88-49A1CBC0A36C}" sibTransId="{DDA7EA3B-7459-41EE-9D59-BC3DB32A7CCA}"/>
    <dgm:cxn modelId="{AB189FED-56AA-4B59-A003-357D8773A119}" type="presOf" srcId="{19BF6CD5-8554-4D19-9D1B-CC7B346EF195}" destId="{1079C7CE-6B58-479C-BC29-7FC1AE6ED757}" srcOrd="0" destOrd="0" presId="urn:microsoft.com/office/officeart/2005/8/layout/hierarchy3"/>
    <dgm:cxn modelId="{B5F6C19C-311B-41CD-94B2-F2D12E126596}" srcId="{3F2BD442-FF10-40A7-9080-12DF4EBE02D8}" destId="{C2D70C26-6EC9-4ACA-A77D-8CAEA6F139C0}" srcOrd="1" destOrd="0" parTransId="{7DE718C1-E690-4549-A35A-FC715FD0D2F6}" sibTransId="{FCB51276-A76E-4B7C-AD82-6E693564E82C}"/>
    <dgm:cxn modelId="{8465ADB1-8929-4B50-A3C7-5D3A0AC2F4AE}" type="presOf" srcId="{9638D001-13D7-48FA-A29E-B9539951ED61}" destId="{5A958B58-9D23-4FF3-BFEA-531A25F22281}" srcOrd="0" destOrd="0" presId="urn:microsoft.com/office/officeart/2005/8/layout/hierarchy3"/>
    <dgm:cxn modelId="{049C573C-2E84-443C-A74F-7261D7B6A2BD}" type="presOf" srcId="{F30EA1D0-D22A-4C62-AA4D-F7A7BB99686E}" destId="{38FF9BB0-119F-4DB9-B843-8134429C7BA4}" srcOrd="0" destOrd="0" presId="urn:microsoft.com/office/officeart/2005/8/layout/hierarchy3"/>
    <dgm:cxn modelId="{8FD2AA82-DE99-4279-9C72-42D6832D4A8F}" srcId="{C2D70C26-6EC9-4ACA-A77D-8CAEA6F139C0}" destId="{58B667D8-9CB1-4E73-BCDB-076685F1C212}" srcOrd="0" destOrd="0" parTransId="{F30EA1D0-D22A-4C62-AA4D-F7A7BB99686E}" sibTransId="{C2DCD864-5390-4D4F-B4FF-762C38279630}"/>
    <dgm:cxn modelId="{110B934F-6C47-4DCF-8BF0-0BC3682F98E0}" type="presOf" srcId="{5503A30E-67F2-48CD-9B88-49A1CBC0A36C}" destId="{DF2E3A08-31A4-42E1-871B-4D78AE32B745}" srcOrd="0" destOrd="0" presId="urn:microsoft.com/office/officeart/2005/8/layout/hierarchy3"/>
    <dgm:cxn modelId="{2F1ADAD4-36FE-4FE5-AB09-C006D5A6D443}" type="presOf" srcId="{8948A703-047A-4826-A65B-B8D4CD153544}" destId="{35CA1B2B-AC71-4A67-977A-3AAB909AB7CC}" srcOrd="1" destOrd="0" presId="urn:microsoft.com/office/officeart/2005/8/layout/hierarchy3"/>
    <dgm:cxn modelId="{DD760120-D4AE-47AF-B610-892AF4E6E14F}" type="presOf" srcId="{3F2BD442-FF10-40A7-9080-12DF4EBE02D8}" destId="{AECB93F2-A4EE-4AB4-96E6-08AAE5A96EFB}" srcOrd="0" destOrd="0" presId="urn:microsoft.com/office/officeart/2005/8/layout/hierarchy3"/>
    <dgm:cxn modelId="{4A97A112-C1C8-40C0-9854-DD1CD4D9E11D}" srcId="{8948A703-047A-4826-A65B-B8D4CD153544}" destId="{19BF6CD5-8554-4D19-9D1B-CC7B346EF195}" srcOrd="1" destOrd="0" parTransId="{6AE9468D-7A84-485F-BACB-FC035135CB8C}" sibTransId="{95722DC9-66AE-4C01-BD79-52CED734C80C}"/>
    <dgm:cxn modelId="{475D6CEA-2DBA-44C5-AC61-C9F6B155AD58}" type="presOf" srcId="{CD4DE996-33D3-470C-B75E-453D553794A6}" destId="{02FC4DEF-0CD1-4AC6-938C-E0B35127165C}" srcOrd="0" destOrd="0" presId="urn:microsoft.com/office/officeart/2005/8/layout/hierarchy3"/>
    <dgm:cxn modelId="{1B4C6C91-4D68-4B5D-ADE4-0244403397E4}" type="presOf" srcId="{C2D70C26-6EC9-4ACA-A77D-8CAEA6F139C0}" destId="{2ED722D7-FC09-47FB-9D8A-4E7D96A4467B}" srcOrd="1" destOrd="0" presId="urn:microsoft.com/office/officeart/2005/8/layout/hierarchy3"/>
    <dgm:cxn modelId="{78FDD095-3BBC-4249-88FE-B719BAD7530E}" type="presOf" srcId="{B03B5072-FB73-409D-8476-85E1C73E49B4}" destId="{4DFFEB3E-A19A-41C5-A882-3E16861F88BB}" srcOrd="0" destOrd="0" presId="urn:microsoft.com/office/officeart/2005/8/layout/hierarchy3"/>
    <dgm:cxn modelId="{2AB0D783-0265-45AF-99DE-AE4672BABB25}" type="presOf" srcId="{C2D70C26-6EC9-4ACA-A77D-8CAEA6F139C0}" destId="{1F4853B2-0BD7-47BF-AA2B-E3BA60BBE072}" srcOrd="0" destOrd="0" presId="urn:microsoft.com/office/officeart/2005/8/layout/hierarchy3"/>
    <dgm:cxn modelId="{FC41FD4A-528F-4118-B131-060424FD2831}" srcId="{3F2BD442-FF10-40A7-9080-12DF4EBE02D8}" destId="{8948A703-047A-4826-A65B-B8D4CD153544}" srcOrd="0" destOrd="0" parTransId="{35426474-7C82-4F0D-ADB1-745EF5ED1E11}" sibTransId="{56435706-8CF1-4B15-95EE-699D8C7B7640}"/>
    <dgm:cxn modelId="{8EBD85A6-9192-4F49-9155-34109A8A94E9}" type="presOf" srcId="{8AA4454D-0BD2-44B1-B56C-C4FD1B5B873A}" destId="{EFD038A7-1E48-405A-950E-9DB36540A89A}" srcOrd="0" destOrd="0" presId="urn:microsoft.com/office/officeart/2005/8/layout/hierarchy3"/>
    <dgm:cxn modelId="{21DFD2EF-BB0D-4E3B-8B16-DAACDF311BB2}" type="presOf" srcId="{58B667D8-9CB1-4E73-BCDB-076685F1C212}" destId="{0363A295-F145-4167-9792-29466CB17828}" srcOrd="0" destOrd="0" presId="urn:microsoft.com/office/officeart/2005/8/layout/hierarchy3"/>
    <dgm:cxn modelId="{AB61ABBC-170E-484B-A89E-0FEABD9BF47F}" type="presParOf" srcId="{AECB93F2-A4EE-4AB4-96E6-08AAE5A96EFB}" destId="{4A662C93-55AC-4AEF-9FC2-DA63E9B4445C}" srcOrd="0" destOrd="0" presId="urn:microsoft.com/office/officeart/2005/8/layout/hierarchy3"/>
    <dgm:cxn modelId="{A2C80035-A25E-4F53-A87D-96EF05CBC4E7}" type="presParOf" srcId="{4A662C93-55AC-4AEF-9FC2-DA63E9B4445C}" destId="{2179CC82-F3D9-47CB-B327-A5861281F2A9}" srcOrd="0" destOrd="0" presId="urn:microsoft.com/office/officeart/2005/8/layout/hierarchy3"/>
    <dgm:cxn modelId="{B327F441-9E41-47EA-9CFD-D64B00506B53}" type="presParOf" srcId="{2179CC82-F3D9-47CB-B327-A5861281F2A9}" destId="{0F51D9E7-AEB7-4A6E-91DB-7B0C5203D88A}" srcOrd="0" destOrd="0" presId="urn:microsoft.com/office/officeart/2005/8/layout/hierarchy3"/>
    <dgm:cxn modelId="{EAE03E00-025D-4F8E-97D5-35485BE15B4C}" type="presParOf" srcId="{2179CC82-F3D9-47CB-B327-A5861281F2A9}" destId="{35CA1B2B-AC71-4A67-977A-3AAB909AB7CC}" srcOrd="1" destOrd="0" presId="urn:microsoft.com/office/officeart/2005/8/layout/hierarchy3"/>
    <dgm:cxn modelId="{032D49BA-CEDD-4F5A-B65B-1FFB8F305923}" type="presParOf" srcId="{4A662C93-55AC-4AEF-9FC2-DA63E9B4445C}" destId="{28AD0318-6BE3-4830-A8B5-765894E2BD21}" srcOrd="1" destOrd="0" presId="urn:microsoft.com/office/officeart/2005/8/layout/hierarchy3"/>
    <dgm:cxn modelId="{E7FCFB0C-9C52-4D3A-AF75-4916D66E03AB}" type="presParOf" srcId="{28AD0318-6BE3-4830-A8B5-765894E2BD21}" destId="{EFD038A7-1E48-405A-950E-9DB36540A89A}" srcOrd="0" destOrd="0" presId="urn:microsoft.com/office/officeart/2005/8/layout/hierarchy3"/>
    <dgm:cxn modelId="{723FDB7D-C2FF-4FB8-B3E4-83CA59715393}" type="presParOf" srcId="{28AD0318-6BE3-4830-A8B5-765894E2BD21}" destId="{7DE4281A-C2E1-465B-8ECD-1B4DB3730080}" srcOrd="1" destOrd="0" presId="urn:microsoft.com/office/officeart/2005/8/layout/hierarchy3"/>
    <dgm:cxn modelId="{C4041992-727B-41F6-B7F2-D45F36FE21EF}" type="presParOf" srcId="{28AD0318-6BE3-4830-A8B5-765894E2BD21}" destId="{769E67F6-A083-42AC-A282-EE921F6FAF95}" srcOrd="2" destOrd="0" presId="urn:microsoft.com/office/officeart/2005/8/layout/hierarchy3"/>
    <dgm:cxn modelId="{03D63A9E-A649-48AD-BA8E-274F5DE54105}" type="presParOf" srcId="{28AD0318-6BE3-4830-A8B5-765894E2BD21}" destId="{1079C7CE-6B58-479C-BC29-7FC1AE6ED757}" srcOrd="3" destOrd="0" presId="urn:microsoft.com/office/officeart/2005/8/layout/hierarchy3"/>
    <dgm:cxn modelId="{6EDF1AD2-48DD-44EB-9CD4-7852A395879F}" type="presParOf" srcId="{28AD0318-6BE3-4830-A8B5-765894E2BD21}" destId="{5A958B58-9D23-4FF3-BFEA-531A25F22281}" srcOrd="4" destOrd="0" presId="urn:microsoft.com/office/officeart/2005/8/layout/hierarchy3"/>
    <dgm:cxn modelId="{20039C79-06E5-494B-A06E-3E002400B428}" type="presParOf" srcId="{28AD0318-6BE3-4830-A8B5-765894E2BD21}" destId="{4DFFEB3E-A19A-41C5-A882-3E16861F88BB}" srcOrd="5" destOrd="0" presId="urn:microsoft.com/office/officeart/2005/8/layout/hierarchy3"/>
    <dgm:cxn modelId="{274F29B3-5982-4250-81D5-33E58FA27732}" type="presParOf" srcId="{AECB93F2-A4EE-4AB4-96E6-08AAE5A96EFB}" destId="{467568B1-13FB-4F28-AD3D-B183EADE04B1}" srcOrd="1" destOrd="0" presId="urn:microsoft.com/office/officeart/2005/8/layout/hierarchy3"/>
    <dgm:cxn modelId="{E2177473-3DC7-48B2-95CB-78A8DB864F30}" type="presParOf" srcId="{467568B1-13FB-4F28-AD3D-B183EADE04B1}" destId="{05A47992-7AB8-49C9-BA9F-7C78E437E827}" srcOrd="0" destOrd="0" presId="urn:microsoft.com/office/officeart/2005/8/layout/hierarchy3"/>
    <dgm:cxn modelId="{CF53085B-ACE7-4E91-B6C3-4376D92B470A}" type="presParOf" srcId="{05A47992-7AB8-49C9-BA9F-7C78E437E827}" destId="{1F4853B2-0BD7-47BF-AA2B-E3BA60BBE072}" srcOrd="0" destOrd="0" presId="urn:microsoft.com/office/officeart/2005/8/layout/hierarchy3"/>
    <dgm:cxn modelId="{F94D0151-1336-42DC-85B4-A4B234DFDA3D}" type="presParOf" srcId="{05A47992-7AB8-49C9-BA9F-7C78E437E827}" destId="{2ED722D7-FC09-47FB-9D8A-4E7D96A4467B}" srcOrd="1" destOrd="0" presId="urn:microsoft.com/office/officeart/2005/8/layout/hierarchy3"/>
    <dgm:cxn modelId="{5A6B8193-80DF-4AF5-9019-C80B77650772}" type="presParOf" srcId="{467568B1-13FB-4F28-AD3D-B183EADE04B1}" destId="{DA0F8758-FE88-417F-AFA7-77CD9F034FD2}" srcOrd="1" destOrd="0" presId="urn:microsoft.com/office/officeart/2005/8/layout/hierarchy3"/>
    <dgm:cxn modelId="{E4D6EA1D-5047-41E8-8068-DD992497F06C}" type="presParOf" srcId="{DA0F8758-FE88-417F-AFA7-77CD9F034FD2}" destId="{38FF9BB0-119F-4DB9-B843-8134429C7BA4}" srcOrd="0" destOrd="0" presId="urn:microsoft.com/office/officeart/2005/8/layout/hierarchy3"/>
    <dgm:cxn modelId="{EB11F046-0F43-4127-BC17-30103ACBE4D8}" type="presParOf" srcId="{DA0F8758-FE88-417F-AFA7-77CD9F034FD2}" destId="{0363A295-F145-4167-9792-29466CB17828}" srcOrd="1" destOrd="0" presId="urn:microsoft.com/office/officeart/2005/8/layout/hierarchy3"/>
    <dgm:cxn modelId="{B6382DD5-7275-4F70-BF52-4D11BC2EB8DC}" type="presParOf" srcId="{DA0F8758-FE88-417F-AFA7-77CD9F034FD2}" destId="{02FC4DEF-0CD1-4AC6-938C-E0B35127165C}" srcOrd="2" destOrd="0" presId="urn:microsoft.com/office/officeart/2005/8/layout/hierarchy3"/>
    <dgm:cxn modelId="{ACE637A6-F673-48F6-BEFC-D4B94F25C76E}" type="presParOf" srcId="{DA0F8758-FE88-417F-AFA7-77CD9F034FD2}" destId="{0431A36D-3645-4E92-B0D1-1368B6CF975A}" srcOrd="3" destOrd="0" presId="urn:microsoft.com/office/officeart/2005/8/layout/hierarchy3"/>
    <dgm:cxn modelId="{7A4C0279-6EEE-4361-9F42-66C6433487C7}" type="presParOf" srcId="{DA0F8758-FE88-417F-AFA7-77CD9F034FD2}" destId="{DF2E3A08-31A4-42E1-871B-4D78AE32B745}" srcOrd="4" destOrd="0" presId="urn:microsoft.com/office/officeart/2005/8/layout/hierarchy3"/>
    <dgm:cxn modelId="{1AAF1331-EB4C-403B-AA16-3DB57A13997C}" type="presParOf" srcId="{DA0F8758-FE88-417F-AFA7-77CD9F034FD2}" destId="{0BEF3905-9A8D-4AE8-9099-CCB17C4C919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2BD442-FF10-40A7-9080-12DF4EBE02D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48A703-047A-4826-A65B-B8D4CD153544}">
      <dgm:prSet phldrT="[Текст]" custT="1"/>
      <dgm:spPr/>
      <dgm:t>
        <a:bodyPr/>
        <a:lstStyle/>
        <a:p>
          <a:r>
            <a:rPr lang="ru-RU" sz="2000" dirty="0" smtClean="0"/>
            <a:t>Учредитель</a:t>
          </a:r>
          <a:endParaRPr lang="ru-RU" sz="2000" dirty="0"/>
        </a:p>
      </dgm:t>
    </dgm:pt>
    <dgm:pt modelId="{35426474-7C82-4F0D-ADB1-745EF5ED1E11}" type="parTrans" cxnId="{FC41FD4A-528F-4118-B131-060424FD2831}">
      <dgm:prSet/>
      <dgm:spPr/>
      <dgm:t>
        <a:bodyPr/>
        <a:lstStyle/>
        <a:p>
          <a:endParaRPr lang="ru-RU" sz="1400"/>
        </a:p>
      </dgm:t>
    </dgm:pt>
    <dgm:pt modelId="{56435706-8CF1-4B15-95EE-699D8C7B7640}" type="sibTrans" cxnId="{FC41FD4A-528F-4118-B131-060424FD2831}">
      <dgm:prSet/>
      <dgm:spPr/>
      <dgm:t>
        <a:bodyPr/>
        <a:lstStyle/>
        <a:p>
          <a:endParaRPr lang="ru-RU" sz="1400"/>
        </a:p>
      </dgm:t>
    </dgm:pt>
    <dgm:pt modelId="{65E00E3C-91D6-4862-A6FD-BF3114C72EE5}">
      <dgm:prSet phldrT="[Текст]" custT="1"/>
      <dgm:spPr/>
      <dgm:t>
        <a:bodyPr/>
        <a:lstStyle/>
        <a:p>
          <a:r>
            <a:rPr lang="ru-RU" sz="2400" dirty="0" smtClean="0"/>
            <a:t>1 205 31 000*</a:t>
          </a:r>
          <a:endParaRPr lang="ru-RU" sz="2400" dirty="0"/>
        </a:p>
      </dgm:t>
    </dgm:pt>
    <dgm:pt modelId="{8AA4454D-0BD2-44B1-B56C-C4FD1B5B873A}" type="parTrans" cxnId="{0CED2AC7-DD6D-4647-9230-0E6A4A0BEE96}">
      <dgm:prSet/>
      <dgm:spPr/>
      <dgm:t>
        <a:bodyPr/>
        <a:lstStyle/>
        <a:p>
          <a:endParaRPr lang="ru-RU" sz="1400"/>
        </a:p>
      </dgm:t>
    </dgm:pt>
    <dgm:pt modelId="{210C3A0A-871C-4433-ABC0-815859C94BBA}" type="sibTrans" cxnId="{0CED2AC7-DD6D-4647-9230-0E6A4A0BEE96}">
      <dgm:prSet/>
      <dgm:spPr/>
      <dgm:t>
        <a:bodyPr/>
        <a:lstStyle/>
        <a:p>
          <a:endParaRPr lang="ru-RU" sz="1400"/>
        </a:p>
      </dgm:t>
    </dgm:pt>
    <dgm:pt modelId="{19BF6CD5-8554-4D19-9D1B-CC7B346EF195}">
      <dgm:prSet phldrT="[Текст]" custT="1"/>
      <dgm:spPr/>
      <dgm:t>
        <a:bodyPr/>
        <a:lstStyle/>
        <a:p>
          <a:r>
            <a:rPr lang="ru-RU" sz="2400" dirty="0" smtClean="0"/>
            <a:t>1 205 81 000</a:t>
          </a:r>
          <a:endParaRPr lang="ru-RU" sz="2400" dirty="0"/>
        </a:p>
      </dgm:t>
    </dgm:pt>
    <dgm:pt modelId="{6AE9468D-7A84-485F-BACB-FC035135CB8C}" type="parTrans" cxnId="{4A97A112-C1C8-40C0-9854-DD1CD4D9E11D}">
      <dgm:prSet/>
      <dgm:spPr/>
      <dgm:t>
        <a:bodyPr/>
        <a:lstStyle/>
        <a:p>
          <a:endParaRPr lang="ru-RU" sz="1400"/>
        </a:p>
      </dgm:t>
    </dgm:pt>
    <dgm:pt modelId="{95722DC9-66AE-4C01-BD79-52CED734C80C}" type="sibTrans" cxnId="{4A97A112-C1C8-40C0-9854-DD1CD4D9E11D}">
      <dgm:prSet/>
      <dgm:spPr/>
      <dgm:t>
        <a:bodyPr/>
        <a:lstStyle/>
        <a:p>
          <a:endParaRPr lang="ru-RU" sz="1400"/>
        </a:p>
      </dgm:t>
    </dgm:pt>
    <dgm:pt modelId="{C2D70C26-6EC9-4ACA-A77D-8CAEA6F139C0}">
      <dgm:prSet phldrT="[Текст]" custT="1"/>
      <dgm:spPr/>
      <dgm:t>
        <a:bodyPr/>
        <a:lstStyle/>
        <a:p>
          <a:r>
            <a:rPr lang="ru-RU" sz="2000" dirty="0" smtClean="0"/>
            <a:t>Учреждение</a:t>
          </a:r>
        </a:p>
      </dgm:t>
    </dgm:pt>
    <dgm:pt modelId="{7DE718C1-E690-4549-A35A-FC715FD0D2F6}" type="parTrans" cxnId="{B5F6C19C-311B-41CD-94B2-F2D12E126596}">
      <dgm:prSet/>
      <dgm:spPr/>
      <dgm:t>
        <a:bodyPr/>
        <a:lstStyle/>
        <a:p>
          <a:endParaRPr lang="ru-RU" sz="1400"/>
        </a:p>
      </dgm:t>
    </dgm:pt>
    <dgm:pt modelId="{FCB51276-A76E-4B7C-AD82-6E693564E82C}" type="sibTrans" cxnId="{B5F6C19C-311B-41CD-94B2-F2D12E126596}">
      <dgm:prSet/>
      <dgm:spPr/>
      <dgm:t>
        <a:bodyPr/>
        <a:lstStyle/>
        <a:p>
          <a:endParaRPr lang="ru-RU" sz="1400"/>
        </a:p>
      </dgm:t>
    </dgm:pt>
    <dgm:pt modelId="{58B667D8-9CB1-4E73-BCDB-076685F1C212}">
      <dgm:prSet phldrT="[Текст]" custT="1"/>
      <dgm:spPr/>
      <dgm:t>
        <a:bodyPr/>
        <a:lstStyle/>
        <a:p>
          <a:r>
            <a:rPr lang="ru-RU" sz="2400" dirty="0" smtClean="0"/>
            <a:t>4 303 05 000 (КА 130)</a:t>
          </a:r>
        </a:p>
      </dgm:t>
    </dgm:pt>
    <dgm:pt modelId="{F30EA1D0-D22A-4C62-AA4D-F7A7BB99686E}" type="parTrans" cxnId="{8FD2AA82-DE99-4279-9C72-42D6832D4A8F}">
      <dgm:prSet/>
      <dgm:spPr/>
      <dgm:t>
        <a:bodyPr/>
        <a:lstStyle/>
        <a:p>
          <a:endParaRPr lang="ru-RU" sz="1400"/>
        </a:p>
      </dgm:t>
    </dgm:pt>
    <dgm:pt modelId="{C2DCD864-5390-4D4F-B4FF-762C38279630}" type="sibTrans" cxnId="{8FD2AA82-DE99-4279-9C72-42D6832D4A8F}">
      <dgm:prSet/>
      <dgm:spPr/>
      <dgm:t>
        <a:bodyPr/>
        <a:lstStyle/>
        <a:p>
          <a:endParaRPr lang="ru-RU" sz="1400"/>
        </a:p>
      </dgm:t>
    </dgm:pt>
    <dgm:pt modelId="{EDFFF528-0FEB-4E29-ACEC-9DA94C609C81}">
      <dgm:prSet phldrT="[Текст]" custT="1"/>
      <dgm:spPr/>
      <dgm:t>
        <a:bodyPr/>
        <a:lstStyle/>
        <a:p>
          <a:r>
            <a:rPr lang="ru-RU" sz="2400" dirty="0" smtClean="0"/>
            <a:t>5 303 05 000 (КА 180)</a:t>
          </a:r>
          <a:endParaRPr lang="ru-RU" sz="2400" dirty="0"/>
        </a:p>
      </dgm:t>
    </dgm:pt>
    <dgm:pt modelId="{CD4DE996-33D3-470C-B75E-453D553794A6}" type="parTrans" cxnId="{C7CC5AB1-4E08-4E46-B0E0-07FAA891F4E0}">
      <dgm:prSet/>
      <dgm:spPr/>
      <dgm:t>
        <a:bodyPr/>
        <a:lstStyle/>
        <a:p>
          <a:endParaRPr lang="ru-RU" sz="1400"/>
        </a:p>
      </dgm:t>
    </dgm:pt>
    <dgm:pt modelId="{70B46B7B-8A0F-411A-A5C6-6479434658DE}" type="sibTrans" cxnId="{C7CC5AB1-4E08-4E46-B0E0-07FAA891F4E0}">
      <dgm:prSet/>
      <dgm:spPr/>
      <dgm:t>
        <a:bodyPr/>
        <a:lstStyle/>
        <a:p>
          <a:endParaRPr lang="ru-RU" sz="1400"/>
        </a:p>
      </dgm:t>
    </dgm:pt>
    <dgm:pt modelId="{B03B5072-FB73-409D-8476-85E1C73E49B4}">
      <dgm:prSet phldrT="[Текст]" custT="1"/>
      <dgm:spPr/>
      <dgm:t>
        <a:bodyPr/>
        <a:lstStyle/>
        <a:p>
          <a:r>
            <a:rPr lang="ru-RU" sz="2400" dirty="0" smtClean="0"/>
            <a:t>1 205 81 000</a:t>
          </a:r>
          <a:endParaRPr lang="ru-RU" sz="2400" dirty="0"/>
        </a:p>
      </dgm:t>
    </dgm:pt>
    <dgm:pt modelId="{9638D001-13D7-48FA-A29E-B9539951ED61}" type="parTrans" cxnId="{7F312F89-06F2-4B75-857A-5A0341071015}">
      <dgm:prSet/>
      <dgm:spPr/>
      <dgm:t>
        <a:bodyPr/>
        <a:lstStyle/>
        <a:p>
          <a:endParaRPr lang="ru-RU" sz="1400"/>
        </a:p>
      </dgm:t>
    </dgm:pt>
    <dgm:pt modelId="{A60DD38A-F5D1-4F08-B302-1BC9DAC4C009}" type="sibTrans" cxnId="{7F312F89-06F2-4B75-857A-5A0341071015}">
      <dgm:prSet/>
      <dgm:spPr/>
      <dgm:t>
        <a:bodyPr/>
        <a:lstStyle/>
        <a:p>
          <a:endParaRPr lang="ru-RU" sz="1400"/>
        </a:p>
      </dgm:t>
    </dgm:pt>
    <dgm:pt modelId="{97997FEA-9D74-4AD1-AB11-31AA94D9277E}">
      <dgm:prSet phldrT="[Текст]" custT="1"/>
      <dgm:spPr/>
      <dgm:t>
        <a:bodyPr/>
        <a:lstStyle/>
        <a:p>
          <a:r>
            <a:rPr lang="ru-RU" sz="2400" dirty="0" smtClean="0"/>
            <a:t>6 303 05 000</a:t>
          </a:r>
        </a:p>
        <a:p>
          <a:r>
            <a:rPr lang="ru-RU" sz="2400" dirty="0" smtClean="0"/>
            <a:t>(КА 180)</a:t>
          </a:r>
          <a:endParaRPr lang="ru-RU" sz="2400" dirty="0"/>
        </a:p>
      </dgm:t>
    </dgm:pt>
    <dgm:pt modelId="{5503A30E-67F2-48CD-9B88-49A1CBC0A36C}" type="parTrans" cxnId="{F944C7F8-30F2-4574-AC2D-16CA1255CC99}">
      <dgm:prSet/>
      <dgm:spPr/>
      <dgm:t>
        <a:bodyPr/>
        <a:lstStyle/>
        <a:p>
          <a:endParaRPr lang="ru-RU" sz="1400"/>
        </a:p>
      </dgm:t>
    </dgm:pt>
    <dgm:pt modelId="{DDA7EA3B-7459-41EE-9D59-BC3DB32A7CCA}" type="sibTrans" cxnId="{F944C7F8-30F2-4574-AC2D-16CA1255CC99}">
      <dgm:prSet/>
      <dgm:spPr/>
      <dgm:t>
        <a:bodyPr/>
        <a:lstStyle/>
        <a:p>
          <a:endParaRPr lang="ru-RU" sz="1400"/>
        </a:p>
      </dgm:t>
    </dgm:pt>
    <dgm:pt modelId="{AECB93F2-A4EE-4AB4-96E6-08AAE5A96EFB}" type="pres">
      <dgm:prSet presAssocID="{3F2BD442-FF10-40A7-9080-12DF4EBE02D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662C93-55AC-4AEF-9FC2-DA63E9B4445C}" type="pres">
      <dgm:prSet presAssocID="{8948A703-047A-4826-A65B-B8D4CD153544}" presName="root" presStyleCnt="0"/>
      <dgm:spPr/>
    </dgm:pt>
    <dgm:pt modelId="{2179CC82-F3D9-47CB-B327-A5861281F2A9}" type="pres">
      <dgm:prSet presAssocID="{8948A703-047A-4826-A65B-B8D4CD153544}" presName="rootComposite" presStyleCnt="0"/>
      <dgm:spPr/>
    </dgm:pt>
    <dgm:pt modelId="{0F51D9E7-AEB7-4A6E-91DB-7B0C5203D88A}" type="pres">
      <dgm:prSet presAssocID="{8948A703-047A-4826-A65B-B8D4CD153544}" presName="rootText" presStyleLbl="node1" presStyleIdx="0" presStyleCnt="2"/>
      <dgm:spPr/>
      <dgm:t>
        <a:bodyPr/>
        <a:lstStyle/>
        <a:p>
          <a:endParaRPr lang="ru-RU"/>
        </a:p>
      </dgm:t>
    </dgm:pt>
    <dgm:pt modelId="{35CA1B2B-AC71-4A67-977A-3AAB909AB7CC}" type="pres">
      <dgm:prSet presAssocID="{8948A703-047A-4826-A65B-B8D4CD153544}" presName="rootConnector" presStyleLbl="node1" presStyleIdx="0" presStyleCnt="2"/>
      <dgm:spPr/>
      <dgm:t>
        <a:bodyPr/>
        <a:lstStyle/>
        <a:p>
          <a:endParaRPr lang="ru-RU"/>
        </a:p>
      </dgm:t>
    </dgm:pt>
    <dgm:pt modelId="{28AD0318-6BE3-4830-A8B5-765894E2BD21}" type="pres">
      <dgm:prSet presAssocID="{8948A703-047A-4826-A65B-B8D4CD153544}" presName="childShape" presStyleCnt="0"/>
      <dgm:spPr/>
    </dgm:pt>
    <dgm:pt modelId="{EFD038A7-1E48-405A-950E-9DB36540A89A}" type="pres">
      <dgm:prSet presAssocID="{8AA4454D-0BD2-44B1-B56C-C4FD1B5B873A}" presName="Name13" presStyleLbl="parChTrans1D2" presStyleIdx="0" presStyleCnt="6"/>
      <dgm:spPr/>
      <dgm:t>
        <a:bodyPr/>
        <a:lstStyle/>
        <a:p>
          <a:endParaRPr lang="ru-RU"/>
        </a:p>
      </dgm:t>
    </dgm:pt>
    <dgm:pt modelId="{7DE4281A-C2E1-465B-8ECD-1B4DB3730080}" type="pres">
      <dgm:prSet presAssocID="{65E00E3C-91D6-4862-A6FD-BF3114C72EE5}" presName="childText" presStyleLbl="bgAcc1" presStyleIdx="0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9E67F6-A083-42AC-A282-EE921F6FAF95}" type="pres">
      <dgm:prSet presAssocID="{6AE9468D-7A84-485F-BACB-FC035135CB8C}" presName="Name13" presStyleLbl="parChTrans1D2" presStyleIdx="1" presStyleCnt="6"/>
      <dgm:spPr/>
      <dgm:t>
        <a:bodyPr/>
        <a:lstStyle/>
        <a:p>
          <a:endParaRPr lang="ru-RU"/>
        </a:p>
      </dgm:t>
    </dgm:pt>
    <dgm:pt modelId="{1079C7CE-6B58-479C-BC29-7FC1AE6ED757}" type="pres">
      <dgm:prSet presAssocID="{19BF6CD5-8554-4D19-9D1B-CC7B346EF195}" presName="childText" presStyleLbl="bgAcc1" presStyleIdx="1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58B58-9D23-4FF3-BFEA-531A25F22281}" type="pres">
      <dgm:prSet presAssocID="{9638D001-13D7-48FA-A29E-B9539951ED61}" presName="Name13" presStyleLbl="parChTrans1D2" presStyleIdx="2" presStyleCnt="6"/>
      <dgm:spPr/>
      <dgm:t>
        <a:bodyPr/>
        <a:lstStyle/>
        <a:p>
          <a:endParaRPr lang="ru-RU"/>
        </a:p>
      </dgm:t>
    </dgm:pt>
    <dgm:pt modelId="{4DFFEB3E-A19A-41C5-A882-3E16861F88BB}" type="pres">
      <dgm:prSet presAssocID="{B03B5072-FB73-409D-8476-85E1C73E49B4}" presName="childText" presStyleLbl="bgAcc1" presStyleIdx="2" presStyleCnt="6" custScaleX="129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7568B1-13FB-4F28-AD3D-B183EADE04B1}" type="pres">
      <dgm:prSet presAssocID="{C2D70C26-6EC9-4ACA-A77D-8CAEA6F139C0}" presName="root" presStyleCnt="0"/>
      <dgm:spPr/>
    </dgm:pt>
    <dgm:pt modelId="{05A47992-7AB8-49C9-BA9F-7C78E437E827}" type="pres">
      <dgm:prSet presAssocID="{C2D70C26-6EC9-4ACA-A77D-8CAEA6F139C0}" presName="rootComposite" presStyleCnt="0"/>
      <dgm:spPr/>
    </dgm:pt>
    <dgm:pt modelId="{1F4853B2-0BD7-47BF-AA2B-E3BA60BBE072}" type="pres">
      <dgm:prSet presAssocID="{C2D70C26-6EC9-4ACA-A77D-8CAEA6F139C0}" presName="rootText" presStyleLbl="node1" presStyleIdx="1" presStyleCnt="2"/>
      <dgm:spPr/>
      <dgm:t>
        <a:bodyPr/>
        <a:lstStyle/>
        <a:p>
          <a:endParaRPr lang="ru-RU"/>
        </a:p>
      </dgm:t>
    </dgm:pt>
    <dgm:pt modelId="{2ED722D7-FC09-47FB-9D8A-4E7D96A4467B}" type="pres">
      <dgm:prSet presAssocID="{C2D70C26-6EC9-4ACA-A77D-8CAEA6F139C0}" presName="rootConnector" presStyleLbl="node1" presStyleIdx="1" presStyleCnt="2"/>
      <dgm:spPr/>
      <dgm:t>
        <a:bodyPr/>
        <a:lstStyle/>
        <a:p>
          <a:endParaRPr lang="ru-RU"/>
        </a:p>
      </dgm:t>
    </dgm:pt>
    <dgm:pt modelId="{DA0F8758-FE88-417F-AFA7-77CD9F034FD2}" type="pres">
      <dgm:prSet presAssocID="{C2D70C26-6EC9-4ACA-A77D-8CAEA6F139C0}" presName="childShape" presStyleCnt="0"/>
      <dgm:spPr/>
    </dgm:pt>
    <dgm:pt modelId="{38FF9BB0-119F-4DB9-B843-8134429C7BA4}" type="pres">
      <dgm:prSet presAssocID="{F30EA1D0-D22A-4C62-AA4D-F7A7BB99686E}" presName="Name13" presStyleLbl="parChTrans1D2" presStyleIdx="3" presStyleCnt="6"/>
      <dgm:spPr/>
      <dgm:t>
        <a:bodyPr/>
        <a:lstStyle/>
        <a:p>
          <a:endParaRPr lang="ru-RU"/>
        </a:p>
      </dgm:t>
    </dgm:pt>
    <dgm:pt modelId="{0363A295-F145-4167-9792-29466CB17828}" type="pres">
      <dgm:prSet presAssocID="{58B667D8-9CB1-4E73-BCDB-076685F1C212}" presName="childText" presStyleLbl="bgAcc1" presStyleIdx="3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C4DEF-0CD1-4AC6-938C-E0B35127165C}" type="pres">
      <dgm:prSet presAssocID="{CD4DE996-33D3-470C-B75E-453D553794A6}" presName="Name13" presStyleLbl="parChTrans1D2" presStyleIdx="4" presStyleCnt="6"/>
      <dgm:spPr/>
      <dgm:t>
        <a:bodyPr/>
        <a:lstStyle/>
        <a:p>
          <a:endParaRPr lang="ru-RU"/>
        </a:p>
      </dgm:t>
    </dgm:pt>
    <dgm:pt modelId="{0431A36D-3645-4E92-B0D1-1368B6CF975A}" type="pres">
      <dgm:prSet presAssocID="{EDFFF528-0FEB-4E29-ACEC-9DA94C609C81}" presName="childText" presStyleLbl="bgAcc1" presStyleIdx="4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E3A08-31A4-42E1-871B-4D78AE32B745}" type="pres">
      <dgm:prSet presAssocID="{5503A30E-67F2-48CD-9B88-49A1CBC0A36C}" presName="Name13" presStyleLbl="parChTrans1D2" presStyleIdx="5" presStyleCnt="6"/>
      <dgm:spPr/>
      <dgm:t>
        <a:bodyPr/>
        <a:lstStyle/>
        <a:p>
          <a:endParaRPr lang="ru-RU"/>
        </a:p>
      </dgm:t>
    </dgm:pt>
    <dgm:pt modelId="{0BEF3905-9A8D-4AE8-9099-CCB17C4C9197}" type="pres">
      <dgm:prSet presAssocID="{97997FEA-9D74-4AD1-AB11-31AA94D9277E}" presName="childText" presStyleLbl="bgAcc1" presStyleIdx="5" presStyleCnt="6" custScaleX="13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F8C7B3-DE24-46D3-B3C0-8479D059AF66}" type="presOf" srcId="{8AA4454D-0BD2-44B1-B56C-C4FD1B5B873A}" destId="{EFD038A7-1E48-405A-950E-9DB36540A89A}" srcOrd="0" destOrd="0" presId="urn:microsoft.com/office/officeart/2005/8/layout/hierarchy3"/>
    <dgm:cxn modelId="{0CED2AC7-DD6D-4647-9230-0E6A4A0BEE96}" srcId="{8948A703-047A-4826-A65B-B8D4CD153544}" destId="{65E00E3C-91D6-4862-A6FD-BF3114C72EE5}" srcOrd="0" destOrd="0" parTransId="{8AA4454D-0BD2-44B1-B56C-C4FD1B5B873A}" sibTransId="{210C3A0A-871C-4433-ABC0-815859C94BBA}"/>
    <dgm:cxn modelId="{F6909080-9BCC-4ACF-95D4-4D3F1A3CD95E}" type="presOf" srcId="{9638D001-13D7-48FA-A29E-B9539951ED61}" destId="{5A958B58-9D23-4FF3-BFEA-531A25F22281}" srcOrd="0" destOrd="0" presId="urn:microsoft.com/office/officeart/2005/8/layout/hierarchy3"/>
    <dgm:cxn modelId="{2B372F52-AF44-45CA-9DB8-ADC0D1ECC628}" type="presOf" srcId="{EDFFF528-0FEB-4E29-ACEC-9DA94C609C81}" destId="{0431A36D-3645-4E92-B0D1-1368B6CF975A}" srcOrd="0" destOrd="0" presId="urn:microsoft.com/office/officeart/2005/8/layout/hierarchy3"/>
    <dgm:cxn modelId="{405082C0-77DF-4643-BB7D-04F66BF4A8E8}" type="presOf" srcId="{C2D70C26-6EC9-4ACA-A77D-8CAEA6F139C0}" destId="{2ED722D7-FC09-47FB-9D8A-4E7D96A4467B}" srcOrd="1" destOrd="0" presId="urn:microsoft.com/office/officeart/2005/8/layout/hierarchy3"/>
    <dgm:cxn modelId="{C7CC5AB1-4E08-4E46-B0E0-07FAA891F4E0}" srcId="{C2D70C26-6EC9-4ACA-A77D-8CAEA6F139C0}" destId="{EDFFF528-0FEB-4E29-ACEC-9DA94C609C81}" srcOrd="1" destOrd="0" parTransId="{CD4DE996-33D3-470C-B75E-453D553794A6}" sibTransId="{70B46B7B-8A0F-411A-A5C6-6479434658DE}"/>
    <dgm:cxn modelId="{7F312F89-06F2-4B75-857A-5A0341071015}" srcId="{8948A703-047A-4826-A65B-B8D4CD153544}" destId="{B03B5072-FB73-409D-8476-85E1C73E49B4}" srcOrd="2" destOrd="0" parTransId="{9638D001-13D7-48FA-A29E-B9539951ED61}" sibTransId="{A60DD38A-F5D1-4F08-B302-1BC9DAC4C009}"/>
    <dgm:cxn modelId="{019DAA3D-9E9D-4CD8-B30F-AE6F18726CF1}" type="presOf" srcId="{97997FEA-9D74-4AD1-AB11-31AA94D9277E}" destId="{0BEF3905-9A8D-4AE8-9099-CCB17C4C9197}" srcOrd="0" destOrd="0" presId="urn:microsoft.com/office/officeart/2005/8/layout/hierarchy3"/>
    <dgm:cxn modelId="{F944C7F8-30F2-4574-AC2D-16CA1255CC99}" srcId="{C2D70C26-6EC9-4ACA-A77D-8CAEA6F139C0}" destId="{97997FEA-9D74-4AD1-AB11-31AA94D9277E}" srcOrd="2" destOrd="0" parTransId="{5503A30E-67F2-48CD-9B88-49A1CBC0A36C}" sibTransId="{DDA7EA3B-7459-41EE-9D59-BC3DB32A7CCA}"/>
    <dgm:cxn modelId="{B5F6C19C-311B-41CD-94B2-F2D12E126596}" srcId="{3F2BD442-FF10-40A7-9080-12DF4EBE02D8}" destId="{C2D70C26-6EC9-4ACA-A77D-8CAEA6F139C0}" srcOrd="1" destOrd="0" parTransId="{7DE718C1-E690-4549-A35A-FC715FD0D2F6}" sibTransId="{FCB51276-A76E-4B7C-AD82-6E693564E82C}"/>
    <dgm:cxn modelId="{7690E171-F3BA-4468-BAC4-060A5F01F141}" type="presOf" srcId="{58B667D8-9CB1-4E73-BCDB-076685F1C212}" destId="{0363A295-F145-4167-9792-29466CB17828}" srcOrd="0" destOrd="0" presId="urn:microsoft.com/office/officeart/2005/8/layout/hierarchy3"/>
    <dgm:cxn modelId="{465C21AA-22C9-4BF2-BD57-EFC23B3F5C33}" type="presOf" srcId="{3F2BD442-FF10-40A7-9080-12DF4EBE02D8}" destId="{AECB93F2-A4EE-4AB4-96E6-08AAE5A96EFB}" srcOrd="0" destOrd="0" presId="urn:microsoft.com/office/officeart/2005/8/layout/hierarchy3"/>
    <dgm:cxn modelId="{8F423FC0-B3A8-4151-9C66-E488BA604347}" type="presOf" srcId="{CD4DE996-33D3-470C-B75E-453D553794A6}" destId="{02FC4DEF-0CD1-4AC6-938C-E0B35127165C}" srcOrd="0" destOrd="0" presId="urn:microsoft.com/office/officeart/2005/8/layout/hierarchy3"/>
    <dgm:cxn modelId="{8FD2AA82-DE99-4279-9C72-42D6832D4A8F}" srcId="{C2D70C26-6EC9-4ACA-A77D-8CAEA6F139C0}" destId="{58B667D8-9CB1-4E73-BCDB-076685F1C212}" srcOrd="0" destOrd="0" parTransId="{F30EA1D0-D22A-4C62-AA4D-F7A7BB99686E}" sibTransId="{C2DCD864-5390-4D4F-B4FF-762C38279630}"/>
    <dgm:cxn modelId="{4A97A112-C1C8-40C0-9854-DD1CD4D9E11D}" srcId="{8948A703-047A-4826-A65B-B8D4CD153544}" destId="{19BF6CD5-8554-4D19-9D1B-CC7B346EF195}" srcOrd="1" destOrd="0" parTransId="{6AE9468D-7A84-485F-BACB-FC035135CB8C}" sibTransId="{95722DC9-66AE-4C01-BD79-52CED734C80C}"/>
    <dgm:cxn modelId="{63B487B3-B67D-4673-B684-7D5CAE06EAFA}" type="presOf" srcId="{65E00E3C-91D6-4862-A6FD-BF3114C72EE5}" destId="{7DE4281A-C2E1-465B-8ECD-1B4DB3730080}" srcOrd="0" destOrd="0" presId="urn:microsoft.com/office/officeart/2005/8/layout/hierarchy3"/>
    <dgm:cxn modelId="{00B0DBC1-6A85-4CD3-A254-D85C1EFB1BAC}" type="presOf" srcId="{F30EA1D0-D22A-4C62-AA4D-F7A7BB99686E}" destId="{38FF9BB0-119F-4DB9-B843-8134429C7BA4}" srcOrd="0" destOrd="0" presId="urn:microsoft.com/office/officeart/2005/8/layout/hierarchy3"/>
    <dgm:cxn modelId="{9036D778-1CB1-4E54-AC51-F887F3A5E19E}" type="presOf" srcId="{6AE9468D-7A84-485F-BACB-FC035135CB8C}" destId="{769E67F6-A083-42AC-A282-EE921F6FAF95}" srcOrd="0" destOrd="0" presId="urn:microsoft.com/office/officeart/2005/8/layout/hierarchy3"/>
    <dgm:cxn modelId="{8DA1B205-CB5D-4F7B-994F-B8DCA3F4FF8D}" type="presOf" srcId="{8948A703-047A-4826-A65B-B8D4CD153544}" destId="{35CA1B2B-AC71-4A67-977A-3AAB909AB7CC}" srcOrd="1" destOrd="0" presId="urn:microsoft.com/office/officeart/2005/8/layout/hierarchy3"/>
    <dgm:cxn modelId="{8D9668A7-045B-41FF-B360-DFDE05E4B4F0}" type="presOf" srcId="{5503A30E-67F2-48CD-9B88-49A1CBC0A36C}" destId="{DF2E3A08-31A4-42E1-871B-4D78AE32B745}" srcOrd="0" destOrd="0" presId="urn:microsoft.com/office/officeart/2005/8/layout/hierarchy3"/>
    <dgm:cxn modelId="{FC41FD4A-528F-4118-B131-060424FD2831}" srcId="{3F2BD442-FF10-40A7-9080-12DF4EBE02D8}" destId="{8948A703-047A-4826-A65B-B8D4CD153544}" srcOrd="0" destOrd="0" parTransId="{35426474-7C82-4F0D-ADB1-745EF5ED1E11}" sibTransId="{56435706-8CF1-4B15-95EE-699D8C7B7640}"/>
    <dgm:cxn modelId="{A664960E-668A-4F8B-87E1-736FC9B81A29}" type="presOf" srcId="{B03B5072-FB73-409D-8476-85E1C73E49B4}" destId="{4DFFEB3E-A19A-41C5-A882-3E16861F88BB}" srcOrd="0" destOrd="0" presId="urn:microsoft.com/office/officeart/2005/8/layout/hierarchy3"/>
    <dgm:cxn modelId="{A89234D6-041A-45F8-B2A8-E5D61D8DFB74}" type="presOf" srcId="{8948A703-047A-4826-A65B-B8D4CD153544}" destId="{0F51D9E7-AEB7-4A6E-91DB-7B0C5203D88A}" srcOrd="0" destOrd="0" presId="urn:microsoft.com/office/officeart/2005/8/layout/hierarchy3"/>
    <dgm:cxn modelId="{3C815855-698E-46DF-B753-BE6DDDDA1A04}" type="presOf" srcId="{19BF6CD5-8554-4D19-9D1B-CC7B346EF195}" destId="{1079C7CE-6B58-479C-BC29-7FC1AE6ED757}" srcOrd="0" destOrd="0" presId="urn:microsoft.com/office/officeart/2005/8/layout/hierarchy3"/>
    <dgm:cxn modelId="{3E4D69F8-AE47-40A1-A6B3-75C67B4DD374}" type="presOf" srcId="{C2D70C26-6EC9-4ACA-A77D-8CAEA6F139C0}" destId="{1F4853B2-0BD7-47BF-AA2B-E3BA60BBE072}" srcOrd="0" destOrd="0" presId="urn:microsoft.com/office/officeart/2005/8/layout/hierarchy3"/>
    <dgm:cxn modelId="{5F7DA49C-9188-43E6-8140-73C1EE72C3E3}" type="presParOf" srcId="{AECB93F2-A4EE-4AB4-96E6-08AAE5A96EFB}" destId="{4A662C93-55AC-4AEF-9FC2-DA63E9B4445C}" srcOrd="0" destOrd="0" presId="urn:microsoft.com/office/officeart/2005/8/layout/hierarchy3"/>
    <dgm:cxn modelId="{D2CD2F76-AB5F-461F-87A8-2DD7D0B4C258}" type="presParOf" srcId="{4A662C93-55AC-4AEF-9FC2-DA63E9B4445C}" destId="{2179CC82-F3D9-47CB-B327-A5861281F2A9}" srcOrd="0" destOrd="0" presId="urn:microsoft.com/office/officeart/2005/8/layout/hierarchy3"/>
    <dgm:cxn modelId="{A45107EE-1726-412C-ACE4-172EF00042D0}" type="presParOf" srcId="{2179CC82-F3D9-47CB-B327-A5861281F2A9}" destId="{0F51D9E7-AEB7-4A6E-91DB-7B0C5203D88A}" srcOrd="0" destOrd="0" presId="urn:microsoft.com/office/officeart/2005/8/layout/hierarchy3"/>
    <dgm:cxn modelId="{9174AB7A-1B8B-40CE-B623-E02879A22660}" type="presParOf" srcId="{2179CC82-F3D9-47CB-B327-A5861281F2A9}" destId="{35CA1B2B-AC71-4A67-977A-3AAB909AB7CC}" srcOrd="1" destOrd="0" presId="urn:microsoft.com/office/officeart/2005/8/layout/hierarchy3"/>
    <dgm:cxn modelId="{82CF27F2-2E14-4DC0-9E06-99E0775F54D9}" type="presParOf" srcId="{4A662C93-55AC-4AEF-9FC2-DA63E9B4445C}" destId="{28AD0318-6BE3-4830-A8B5-765894E2BD21}" srcOrd="1" destOrd="0" presId="urn:microsoft.com/office/officeart/2005/8/layout/hierarchy3"/>
    <dgm:cxn modelId="{6D215FAA-3C79-4C8E-BFA9-B687C20BF4FB}" type="presParOf" srcId="{28AD0318-6BE3-4830-A8B5-765894E2BD21}" destId="{EFD038A7-1E48-405A-950E-9DB36540A89A}" srcOrd="0" destOrd="0" presId="urn:microsoft.com/office/officeart/2005/8/layout/hierarchy3"/>
    <dgm:cxn modelId="{548F5176-7B04-47C9-8AC3-66599DDB5240}" type="presParOf" srcId="{28AD0318-6BE3-4830-A8B5-765894E2BD21}" destId="{7DE4281A-C2E1-465B-8ECD-1B4DB3730080}" srcOrd="1" destOrd="0" presId="urn:microsoft.com/office/officeart/2005/8/layout/hierarchy3"/>
    <dgm:cxn modelId="{3B30A8CB-D9A8-4CAA-8DF2-3C874D057F56}" type="presParOf" srcId="{28AD0318-6BE3-4830-A8B5-765894E2BD21}" destId="{769E67F6-A083-42AC-A282-EE921F6FAF95}" srcOrd="2" destOrd="0" presId="urn:microsoft.com/office/officeart/2005/8/layout/hierarchy3"/>
    <dgm:cxn modelId="{9F18D305-268B-464F-A0C3-D8682F02B165}" type="presParOf" srcId="{28AD0318-6BE3-4830-A8B5-765894E2BD21}" destId="{1079C7CE-6B58-479C-BC29-7FC1AE6ED757}" srcOrd="3" destOrd="0" presId="urn:microsoft.com/office/officeart/2005/8/layout/hierarchy3"/>
    <dgm:cxn modelId="{B2BCDF05-B7FC-4290-88FA-F8CBD4471D71}" type="presParOf" srcId="{28AD0318-6BE3-4830-A8B5-765894E2BD21}" destId="{5A958B58-9D23-4FF3-BFEA-531A25F22281}" srcOrd="4" destOrd="0" presId="urn:microsoft.com/office/officeart/2005/8/layout/hierarchy3"/>
    <dgm:cxn modelId="{FAB173CC-A10D-4510-AB93-1F67F29E0BF0}" type="presParOf" srcId="{28AD0318-6BE3-4830-A8B5-765894E2BD21}" destId="{4DFFEB3E-A19A-41C5-A882-3E16861F88BB}" srcOrd="5" destOrd="0" presId="urn:microsoft.com/office/officeart/2005/8/layout/hierarchy3"/>
    <dgm:cxn modelId="{0B3CC086-0D35-4D2C-B9B7-7EABB46540F6}" type="presParOf" srcId="{AECB93F2-A4EE-4AB4-96E6-08AAE5A96EFB}" destId="{467568B1-13FB-4F28-AD3D-B183EADE04B1}" srcOrd="1" destOrd="0" presId="urn:microsoft.com/office/officeart/2005/8/layout/hierarchy3"/>
    <dgm:cxn modelId="{AA6E4AE9-748F-46F7-8343-CEEC2A15DA51}" type="presParOf" srcId="{467568B1-13FB-4F28-AD3D-B183EADE04B1}" destId="{05A47992-7AB8-49C9-BA9F-7C78E437E827}" srcOrd="0" destOrd="0" presId="urn:microsoft.com/office/officeart/2005/8/layout/hierarchy3"/>
    <dgm:cxn modelId="{55A1DE63-678C-4FAA-A9F8-D86D3485ED41}" type="presParOf" srcId="{05A47992-7AB8-49C9-BA9F-7C78E437E827}" destId="{1F4853B2-0BD7-47BF-AA2B-E3BA60BBE072}" srcOrd="0" destOrd="0" presId="urn:microsoft.com/office/officeart/2005/8/layout/hierarchy3"/>
    <dgm:cxn modelId="{CECEEDF0-FE51-4C17-8719-80AD12DE3B5F}" type="presParOf" srcId="{05A47992-7AB8-49C9-BA9F-7C78E437E827}" destId="{2ED722D7-FC09-47FB-9D8A-4E7D96A4467B}" srcOrd="1" destOrd="0" presId="urn:microsoft.com/office/officeart/2005/8/layout/hierarchy3"/>
    <dgm:cxn modelId="{DFF52C8A-74DD-4A10-A25D-77F2C05634A7}" type="presParOf" srcId="{467568B1-13FB-4F28-AD3D-B183EADE04B1}" destId="{DA0F8758-FE88-417F-AFA7-77CD9F034FD2}" srcOrd="1" destOrd="0" presId="urn:microsoft.com/office/officeart/2005/8/layout/hierarchy3"/>
    <dgm:cxn modelId="{8B928F02-0C00-406E-9A13-3FC01D82B55D}" type="presParOf" srcId="{DA0F8758-FE88-417F-AFA7-77CD9F034FD2}" destId="{38FF9BB0-119F-4DB9-B843-8134429C7BA4}" srcOrd="0" destOrd="0" presId="urn:microsoft.com/office/officeart/2005/8/layout/hierarchy3"/>
    <dgm:cxn modelId="{720AB64E-1FF0-4D85-9DFF-DAF4745A45CA}" type="presParOf" srcId="{DA0F8758-FE88-417F-AFA7-77CD9F034FD2}" destId="{0363A295-F145-4167-9792-29466CB17828}" srcOrd="1" destOrd="0" presId="urn:microsoft.com/office/officeart/2005/8/layout/hierarchy3"/>
    <dgm:cxn modelId="{8C4534F2-214A-4196-8259-57A16E7449C3}" type="presParOf" srcId="{DA0F8758-FE88-417F-AFA7-77CD9F034FD2}" destId="{02FC4DEF-0CD1-4AC6-938C-E0B35127165C}" srcOrd="2" destOrd="0" presId="urn:microsoft.com/office/officeart/2005/8/layout/hierarchy3"/>
    <dgm:cxn modelId="{B8A1DEC2-A826-41A5-A681-A244883F1790}" type="presParOf" srcId="{DA0F8758-FE88-417F-AFA7-77CD9F034FD2}" destId="{0431A36D-3645-4E92-B0D1-1368B6CF975A}" srcOrd="3" destOrd="0" presId="urn:microsoft.com/office/officeart/2005/8/layout/hierarchy3"/>
    <dgm:cxn modelId="{CC7B3410-6841-4CE1-BE30-E64F7969D4EA}" type="presParOf" srcId="{DA0F8758-FE88-417F-AFA7-77CD9F034FD2}" destId="{DF2E3A08-31A4-42E1-871B-4D78AE32B745}" srcOrd="4" destOrd="0" presId="urn:microsoft.com/office/officeart/2005/8/layout/hierarchy3"/>
    <dgm:cxn modelId="{97769FC5-7BA8-4ED1-83EB-31943EACBEAE}" type="presParOf" srcId="{DA0F8758-FE88-417F-AFA7-77CD9F034FD2}" destId="{0BEF3905-9A8D-4AE8-9099-CCB17C4C919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1D9E7-AEB7-4A6E-91DB-7B0C5203D88A}">
      <dsp:nvSpPr>
        <dsp:cNvPr id="0" name=""/>
        <dsp:cNvSpPr/>
      </dsp:nvSpPr>
      <dsp:spPr>
        <a:xfrm>
          <a:off x="1979708" y="1289"/>
          <a:ext cx="1976301" cy="988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Учредитель</a:t>
          </a:r>
        </a:p>
      </dsp:txBody>
      <dsp:txXfrm>
        <a:off x="2008650" y="30231"/>
        <a:ext cx="1918417" cy="930266"/>
      </dsp:txXfrm>
    </dsp:sp>
    <dsp:sp modelId="{EFD038A7-1E48-405A-950E-9DB36540A89A}">
      <dsp:nvSpPr>
        <dsp:cNvPr id="0" name=""/>
        <dsp:cNvSpPr/>
      </dsp:nvSpPr>
      <dsp:spPr>
        <a:xfrm>
          <a:off x="2177338" y="989440"/>
          <a:ext cx="197630" cy="741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113"/>
              </a:lnTo>
              <a:lnTo>
                <a:pt x="197630" y="741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4281A-C2E1-465B-8ECD-1B4DB3730080}">
      <dsp:nvSpPr>
        <dsp:cNvPr id="0" name=""/>
        <dsp:cNvSpPr/>
      </dsp:nvSpPr>
      <dsp:spPr>
        <a:xfrm>
          <a:off x="2374968" y="1236478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1 302 41 000</a:t>
          </a:r>
          <a:endParaRPr lang="ru-RU" sz="2400" kern="1200" dirty="0"/>
        </a:p>
      </dsp:txBody>
      <dsp:txXfrm>
        <a:off x="2403910" y="1265420"/>
        <a:ext cx="1981738" cy="930266"/>
      </dsp:txXfrm>
    </dsp:sp>
    <dsp:sp modelId="{769E67F6-A083-42AC-A282-EE921F6FAF95}">
      <dsp:nvSpPr>
        <dsp:cNvPr id="0" name=""/>
        <dsp:cNvSpPr/>
      </dsp:nvSpPr>
      <dsp:spPr>
        <a:xfrm>
          <a:off x="2177338" y="989440"/>
          <a:ext cx="197630" cy="1976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301"/>
              </a:lnTo>
              <a:lnTo>
                <a:pt x="197630" y="1976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9C7CE-6B58-479C-BC29-7FC1AE6ED757}">
      <dsp:nvSpPr>
        <dsp:cNvPr id="0" name=""/>
        <dsp:cNvSpPr/>
      </dsp:nvSpPr>
      <dsp:spPr>
        <a:xfrm>
          <a:off x="2374968" y="2471666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1 206 41 000/ 1 302 41 000</a:t>
          </a:r>
          <a:endParaRPr lang="ru-RU" sz="2400" kern="1200" dirty="0"/>
        </a:p>
      </dsp:txBody>
      <dsp:txXfrm>
        <a:off x="2403910" y="2500608"/>
        <a:ext cx="1981738" cy="930266"/>
      </dsp:txXfrm>
    </dsp:sp>
    <dsp:sp modelId="{5A958B58-9D23-4FF3-BFEA-531A25F22281}">
      <dsp:nvSpPr>
        <dsp:cNvPr id="0" name=""/>
        <dsp:cNvSpPr/>
      </dsp:nvSpPr>
      <dsp:spPr>
        <a:xfrm>
          <a:off x="2177338" y="989440"/>
          <a:ext cx="197630" cy="3211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490"/>
              </a:lnTo>
              <a:lnTo>
                <a:pt x="197630" y="32114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FEB3E-A19A-41C5-A882-3E16861F88BB}">
      <dsp:nvSpPr>
        <dsp:cNvPr id="0" name=""/>
        <dsp:cNvSpPr/>
      </dsp:nvSpPr>
      <dsp:spPr>
        <a:xfrm>
          <a:off x="2374968" y="3706855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</a:t>
          </a:r>
          <a:r>
            <a:rPr lang="ru-RU" sz="2400" kern="1200" dirty="0" smtClean="0">
              <a:solidFill>
                <a:schemeClr val="tx1"/>
              </a:solidFill>
            </a:rPr>
            <a:t>206</a:t>
          </a:r>
          <a:r>
            <a:rPr lang="ru-RU" sz="2400" kern="1200" dirty="0" smtClean="0"/>
            <a:t> 73 000</a:t>
          </a:r>
          <a:endParaRPr lang="ru-RU" sz="2400" kern="1200" dirty="0"/>
        </a:p>
      </dsp:txBody>
      <dsp:txXfrm>
        <a:off x="2403910" y="3735797"/>
        <a:ext cx="1981738" cy="930266"/>
      </dsp:txXfrm>
    </dsp:sp>
    <dsp:sp modelId="{1F4853B2-0BD7-47BF-AA2B-E3BA60BBE072}">
      <dsp:nvSpPr>
        <dsp:cNvPr id="0" name=""/>
        <dsp:cNvSpPr/>
      </dsp:nvSpPr>
      <dsp:spPr>
        <a:xfrm>
          <a:off x="4513406" y="1289"/>
          <a:ext cx="1976301" cy="988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Учреждение</a:t>
          </a:r>
        </a:p>
      </dsp:txBody>
      <dsp:txXfrm>
        <a:off x="4542348" y="30231"/>
        <a:ext cx="1918417" cy="930266"/>
      </dsp:txXfrm>
    </dsp:sp>
    <dsp:sp modelId="{38FF9BB0-119F-4DB9-B843-8134429C7BA4}">
      <dsp:nvSpPr>
        <dsp:cNvPr id="0" name=""/>
        <dsp:cNvSpPr/>
      </dsp:nvSpPr>
      <dsp:spPr>
        <a:xfrm>
          <a:off x="4711036" y="989440"/>
          <a:ext cx="197630" cy="741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113"/>
              </a:lnTo>
              <a:lnTo>
                <a:pt x="197630" y="741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3A295-F145-4167-9792-29466CB17828}">
      <dsp:nvSpPr>
        <dsp:cNvPr id="0" name=""/>
        <dsp:cNvSpPr/>
      </dsp:nvSpPr>
      <dsp:spPr>
        <a:xfrm>
          <a:off x="4908666" y="1236478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4 205 31 000</a:t>
          </a:r>
        </a:p>
      </dsp:txBody>
      <dsp:txXfrm>
        <a:off x="4937608" y="1265420"/>
        <a:ext cx="2018229" cy="930266"/>
      </dsp:txXfrm>
    </dsp:sp>
    <dsp:sp modelId="{02FC4DEF-0CD1-4AC6-938C-E0B35127165C}">
      <dsp:nvSpPr>
        <dsp:cNvPr id="0" name=""/>
        <dsp:cNvSpPr/>
      </dsp:nvSpPr>
      <dsp:spPr>
        <a:xfrm>
          <a:off x="4711036" y="989440"/>
          <a:ext cx="197630" cy="1976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301"/>
              </a:lnTo>
              <a:lnTo>
                <a:pt x="197630" y="1976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1A36D-3645-4E92-B0D1-1368B6CF975A}">
      <dsp:nvSpPr>
        <dsp:cNvPr id="0" name=""/>
        <dsp:cNvSpPr/>
      </dsp:nvSpPr>
      <dsp:spPr>
        <a:xfrm>
          <a:off x="4908666" y="2471666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5 205 81 000</a:t>
          </a:r>
          <a:endParaRPr lang="ru-RU" sz="2400" kern="1200" dirty="0"/>
        </a:p>
      </dsp:txBody>
      <dsp:txXfrm>
        <a:off x="4937608" y="2500608"/>
        <a:ext cx="2018229" cy="930266"/>
      </dsp:txXfrm>
    </dsp:sp>
    <dsp:sp modelId="{DF2E3A08-31A4-42E1-871B-4D78AE32B745}">
      <dsp:nvSpPr>
        <dsp:cNvPr id="0" name=""/>
        <dsp:cNvSpPr/>
      </dsp:nvSpPr>
      <dsp:spPr>
        <a:xfrm>
          <a:off x="4711036" y="989440"/>
          <a:ext cx="197630" cy="3211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490"/>
              </a:lnTo>
              <a:lnTo>
                <a:pt x="197630" y="32114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F3905-9A8D-4AE8-9099-CCB17C4C9197}">
      <dsp:nvSpPr>
        <dsp:cNvPr id="0" name=""/>
        <dsp:cNvSpPr/>
      </dsp:nvSpPr>
      <dsp:spPr>
        <a:xfrm>
          <a:off x="4908666" y="3706855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6 205 81 000</a:t>
          </a:r>
          <a:endParaRPr lang="ru-RU" sz="2400" kern="1200" dirty="0"/>
        </a:p>
      </dsp:txBody>
      <dsp:txXfrm>
        <a:off x="4937608" y="3735797"/>
        <a:ext cx="2018229" cy="9302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1D9E7-AEB7-4A6E-91DB-7B0C5203D88A}">
      <dsp:nvSpPr>
        <dsp:cNvPr id="0" name=""/>
        <dsp:cNvSpPr/>
      </dsp:nvSpPr>
      <dsp:spPr>
        <a:xfrm>
          <a:off x="1979708" y="1289"/>
          <a:ext cx="1976301" cy="988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Учредитель</a:t>
          </a:r>
          <a:endParaRPr lang="ru-RU" sz="2000" kern="1200" dirty="0"/>
        </a:p>
      </dsp:txBody>
      <dsp:txXfrm>
        <a:off x="2008650" y="30231"/>
        <a:ext cx="1918417" cy="930266"/>
      </dsp:txXfrm>
    </dsp:sp>
    <dsp:sp modelId="{EFD038A7-1E48-405A-950E-9DB36540A89A}">
      <dsp:nvSpPr>
        <dsp:cNvPr id="0" name=""/>
        <dsp:cNvSpPr/>
      </dsp:nvSpPr>
      <dsp:spPr>
        <a:xfrm>
          <a:off x="2177338" y="989440"/>
          <a:ext cx="197630" cy="741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113"/>
              </a:lnTo>
              <a:lnTo>
                <a:pt x="197630" y="741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4281A-C2E1-465B-8ECD-1B4DB3730080}">
      <dsp:nvSpPr>
        <dsp:cNvPr id="0" name=""/>
        <dsp:cNvSpPr/>
      </dsp:nvSpPr>
      <dsp:spPr>
        <a:xfrm>
          <a:off x="2374968" y="1236478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1 401 20 241</a:t>
          </a:r>
          <a:endParaRPr lang="ru-RU" sz="2400" kern="1200" dirty="0"/>
        </a:p>
      </dsp:txBody>
      <dsp:txXfrm>
        <a:off x="2403910" y="1265420"/>
        <a:ext cx="1981738" cy="930266"/>
      </dsp:txXfrm>
    </dsp:sp>
    <dsp:sp modelId="{769E67F6-A083-42AC-A282-EE921F6FAF95}">
      <dsp:nvSpPr>
        <dsp:cNvPr id="0" name=""/>
        <dsp:cNvSpPr/>
      </dsp:nvSpPr>
      <dsp:spPr>
        <a:xfrm>
          <a:off x="2177338" y="989440"/>
          <a:ext cx="197630" cy="1976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301"/>
              </a:lnTo>
              <a:lnTo>
                <a:pt x="197630" y="1976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9C7CE-6B58-479C-BC29-7FC1AE6ED757}">
      <dsp:nvSpPr>
        <dsp:cNvPr id="0" name=""/>
        <dsp:cNvSpPr/>
      </dsp:nvSpPr>
      <dsp:spPr>
        <a:xfrm>
          <a:off x="2374968" y="2471666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1 401 20 241</a:t>
          </a:r>
          <a:endParaRPr lang="ru-RU" sz="2400" kern="1200" dirty="0"/>
        </a:p>
      </dsp:txBody>
      <dsp:txXfrm>
        <a:off x="2403910" y="2500608"/>
        <a:ext cx="1981738" cy="930266"/>
      </dsp:txXfrm>
    </dsp:sp>
    <dsp:sp modelId="{5A958B58-9D23-4FF3-BFEA-531A25F22281}">
      <dsp:nvSpPr>
        <dsp:cNvPr id="0" name=""/>
        <dsp:cNvSpPr/>
      </dsp:nvSpPr>
      <dsp:spPr>
        <a:xfrm>
          <a:off x="2177338" y="989440"/>
          <a:ext cx="197630" cy="3211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490"/>
              </a:lnTo>
              <a:lnTo>
                <a:pt x="197630" y="32114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FEB3E-A19A-41C5-A882-3E16861F88BB}">
      <dsp:nvSpPr>
        <dsp:cNvPr id="0" name=""/>
        <dsp:cNvSpPr/>
      </dsp:nvSpPr>
      <dsp:spPr>
        <a:xfrm>
          <a:off x="2374968" y="3706855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</a:t>
          </a:r>
          <a:r>
            <a:rPr lang="ru-RU" sz="2400" kern="1200" dirty="0" smtClean="0">
              <a:solidFill>
                <a:schemeClr val="tx1"/>
              </a:solidFill>
            </a:rPr>
            <a:t>204</a:t>
          </a:r>
          <a:r>
            <a:rPr lang="ru-RU" sz="2400" kern="1200" dirty="0" smtClean="0"/>
            <a:t> 33 000</a:t>
          </a:r>
          <a:endParaRPr lang="ru-RU" sz="2400" kern="1200" dirty="0"/>
        </a:p>
      </dsp:txBody>
      <dsp:txXfrm>
        <a:off x="2403910" y="3735797"/>
        <a:ext cx="1981738" cy="930266"/>
      </dsp:txXfrm>
    </dsp:sp>
    <dsp:sp modelId="{1F4853B2-0BD7-47BF-AA2B-E3BA60BBE072}">
      <dsp:nvSpPr>
        <dsp:cNvPr id="0" name=""/>
        <dsp:cNvSpPr/>
      </dsp:nvSpPr>
      <dsp:spPr>
        <a:xfrm>
          <a:off x="4513406" y="1289"/>
          <a:ext cx="1976301" cy="988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Учреждение</a:t>
          </a:r>
        </a:p>
      </dsp:txBody>
      <dsp:txXfrm>
        <a:off x="4542348" y="30231"/>
        <a:ext cx="1918417" cy="930266"/>
      </dsp:txXfrm>
    </dsp:sp>
    <dsp:sp modelId="{38FF9BB0-119F-4DB9-B843-8134429C7BA4}">
      <dsp:nvSpPr>
        <dsp:cNvPr id="0" name=""/>
        <dsp:cNvSpPr/>
      </dsp:nvSpPr>
      <dsp:spPr>
        <a:xfrm>
          <a:off x="4711036" y="989440"/>
          <a:ext cx="197630" cy="741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113"/>
              </a:lnTo>
              <a:lnTo>
                <a:pt x="197630" y="741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3A295-F145-4167-9792-29466CB17828}">
      <dsp:nvSpPr>
        <dsp:cNvPr id="0" name=""/>
        <dsp:cNvSpPr/>
      </dsp:nvSpPr>
      <dsp:spPr>
        <a:xfrm>
          <a:off x="4908666" y="1236478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4 401 10 130</a:t>
          </a:r>
        </a:p>
      </dsp:txBody>
      <dsp:txXfrm>
        <a:off x="4937608" y="1265420"/>
        <a:ext cx="2018229" cy="930266"/>
      </dsp:txXfrm>
    </dsp:sp>
    <dsp:sp modelId="{02FC4DEF-0CD1-4AC6-938C-E0B35127165C}">
      <dsp:nvSpPr>
        <dsp:cNvPr id="0" name=""/>
        <dsp:cNvSpPr/>
      </dsp:nvSpPr>
      <dsp:spPr>
        <a:xfrm>
          <a:off x="4711036" y="989440"/>
          <a:ext cx="197630" cy="1976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301"/>
              </a:lnTo>
              <a:lnTo>
                <a:pt x="197630" y="1976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1A36D-3645-4E92-B0D1-1368B6CF975A}">
      <dsp:nvSpPr>
        <dsp:cNvPr id="0" name=""/>
        <dsp:cNvSpPr/>
      </dsp:nvSpPr>
      <dsp:spPr>
        <a:xfrm>
          <a:off x="4908666" y="2471666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5 401 10 180</a:t>
          </a:r>
          <a:endParaRPr lang="ru-RU" sz="2400" kern="1200" dirty="0"/>
        </a:p>
      </dsp:txBody>
      <dsp:txXfrm>
        <a:off x="4937608" y="2500608"/>
        <a:ext cx="2018229" cy="930266"/>
      </dsp:txXfrm>
    </dsp:sp>
    <dsp:sp modelId="{DF2E3A08-31A4-42E1-871B-4D78AE32B745}">
      <dsp:nvSpPr>
        <dsp:cNvPr id="0" name=""/>
        <dsp:cNvSpPr/>
      </dsp:nvSpPr>
      <dsp:spPr>
        <a:xfrm>
          <a:off x="4711036" y="989440"/>
          <a:ext cx="197630" cy="3211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490"/>
              </a:lnTo>
              <a:lnTo>
                <a:pt x="197630" y="32114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F3905-9A8D-4AE8-9099-CCB17C4C9197}">
      <dsp:nvSpPr>
        <dsp:cNvPr id="0" name=""/>
        <dsp:cNvSpPr/>
      </dsp:nvSpPr>
      <dsp:spPr>
        <a:xfrm>
          <a:off x="4908666" y="3706855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+ 4 101 хх 000/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- 4 210 06 000</a:t>
          </a:r>
          <a:endParaRPr lang="ru-RU" sz="2400" kern="1200" dirty="0"/>
        </a:p>
      </dsp:txBody>
      <dsp:txXfrm>
        <a:off x="4937608" y="3735797"/>
        <a:ext cx="2018229" cy="930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1D9E7-AEB7-4A6E-91DB-7B0C5203D88A}">
      <dsp:nvSpPr>
        <dsp:cNvPr id="0" name=""/>
        <dsp:cNvSpPr/>
      </dsp:nvSpPr>
      <dsp:spPr>
        <a:xfrm>
          <a:off x="1979708" y="1289"/>
          <a:ext cx="1976301" cy="988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Учредитель</a:t>
          </a:r>
          <a:endParaRPr lang="ru-RU" sz="2000" kern="1200" dirty="0"/>
        </a:p>
      </dsp:txBody>
      <dsp:txXfrm>
        <a:off x="2008650" y="30231"/>
        <a:ext cx="1918417" cy="930266"/>
      </dsp:txXfrm>
    </dsp:sp>
    <dsp:sp modelId="{EFD038A7-1E48-405A-950E-9DB36540A89A}">
      <dsp:nvSpPr>
        <dsp:cNvPr id="0" name=""/>
        <dsp:cNvSpPr/>
      </dsp:nvSpPr>
      <dsp:spPr>
        <a:xfrm>
          <a:off x="2177338" y="989440"/>
          <a:ext cx="197630" cy="741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113"/>
              </a:lnTo>
              <a:lnTo>
                <a:pt x="197630" y="741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4281A-C2E1-465B-8ECD-1B4DB3730080}">
      <dsp:nvSpPr>
        <dsp:cNvPr id="0" name=""/>
        <dsp:cNvSpPr/>
      </dsp:nvSpPr>
      <dsp:spPr>
        <a:xfrm>
          <a:off x="2374968" y="1236478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1 205 31 000*</a:t>
          </a:r>
          <a:endParaRPr lang="ru-RU" sz="2400" kern="1200" dirty="0"/>
        </a:p>
      </dsp:txBody>
      <dsp:txXfrm>
        <a:off x="2403910" y="1265420"/>
        <a:ext cx="1981738" cy="930266"/>
      </dsp:txXfrm>
    </dsp:sp>
    <dsp:sp modelId="{769E67F6-A083-42AC-A282-EE921F6FAF95}">
      <dsp:nvSpPr>
        <dsp:cNvPr id="0" name=""/>
        <dsp:cNvSpPr/>
      </dsp:nvSpPr>
      <dsp:spPr>
        <a:xfrm>
          <a:off x="2177338" y="989440"/>
          <a:ext cx="197630" cy="1976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301"/>
              </a:lnTo>
              <a:lnTo>
                <a:pt x="197630" y="1976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9C7CE-6B58-479C-BC29-7FC1AE6ED757}">
      <dsp:nvSpPr>
        <dsp:cNvPr id="0" name=""/>
        <dsp:cNvSpPr/>
      </dsp:nvSpPr>
      <dsp:spPr>
        <a:xfrm>
          <a:off x="2374968" y="2471666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1 205 81 000</a:t>
          </a:r>
          <a:endParaRPr lang="ru-RU" sz="2400" kern="1200" dirty="0"/>
        </a:p>
      </dsp:txBody>
      <dsp:txXfrm>
        <a:off x="2403910" y="2500608"/>
        <a:ext cx="1981738" cy="930266"/>
      </dsp:txXfrm>
    </dsp:sp>
    <dsp:sp modelId="{5A958B58-9D23-4FF3-BFEA-531A25F22281}">
      <dsp:nvSpPr>
        <dsp:cNvPr id="0" name=""/>
        <dsp:cNvSpPr/>
      </dsp:nvSpPr>
      <dsp:spPr>
        <a:xfrm>
          <a:off x="2177338" y="989440"/>
          <a:ext cx="197630" cy="3211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490"/>
              </a:lnTo>
              <a:lnTo>
                <a:pt x="197630" y="32114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FEB3E-A19A-41C5-A882-3E16861F88BB}">
      <dsp:nvSpPr>
        <dsp:cNvPr id="0" name=""/>
        <dsp:cNvSpPr/>
      </dsp:nvSpPr>
      <dsp:spPr>
        <a:xfrm>
          <a:off x="2374968" y="3706855"/>
          <a:ext cx="2039622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1 205 81 000</a:t>
          </a:r>
          <a:endParaRPr lang="ru-RU" sz="2400" kern="1200" dirty="0"/>
        </a:p>
      </dsp:txBody>
      <dsp:txXfrm>
        <a:off x="2403910" y="3735797"/>
        <a:ext cx="1981738" cy="930266"/>
      </dsp:txXfrm>
    </dsp:sp>
    <dsp:sp modelId="{1F4853B2-0BD7-47BF-AA2B-E3BA60BBE072}">
      <dsp:nvSpPr>
        <dsp:cNvPr id="0" name=""/>
        <dsp:cNvSpPr/>
      </dsp:nvSpPr>
      <dsp:spPr>
        <a:xfrm>
          <a:off x="4513406" y="1289"/>
          <a:ext cx="1976301" cy="988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Учреждение</a:t>
          </a:r>
        </a:p>
      </dsp:txBody>
      <dsp:txXfrm>
        <a:off x="4542348" y="30231"/>
        <a:ext cx="1918417" cy="930266"/>
      </dsp:txXfrm>
    </dsp:sp>
    <dsp:sp modelId="{38FF9BB0-119F-4DB9-B843-8134429C7BA4}">
      <dsp:nvSpPr>
        <dsp:cNvPr id="0" name=""/>
        <dsp:cNvSpPr/>
      </dsp:nvSpPr>
      <dsp:spPr>
        <a:xfrm>
          <a:off x="4711036" y="989440"/>
          <a:ext cx="197630" cy="741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113"/>
              </a:lnTo>
              <a:lnTo>
                <a:pt x="197630" y="741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3A295-F145-4167-9792-29466CB17828}">
      <dsp:nvSpPr>
        <dsp:cNvPr id="0" name=""/>
        <dsp:cNvSpPr/>
      </dsp:nvSpPr>
      <dsp:spPr>
        <a:xfrm>
          <a:off x="4908666" y="1236478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4 303 05 000 (КА 130)</a:t>
          </a:r>
        </a:p>
      </dsp:txBody>
      <dsp:txXfrm>
        <a:off x="4937608" y="1265420"/>
        <a:ext cx="2018229" cy="930266"/>
      </dsp:txXfrm>
    </dsp:sp>
    <dsp:sp modelId="{02FC4DEF-0CD1-4AC6-938C-E0B35127165C}">
      <dsp:nvSpPr>
        <dsp:cNvPr id="0" name=""/>
        <dsp:cNvSpPr/>
      </dsp:nvSpPr>
      <dsp:spPr>
        <a:xfrm>
          <a:off x="4711036" y="989440"/>
          <a:ext cx="197630" cy="1976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301"/>
              </a:lnTo>
              <a:lnTo>
                <a:pt x="197630" y="1976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1A36D-3645-4E92-B0D1-1368B6CF975A}">
      <dsp:nvSpPr>
        <dsp:cNvPr id="0" name=""/>
        <dsp:cNvSpPr/>
      </dsp:nvSpPr>
      <dsp:spPr>
        <a:xfrm>
          <a:off x="4908666" y="2471666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5 303 05 000 (КА 180)</a:t>
          </a:r>
          <a:endParaRPr lang="ru-RU" sz="2400" kern="1200" dirty="0"/>
        </a:p>
      </dsp:txBody>
      <dsp:txXfrm>
        <a:off x="4937608" y="2500608"/>
        <a:ext cx="2018229" cy="930266"/>
      </dsp:txXfrm>
    </dsp:sp>
    <dsp:sp modelId="{DF2E3A08-31A4-42E1-871B-4D78AE32B745}">
      <dsp:nvSpPr>
        <dsp:cNvPr id="0" name=""/>
        <dsp:cNvSpPr/>
      </dsp:nvSpPr>
      <dsp:spPr>
        <a:xfrm>
          <a:off x="4711036" y="989440"/>
          <a:ext cx="197630" cy="3211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490"/>
              </a:lnTo>
              <a:lnTo>
                <a:pt x="197630" y="32114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F3905-9A8D-4AE8-9099-CCB17C4C9197}">
      <dsp:nvSpPr>
        <dsp:cNvPr id="0" name=""/>
        <dsp:cNvSpPr/>
      </dsp:nvSpPr>
      <dsp:spPr>
        <a:xfrm>
          <a:off x="4908666" y="3706855"/>
          <a:ext cx="2076113" cy="988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6 303 05 000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(КА 180)</a:t>
          </a:r>
          <a:endParaRPr lang="ru-RU" sz="2400" kern="1200" dirty="0"/>
        </a:p>
      </dsp:txBody>
      <dsp:txXfrm>
        <a:off x="4937608" y="3735797"/>
        <a:ext cx="2018229" cy="930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F5A2E-44DF-48F7-83D0-F9AA03C85E90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41545"/>
            <a:ext cx="5435600" cy="44919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81357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5" y="9481357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B68F9-D6CB-4314-919B-A711D780E6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698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16632"/>
            <a:ext cx="5760640" cy="504056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FE6C4-7775-476A-BE26-65AE898F901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25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6C0C3-82E7-4869-A098-29F3ECEC456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9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CBE0E-4C7D-4154-ABAF-D7325F14F7D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55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97EF7-CA8E-44E6-8B0C-09395DFC83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20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D4E6A-4B13-400D-8649-E5D2BAD2241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331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BC3DD-F62B-44D8-A09F-EF291211EBB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97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38D00-AE06-4132-8413-EB86409ECB8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E427F-6756-47AB-AE59-3F485455C4C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81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911B5-F189-47D6-8C1F-860CA8190B6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66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8823A-DFDB-4B60-835A-0A511A95832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80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60E6E-E4AB-4AEB-B4BE-FE327D7BD54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56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AA2E5-0C41-404D-BAEA-3F8184C5215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36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2336655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think-cell Slide" r:id="rId16" imgW="360" imgH="360" progId="">
                  <p:embed/>
                </p:oleObj>
              </mc:Choice>
              <mc:Fallback>
                <p:oleObj name="think-cell Slide" r:id="rId16" imgW="360" imgH="360" progId="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Рисунок 6" descr="Shablon.jpg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268538" y="115888"/>
            <a:ext cx="57594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28DD74-DE3F-473C-88A6-BAFE47FD88B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51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400" b="1" kern="1200" dirty="0">
          <a:solidFill>
            <a:srgbClr val="00449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2428553"/>
            <a:ext cx="8785225" cy="1360487"/>
          </a:xfrm>
        </p:spPr>
        <p:txBody>
          <a:bodyPr rtlCol="0">
            <a:noAutofit/>
          </a:bodyPr>
          <a:lstStyle/>
          <a:p>
            <a:pPr algn="ctr"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ru-RU" sz="20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Актуальные вопросы учета и отчетности по расчетам между учредителем и бюджетным (автономным) учреждением</a:t>
            </a:r>
            <a:br>
              <a:rPr lang="ru-RU" sz="2000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cap="small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-180528" y="4653136"/>
            <a:ext cx="8785225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400" b="1" kern="1200" dirty="0">
                <a:solidFill>
                  <a:srgbClr val="00449E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449E"/>
                </a:solidFill>
                <a:latin typeface="Calibri" pitchFamily="34" charset="0"/>
              </a:defRPr>
            </a:lvl9pPr>
          </a:lstStyle>
          <a:p>
            <a:pPr algn="r"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ru-RU" sz="14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Кривенец Анна Николаевна</a:t>
            </a:r>
          </a:p>
          <a:p>
            <a:pPr algn="r"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ru-RU" sz="14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Управление бюджетного учета и отчетности</a:t>
            </a:r>
          </a:p>
          <a:p>
            <a:pPr algn="r"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ru-RU" sz="16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54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2"/>
          <p:cNvSpPr>
            <a:spLocks noGrp="1"/>
          </p:cNvSpPr>
          <p:nvPr>
            <p:ph type="title"/>
          </p:nvPr>
        </p:nvSpPr>
        <p:spPr>
          <a:xfrm>
            <a:off x="590872" y="260648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/>
              <a:t>Н</a:t>
            </a:r>
            <a:r>
              <a:rPr lang="ru-RU" altLang="ru-RU" sz="2000" dirty="0" smtClean="0"/>
              <a:t>ачисление  учредителем сумм возврата субсидий на выполнение</a:t>
            </a:r>
            <a:br>
              <a:rPr lang="ru-RU" altLang="ru-RU" sz="2000" dirty="0" smtClean="0"/>
            </a:br>
            <a:r>
              <a:rPr lang="ru-RU" altLang="ru-RU" sz="2000" dirty="0" smtClean="0"/>
              <a:t> государственного (муниципального) задания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714740"/>
              </p:ext>
            </p:extLst>
          </p:nvPr>
        </p:nvGraphicFramePr>
        <p:xfrm>
          <a:off x="377781" y="2553514"/>
          <a:ext cx="8226667" cy="3611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1703"/>
                <a:gridCol w="2020941"/>
                <a:gridCol w="2196854"/>
                <a:gridCol w="1977169"/>
              </a:tblGrid>
              <a:tr h="548562"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Основание</a:t>
                      </a:r>
                    </a:p>
                  </a:txBody>
                  <a:tcPr marL="91447" marR="91447" marT="45714" marB="45714"/>
                </a:tc>
              </a:tr>
              <a:tr h="2847204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Начисление </a:t>
                      </a:r>
                      <a:r>
                        <a:rPr lang="ru-RU" sz="1500" baseline="0" dirty="0" smtClean="0"/>
                        <a:t> доходов от</a:t>
                      </a:r>
                      <a:r>
                        <a:rPr lang="ru-RU" sz="1500" dirty="0" smtClean="0"/>
                        <a:t> возврата в доход бюджета остатков субсидий, предоставленных на финансовое обеспечение выполнения госзадания</a:t>
                      </a:r>
                      <a:endParaRPr lang="ru-RU" sz="1500" dirty="0"/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113  </a:t>
                      </a:r>
                      <a:r>
                        <a:rPr lang="ru-RU" sz="1500" dirty="0" err="1" smtClean="0"/>
                        <a:t>ххххххх</a:t>
                      </a:r>
                      <a:r>
                        <a:rPr lang="ru-RU" sz="1500" dirty="0" smtClean="0"/>
                        <a:t> хххх130</a:t>
                      </a:r>
                    </a:p>
                    <a:p>
                      <a:pPr algn="ctr"/>
                      <a:r>
                        <a:rPr lang="ru-RU" sz="1500" dirty="0" smtClean="0"/>
                        <a:t>1 205 31 560*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113  </a:t>
                      </a:r>
                      <a:r>
                        <a:rPr lang="ru-RU" sz="1500" dirty="0" err="1" smtClean="0"/>
                        <a:t>ххххххх</a:t>
                      </a:r>
                      <a:r>
                        <a:rPr lang="ru-RU" sz="1500" dirty="0" smtClean="0"/>
                        <a:t> хххх130</a:t>
                      </a:r>
                    </a:p>
                    <a:p>
                      <a:pPr algn="ctr"/>
                      <a:r>
                        <a:rPr lang="ru-RU" sz="1500" dirty="0" smtClean="0"/>
                        <a:t>1 401 10 130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Отчет о выполнении государственного (муниципального) задания, отражающий факт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недостижения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установленных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госзаданием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показателей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 marL="91447" marR="91447" marT="45714" marB="45714"/>
                </a:tc>
              </a:tr>
            </a:tbl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3347864" y="1124744"/>
            <a:ext cx="2232248" cy="1296144"/>
          </a:xfrm>
          <a:prstGeom prst="downArrow">
            <a:avLst/>
          </a:prstGeom>
          <a:solidFill>
            <a:srgbClr val="D0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Новая норма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5759450" cy="504825"/>
          </a:xfrm>
        </p:spPr>
        <p:txBody>
          <a:bodyPr/>
          <a:lstStyle/>
          <a:p>
            <a:r>
              <a:rPr lang="ru-RU" dirty="0" smtClean="0"/>
              <a:t>Расчеты по субсидии на иные цели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D4E6A-4B13-400D-8649-E5D2BAD2241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569724"/>
              </p:ext>
            </p:extLst>
          </p:nvPr>
        </p:nvGraphicFramePr>
        <p:xfrm>
          <a:off x="395536" y="2830056"/>
          <a:ext cx="8352928" cy="2759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016224"/>
                <a:gridCol w="2000751"/>
                <a:gridCol w="1311617"/>
              </a:tblGrid>
              <a:tr h="46401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Учредитель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Учреждение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Основание</a:t>
                      </a:r>
                      <a:endParaRPr lang="ru-RU" dirty="0"/>
                    </a:p>
                  </a:txBody>
                  <a:tcPr/>
                </a:tc>
              </a:tr>
              <a:tr h="832128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Перечисление (получение) субсидии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Дт 1 206 41 560 </a:t>
                      </a:r>
                    </a:p>
                    <a:p>
                      <a:pPr algn="ctr"/>
                      <a:r>
                        <a:rPr lang="ru-RU" dirty="0" smtClean="0"/>
                        <a:t>Кт 1 304</a:t>
                      </a:r>
                      <a:r>
                        <a:rPr lang="ru-RU" baseline="0" dirty="0" smtClean="0"/>
                        <a:t> 05 241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Дт 5</a:t>
                      </a:r>
                      <a:r>
                        <a:rPr lang="ru-RU" baseline="0" dirty="0" smtClean="0"/>
                        <a:t> 201 хх 510</a:t>
                      </a:r>
                    </a:p>
                    <a:p>
                      <a:pPr algn="ctr"/>
                      <a:r>
                        <a:rPr lang="ru-RU" baseline="0" dirty="0" smtClean="0"/>
                        <a:t>Кт 5 205 81 660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Платежное поручение</a:t>
                      </a:r>
                      <a:endParaRPr lang="ru-RU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Принятие</a:t>
                      </a:r>
                      <a:r>
                        <a:rPr lang="ru-RU" baseline="0" dirty="0" smtClean="0"/>
                        <a:t> целевых расходов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Дт 1 401 20 241</a:t>
                      </a:r>
                    </a:p>
                    <a:p>
                      <a:pPr algn="ctr"/>
                      <a:r>
                        <a:rPr lang="ru-RU" dirty="0" smtClean="0"/>
                        <a:t>Кт 1 302 41 730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Дт 5 205 81 560</a:t>
                      </a:r>
                    </a:p>
                    <a:p>
                      <a:pPr algn="ctr"/>
                      <a:r>
                        <a:rPr lang="ru-RU" dirty="0" smtClean="0"/>
                        <a:t>Кт 5</a:t>
                      </a:r>
                      <a:r>
                        <a:rPr lang="ru-RU" baseline="0" dirty="0" smtClean="0"/>
                        <a:t> 401 10 180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Отчет о целевом использовании средств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Зачет ранее перечисленного аванса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Дт 1 302 41 830</a:t>
                      </a:r>
                    </a:p>
                    <a:p>
                      <a:pPr algn="ctr"/>
                      <a:r>
                        <a:rPr lang="ru-RU" dirty="0" smtClean="0"/>
                        <a:t>Кт 1 206 41 660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Штриховая стрелка вправо 2"/>
          <p:cNvSpPr/>
          <p:nvPr/>
        </p:nvSpPr>
        <p:spPr>
          <a:xfrm rot="5400000">
            <a:off x="3689902" y="494674"/>
            <a:ext cx="1692188" cy="2664296"/>
          </a:xfrm>
          <a:prstGeom prst="stripedRightArrow">
            <a:avLst/>
          </a:prstGeom>
          <a:solidFill>
            <a:srgbClr val="D0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без изменений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97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2"/>
          <p:cNvSpPr>
            <a:spLocks noGrp="1"/>
          </p:cNvSpPr>
          <p:nvPr>
            <p:ph type="title"/>
          </p:nvPr>
        </p:nvSpPr>
        <p:spPr>
          <a:xfrm>
            <a:off x="611560" y="346621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 smtClean="0"/>
              <a:t>Начисление сумм возврата  неиспользованных</a:t>
            </a:r>
            <a:br>
              <a:rPr lang="ru-RU" altLang="ru-RU" sz="2000" dirty="0" smtClean="0"/>
            </a:br>
            <a:r>
              <a:rPr lang="ru-RU" altLang="ru-RU" sz="2000" dirty="0" smtClean="0"/>
              <a:t>остатков целевых субсидий</a:t>
            </a:r>
            <a:br>
              <a:rPr lang="ru-RU" altLang="ru-RU" sz="2000" dirty="0" smtClean="0"/>
            </a:br>
            <a:endParaRPr lang="ru-RU" altLang="ru-RU" sz="2000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138064"/>
              </p:ext>
            </p:extLst>
          </p:nvPr>
        </p:nvGraphicFramePr>
        <p:xfrm>
          <a:off x="539552" y="2554771"/>
          <a:ext cx="8352927" cy="3248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2368112"/>
                <a:gridCol w="2600439"/>
              </a:tblGrid>
              <a:tr h="627241"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6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24" marB="45724"/>
                </a:tc>
              </a:tr>
              <a:tr h="1111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/>
                        <a:t>Увеличение задолженности </a:t>
                      </a:r>
                      <a:r>
                        <a:rPr lang="ru-RU" sz="1600" dirty="0" smtClean="0"/>
                        <a:t>по возврату </a:t>
                      </a:r>
                      <a:r>
                        <a:rPr lang="ru-RU" sz="1600" b="1" dirty="0" smtClean="0"/>
                        <a:t>неиспользованных остатков субсидий</a:t>
                      </a:r>
                      <a:r>
                        <a:rPr lang="ru-RU" sz="1600" dirty="0" smtClean="0"/>
                        <a:t>, имеющих целевое назначение, в доход бюджета</a:t>
                      </a:r>
                      <a:endParaRPr lang="ru-RU" sz="1600" dirty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00 00 0000000000 180</a:t>
                      </a:r>
                    </a:p>
                    <a:p>
                      <a:pPr algn="ctr"/>
                      <a:r>
                        <a:rPr lang="ru-RU" sz="1600" dirty="0" smtClean="0"/>
                        <a:t>5 205 81 000</a:t>
                      </a:r>
                    </a:p>
                    <a:p>
                      <a:pPr algn="ctr"/>
                      <a:r>
                        <a:rPr lang="ru-RU" sz="1600" dirty="0" smtClean="0"/>
                        <a:t>(5 205 81 560)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00 00 0000000000 180</a:t>
                      </a:r>
                    </a:p>
                    <a:p>
                      <a:pPr algn="ctr"/>
                      <a:r>
                        <a:rPr lang="ru-RU" sz="1600" dirty="0" smtClean="0"/>
                        <a:t>5 303 05 000,</a:t>
                      </a:r>
                    </a:p>
                    <a:p>
                      <a:pPr algn="ctr"/>
                      <a:r>
                        <a:rPr lang="ru-RU" sz="1600" dirty="0" smtClean="0"/>
                        <a:t>(5 303 05 730)</a:t>
                      </a:r>
                      <a:endParaRPr lang="ru-RU" sz="1600" dirty="0"/>
                    </a:p>
                  </a:txBody>
                  <a:tcPr marL="91447" marR="91447" marT="45724" marB="45724"/>
                </a:tc>
              </a:tr>
              <a:tr h="936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/>
                        <a:t>Увеличение задолженности </a:t>
                      </a:r>
                      <a:r>
                        <a:rPr lang="ru-RU" sz="1600" dirty="0" smtClean="0"/>
                        <a:t>по возврату </a:t>
                      </a:r>
                      <a:r>
                        <a:rPr lang="ru-RU" sz="1600" b="1" dirty="0" smtClean="0"/>
                        <a:t>неиспользованных остатков субсидий</a:t>
                      </a:r>
                      <a:r>
                        <a:rPr lang="ru-RU" sz="1600" dirty="0" smtClean="0"/>
                        <a:t>, имеющих целевое назначение, в доход бюджета</a:t>
                      </a:r>
                      <a:endParaRPr lang="ru-RU" sz="1600" dirty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218</a:t>
                      </a:r>
                      <a:r>
                        <a:rPr lang="ru-RU" sz="1600" baseline="0" dirty="0" smtClean="0"/>
                        <a:t>  </a:t>
                      </a:r>
                      <a:r>
                        <a:rPr lang="ru-RU" sz="1600" baseline="0" dirty="0" err="1" smtClean="0"/>
                        <a:t>ххххх</a:t>
                      </a:r>
                      <a:r>
                        <a:rPr lang="ru-RU" sz="1600" baseline="0" dirty="0" smtClean="0"/>
                        <a:t> хх </a:t>
                      </a:r>
                      <a:r>
                        <a:rPr lang="ru-RU" sz="1600" baseline="0" dirty="0" err="1" smtClean="0"/>
                        <a:t>хххх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180</a:t>
                      </a:r>
                    </a:p>
                    <a:p>
                      <a:pPr algn="ctr"/>
                      <a:r>
                        <a:rPr lang="ru-RU" sz="1600" dirty="0" smtClean="0"/>
                        <a:t>1 205 81 560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хх </a:t>
                      </a:r>
                      <a:r>
                        <a:rPr lang="ru-RU" sz="1600" dirty="0" err="1" smtClean="0"/>
                        <a:t>хх</a:t>
                      </a:r>
                      <a:r>
                        <a:rPr lang="ru-RU" sz="1600" dirty="0" smtClean="0"/>
                        <a:t> хххххххххх  6х2</a:t>
                      </a:r>
                    </a:p>
                    <a:p>
                      <a:pPr algn="ctr"/>
                      <a:r>
                        <a:rPr lang="ru-RU" sz="1600" dirty="0" smtClean="0"/>
                        <a:t>1</a:t>
                      </a:r>
                      <a:r>
                        <a:rPr lang="ru-RU" sz="1600" baseline="0" dirty="0" smtClean="0"/>
                        <a:t> 206 41 660</a:t>
                      </a:r>
                      <a:endParaRPr lang="ru-RU" sz="1600" dirty="0"/>
                    </a:p>
                  </a:txBody>
                  <a:tcPr marL="91447" marR="91447" marT="45724" marB="45724"/>
                </a:tc>
              </a:tr>
            </a:tbl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3347864" y="1124744"/>
            <a:ext cx="2952328" cy="1296144"/>
          </a:xfrm>
          <a:prstGeom prst="downArrow">
            <a:avLst/>
          </a:prstGeom>
          <a:solidFill>
            <a:srgbClr val="D0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Уточненная </a:t>
            </a: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норма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47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2"/>
          <p:cNvSpPr>
            <a:spLocks noGrp="1"/>
          </p:cNvSpPr>
          <p:nvPr>
            <p:ph type="title"/>
          </p:nvPr>
        </p:nvSpPr>
        <p:spPr>
          <a:xfrm>
            <a:off x="590872" y="333375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 smtClean="0"/>
              <a:t>Отражение подтверждения</a:t>
            </a:r>
            <a:br>
              <a:rPr lang="ru-RU" altLang="ru-RU" sz="2000" dirty="0" smtClean="0"/>
            </a:br>
            <a:r>
              <a:rPr lang="ru-RU" altLang="ru-RU" sz="2000" dirty="0" smtClean="0"/>
              <a:t> потребности в целевых субсидиях</a:t>
            </a:r>
            <a:br>
              <a:rPr lang="ru-RU" altLang="ru-RU" sz="2000" dirty="0" smtClean="0"/>
            </a:br>
            <a:r>
              <a:rPr lang="ru-RU" sz="2000" dirty="0"/>
              <a:t>в случае, если остаток средств не перечислялся в бюджет</a:t>
            </a:r>
            <a:endParaRPr lang="ru-RU" altLang="ru-RU" sz="2000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171110"/>
              </p:ext>
            </p:extLst>
          </p:nvPr>
        </p:nvGraphicFramePr>
        <p:xfrm>
          <a:off x="395536" y="2708920"/>
          <a:ext cx="8424936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740"/>
                <a:gridCol w="2702339"/>
                <a:gridCol w="2622857"/>
              </a:tblGrid>
              <a:tr h="548687"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6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24" marB="45724"/>
                </a:tc>
              </a:tr>
              <a:tr h="1467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Уменьшение задолженности перед бюджетом при принятии решения о наличии потребности в целевых средствах (в случае, если остаток средств не перечислялся в бюджет)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00 00 0000000000 180</a:t>
                      </a:r>
                    </a:p>
                    <a:p>
                      <a:pPr algn="ctr"/>
                      <a:r>
                        <a:rPr lang="ru-RU" sz="1600" dirty="0" smtClean="0"/>
                        <a:t>5 303 05 830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00 00 0000000000 180</a:t>
                      </a:r>
                    </a:p>
                    <a:p>
                      <a:pPr algn="ctr"/>
                      <a:r>
                        <a:rPr lang="ru-RU" sz="1600" dirty="0" smtClean="0"/>
                        <a:t>5 205 81 660</a:t>
                      </a:r>
                    </a:p>
                  </a:txBody>
                  <a:tcPr marL="91447" marR="91447" marT="45724" marB="45724"/>
                </a:tc>
              </a:tr>
              <a:tr h="1353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Уменьшение задолженности перед бюджетом при принятии решения о наличии потребности в целевых средствах (в случае, если остаток средств не перечислялся в бюджет)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хх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хх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хххххххххх  6х2</a:t>
                      </a:r>
                    </a:p>
                    <a:p>
                      <a:pPr algn="ctr"/>
                      <a:r>
                        <a:rPr lang="ru-RU" sz="1500" dirty="0" smtClean="0"/>
                        <a:t>1 206 41 560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2 18 </a:t>
                      </a:r>
                      <a:r>
                        <a:rPr lang="ru-RU" sz="1500" baseline="0" dirty="0" err="1" smtClean="0"/>
                        <a:t>ххххх</a:t>
                      </a:r>
                      <a:r>
                        <a:rPr lang="ru-RU" sz="1500" baseline="0" dirty="0" smtClean="0"/>
                        <a:t> хх </a:t>
                      </a:r>
                      <a:r>
                        <a:rPr lang="ru-RU" sz="1500" baseline="0" dirty="0" err="1" smtClean="0"/>
                        <a:t>хххх</a:t>
                      </a:r>
                      <a:r>
                        <a:rPr lang="ru-RU" sz="1500" baseline="0" dirty="0" smtClean="0"/>
                        <a:t> 180 </a:t>
                      </a:r>
                    </a:p>
                    <a:p>
                      <a:pPr algn="ctr"/>
                      <a:r>
                        <a:rPr lang="ru-RU" sz="1500" dirty="0" smtClean="0"/>
                        <a:t>1 205 81 660</a:t>
                      </a:r>
                    </a:p>
                  </a:txBody>
                  <a:tcPr marL="91447" marR="91447" marT="45724" marB="45724"/>
                </a:tc>
              </a:tr>
            </a:tbl>
          </a:graphicData>
        </a:graphic>
      </p:graphicFrame>
      <p:sp>
        <p:nvSpPr>
          <p:cNvPr id="4" name="Стрелка вниз 3"/>
          <p:cNvSpPr/>
          <p:nvPr/>
        </p:nvSpPr>
        <p:spPr>
          <a:xfrm>
            <a:off x="3347864" y="1124744"/>
            <a:ext cx="2952328" cy="1296144"/>
          </a:xfrm>
          <a:prstGeom prst="downArrow">
            <a:avLst/>
          </a:prstGeom>
          <a:solidFill>
            <a:srgbClr val="D0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Уточненная </a:t>
            </a: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норма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58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2"/>
          <p:cNvSpPr>
            <a:spLocks noGrp="1"/>
          </p:cNvSpPr>
          <p:nvPr>
            <p:ph type="title"/>
          </p:nvPr>
        </p:nvSpPr>
        <p:spPr>
          <a:xfrm>
            <a:off x="590872" y="333375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 smtClean="0"/>
              <a:t>Отражение в бухгалтерском учете подтверждения потребности в целевых субсидиях</a:t>
            </a:r>
            <a:br>
              <a:rPr lang="ru-RU" altLang="ru-RU" sz="2000" dirty="0" smtClean="0"/>
            </a:br>
            <a:r>
              <a:rPr lang="ru-RU" altLang="ru-RU" sz="2000" dirty="0" smtClean="0"/>
              <a:t>при его перечислении в бюджет (из бюджета)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619444"/>
              </p:ext>
            </p:extLst>
          </p:nvPr>
        </p:nvGraphicFramePr>
        <p:xfrm>
          <a:off x="323528" y="2178319"/>
          <a:ext cx="8568951" cy="2904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27"/>
                <a:gridCol w="2748532"/>
                <a:gridCol w="266769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24" marB="45724"/>
                </a:tc>
              </a:tr>
              <a:tr h="890641">
                <a:tc rowSpan="2"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Возврат из бюджета целевой субсидии при принятии решения о наличии потребности на соответствующие цели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00 00 0000000000 510</a:t>
                      </a:r>
                    </a:p>
                    <a:p>
                      <a:pPr algn="ctr"/>
                      <a:r>
                        <a:rPr lang="ru-RU" sz="1600" dirty="0" smtClean="0"/>
                        <a:t>5 201 хх 510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00 00 0000000000 180</a:t>
                      </a:r>
                    </a:p>
                    <a:p>
                      <a:pPr algn="ctr"/>
                      <a:r>
                        <a:rPr lang="ru-RU" sz="1600" dirty="0" smtClean="0"/>
                        <a:t>5 205 81 660</a:t>
                      </a:r>
                      <a:endParaRPr lang="ru-RU" sz="1600" dirty="0"/>
                    </a:p>
                  </a:txBody>
                  <a:tcPr marL="91447" marR="91447" marT="45724" marB="45724"/>
                </a:tc>
              </a:tr>
              <a:tr h="648072">
                <a:tc vMerge="1">
                  <a:txBody>
                    <a:bodyPr/>
                    <a:lstStyle/>
                    <a:p>
                      <a:endParaRPr lang="ru-RU" sz="1500" dirty="0" smtClean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2 18 </a:t>
                      </a:r>
                      <a:r>
                        <a:rPr lang="ru-RU" sz="1500" baseline="0" dirty="0" err="1" smtClean="0"/>
                        <a:t>ххххх</a:t>
                      </a:r>
                      <a:r>
                        <a:rPr lang="ru-RU" sz="1500" baseline="0" dirty="0" smtClean="0"/>
                        <a:t> хх </a:t>
                      </a:r>
                      <a:r>
                        <a:rPr lang="ru-RU" sz="1500" baseline="0" dirty="0" err="1" smtClean="0"/>
                        <a:t>хххх</a:t>
                      </a:r>
                      <a:r>
                        <a:rPr lang="ru-RU" sz="1500" baseline="0" dirty="0" smtClean="0"/>
                        <a:t> 180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1 205</a:t>
                      </a:r>
                      <a:r>
                        <a:rPr lang="ru-RU" sz="1500" baseline="0" dirty="0" smtClean="0"/>
                        <a:t> 81 560</a:t>
                      </a:r>
                      <a:endParaRPr lang="ru-RU" sz="1500" dirty="0" smtClean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2 18 </a:t>
                      </a:r>
                      <a:r>
                        <a:rPr lang="ru-RU" sz="1500" baseline="0" dirty="0" err="1" smtClean="0"/>
                        <a:t>ххххх</a:t>
                      </a:r>
                      <a:r>
                        <a:rPr lang="ru-RU" sz="1500" baseline="0" dirty="0" smtClean="0"/>
                        <a:t> хх </a:t>
                      </a:r>
                      <a:r>
                        <a:rPr lang="ru-RU" sz="1500" baseline="0" dirty="0" err="1" smtClean="0"/>
                        <a:t>хххх</a:t>
                      </a:r>
                      <a:r>
                        <a:rPr lang="ru-RU" sz="1500" baseline="0" dirty="0" smtClean="0"/>
                        <a:t> 180 </a:t>
                      </a:r>
                    </a:p>
                    <a:p>
                      <a:pPr algn="ctr"/>
                      <a:r>
                        <a:rPr lang="ru-RU" sz="1500" dirty="0" smtClean="0"/>
                        <a:t>1 210</a:t>
                      </a:r>
                      <a:r>
                        <a:rPr lang="ru-RU" sz="1500" baseline="0" dirty="0" smtClean="0"/>
                        <a:t> 02 180</a:t>
                      </a:r>
                      <a:endParaRPr lang="ru-RU" sz="1500" dirty="0" smtClean="0"/>
                    </a:p>
                  </a:txBody>
                  <a:tcPr marL="91447" marR="91447" marT="45724" marB="45724"/>
                </a:tc>
              </a:tr>
              <a:tr h="902767"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Восстановление  расчетов</a:t>
                      </a:r>
                      <a:r>
                        <a:rPr lang="ru-RU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выданным авансам на сумму субсидии, перечисленной учреждению в объеме потребности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хх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хх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хххххххххх  6х2</a:t>
                      </a:r>
                    </a:p>
                    <a:p>
                      <a:pPr algn="ctr"/>
                      <a:r>
                        <a:rPr lang="ru-RU" sz="1500" dirty="0" smtClean="0"/>
                        <a:t>1 206 41 560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2 18 </a:t>
                      </a:r>
                      <a:r>
                        <a:rPr lang="ru-RU" sz="1500" baseline="0" dirty="0" err="1" smtClean="0"/>
                        <a:t>ххххх</a:t>
                      </a:r>
                      <a:r>
                        <a:rPr lang="ru-RU" sz="1500" baseline="0" dirty="0" smtClean="0"/>
                        <a:t> хх </a:t>
                      </a:r>
                      <a:r>
                        <a:rPr lang="ru-RU" sz="1500" baseline="0" dirty="0" err="1" smtClean="0"/>
                        <a:t>хххх</a:t>
                      </a:r>
                      <a:r>
                        <a:rPr lang="ru-RU" sz="1500" baseline="0" dirty="0" smtClean="0"/>
                        <a:t> 180 </a:t>
                      </a:r>
                    </a:p>
                    <a:p>
                      <a:pPr algn="ctr"/>
                      <a:r>
                        <a:rPr lang="ru-RU" sz="1500" dirty="0" smtClean="0"/>
                        <a:t>1 205 81 660</a:t>
                      </a:r>
                    </a:p>
                  </a:txBody>
                  <a:tcPr marL="91447" marR="91447" marT="45724" marB="4572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54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2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 smtClean="0"/>
              <a:t>Начисление сумм возврата целевых субсидий </a:t>
            </a:r>
            <a:br>
              <a:rPr lang="ru-RU" altLang="ru-RU" sz="2000" dirty="0" smtClean="0"/>
            </a:br>
            <a:r>
              <a:rPr lang="ru-RU" sz="2000" dirty="0"/>
              <a:t>в случае выявления нарушений порядка </a:t>
            </a:r>
            <a:r>
              <a:rPr lang="ru-RU" sz="2000" dirty="0" smtClean="0"/>
              <a:t>использования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/>
              <a:t>(их нецелевого использования)</a:t>
            </a: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endParaRPr lang="ru-RU" altLang="ru-RU" sz="2000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103529"/>
              </p:ext>
            </p:extLst>
          </p:nvPr>
        </p:nvGraphicFramePr>
        <p:xfrm>
          <a:off x="467544" y="2491354"/>
          <a:ext cx="8352929" cy="3559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2152089"/>
                <a:gridCol w="2600440"/>
              </a:tblGrid>
              <a:tr h="548687"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6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24" marB="45724"/>
                </a:tc>
              </a:tr>
              <a:tr h="1570775">
                <a:tc>
                  <a:txBody>
                    <a:bodyPr/>
                    <a:lstStyle/>
                    <a:p>
                      <a:r>
                        <a:rPr lang="ru-RU" sz="1600" u="sng" dirty="0" smtClean="0"/>
                        <a:t>Начисление</a:t>
                      </a:r>
                      <a:r>
                        <a:rPr lang="ru-RU" sz="1600" dirty="0" smtClean="0"/>
                        <a:t> задолженности по возврату в доход бюджета субсидий </a:t>
                      </a:r>
                      <a:r>
                        <a:rPr lang="ru-RU" sz="1600" b="1" dirty="0" smtClean="0"/>
                        <a:t>в случае выявления нарушений порядка использования (их нецелевого использования)</a:t>
                      </a:r>
                      <a:endParaRPr lang="ru-RU" sz="1600" b="1" dirty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00 00 0000000000 180</a:t>
                      </a:r>
                    </a:p>
                    <a:p>
                      <a:pPr algn="ctr"/>
                      <a:r>
                        <a:rPr lang="ru-RU" sz="1600" dirty="0" smtClean="0"/>
                        <a:t>5 401 10 180 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00 00 0000000000 180</a:t>
                      </a:r>
                    </a:p>
                    <a:p>
                      <a:pPr algn="ctr"/>
                      <a:r>
                        <a:rPr lang="ru-RU" sz="1600" dirty="0" smtClean="0"/>
                        <a:t>5 303 05 730</a:t>
                      </a:r>
                      <a:endParaRPr lang="ru-RU" sz="1600" dirty="0"/>
                    </a:p>
                  </a:txBody>
                  <a:tcPr marL="91447" marR="91447" marT="45724" marB="45724"/>
                </a:tc>
              </a:tr>
              <a:tr h="1440160">
                <a:tc>
                  <a:txBody>
                    <a:bodyPr/>
                    <a:lstStyle/>
                    <a:p>
                      <a:r>
                        <a:rPr lang="ru-RU" sz="1600" u="sng" dirty="0" smtClean="0"/>
                        <a:t>Начисление</a:t>
                      </a:r>
                      <a:r>
                        <a:rPr lang="ru-RU" sz="1600" dirty="0" smtClean="0"/>
                        <a:t> задолженности по возврату в доход бюджета субсидий </a:t>
                      </a:r>
                      <a:r>
                        <a:rPr lang="ru-RU" sz="1600" b="1" dirty="0" smtClean="0"/>
                        <a:t>в случае выявления нарушений порядка использования (их нецелевого использования)</a:t>
                      </a:r>
                      <a:endParaRPr lang="ru-RU" sz="1600" b="1" dirty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218</a:t>
                      </a:r>
                      <a:r>
                        <a:rPr lang="ru-RU" sz="1600" baseline="0" dirty="0" smtClean="0"/>
                        <a:t>  </a:t>
                      </a:r>
                      <a:r>
                        <a:rPr lang="ru-RU" sz="1600" baseline="0" dirty="0" err="1" smtClean="0"/>
                        <a:t>ххххх</a:t>
                      </a:r>
                      <a:r>
                        <a:rPr lang="ru-RU" sz="1600" baseline="0" dirty="0" smtClean="0"/>
                        <a:t> хх </a:t>
                      </a:r>
                      <a:r>
                        <a:rPr lang="ru-RU" sz="1600" baseline="0" dirty="0" err="1" smtClean="0"/>
                        <a:t>хххх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180</a:t>
                      </a:r>
                    </a:p>
                    <a:p>
                      <a:pPr algn="ctr"/>
                      <a:r>
                        <a:rPr lang="ru-RU" sz="1600" dirty="0" smtClean="0"/>
                        <a:t>1 205 81 560</a:t>
                      </a:r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218</a:t>
                      </a:r>
                      <a:r>
                        <a:rPr lang="ru-RU" sz="1600" baseline="0" dirty="0" smtClean="0"/>
                        <a:t>  </a:t>
                      </a:r>
                      <a:r>
                        <a:rPr lang="ru-RU" sz="1600" baseline="0" dirty="0" err="1" smtClean="0"/>
                        <a:t>ххххх</a:t>
                      </a:r>
                      <a:r>
                        <a:rPr lang="ru-RU" sz="1600" baseline="0" dirty="0" smtClean="0"/>
                        <a:t> хх </a:t>
                      </a:r>
                      <a:r>
                        <a:rPr lang="ru-RU" sz="1600" baseline="0" dirty="0" err="1" smtClean="0"/>
                        <a:t>хххх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180</a:t>
                      </a:r>
                    </a:p>
                    <a:p>
                      <a:pPr algn="ctr"/>
                      <a:r>
                        <a:rPr lang="ru-RU" sz="1600" dirty="0" smtClean="0"/>
                        <a:t>1 401 10 180</a:t>
                      </a:r>
                    </a:p>
                  </a:txBody>
                  <a:tcPr marL="91447" marR="91447" marT="45724" marB="45724"/>
                </a:tc>
              </a:tr>
            </a:tbl>
          </a:graphicData>
        </a:graphic>
      </p:graphicFrame>
      <p:sp>
        <p:nvSpPr>
          <p:cNvPr id="4" name="Стрелка вниз 3"/>
          <p:cNvSpPr/>
          <p:nvPr/>
        </p:nvSpPr>
        <p:spPr>
          <a:xfrm>
            <a:off x="3347864" y="1268760"/>
            <a:ext cx="2232248" cy="1152128"/>
          </a:xfrm>
          <a:prstGeom prst="downArrow">
            <a:avLst/>
          </a:prstGeom>
          <a:solidFill>
            <a:srgbClr val="D0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Новая норма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3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Отражение в отчетности операций с остатками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D4E6A-4B13-400D-8649-E5D2BAD2241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546799"/>
              </p:ext>
            </p:extLst>
          </p:nvPr>
        </p:nvGraphicFramePr>
        <p:xfrm>
          <a:off x="251520" y="1125944"/>
          <a:ext cx="864096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520280"/>
                <a:gridCol w="1801915"/>
                <a:gridCol w="251856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Отчетность учредителя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Соотношение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Отчетность учреждения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Перечисление субсидии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Отчет</a:t>
                      </a:r>
                      <a:r>
                        <a:rPr lang="ru-RU" baseline="0" dirty="0" smtClean="0"/>
                        <a:t> ф.0503127 (</a:t>
                      </a:r>
                      <a:r>
                        <a:rPr lang="ru-RU" dirty="0" smtClean="0"/>
                        <a:t>Расходы)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=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Отчет ф. 0503737 (</a:t>
                      </a:r>
                      <a:r>
                        <a:rPr lang="ru-RU" dirty="0" smtClean="0"/>
                        <a:t>Доходы)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Финансовый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результат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Отчет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ф. 0503121/ Справка ф. 0503110 (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Расходы) 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=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Отчет ф. 0503721 (Доходы  текущего года)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Остатки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Сведения ф. 0503169 </a:t>
                      </a:r>
                      <a:r>
                        <a:rPr lang="ru-RU" dirty="0" smtClean="0"/>
                        <a:t>Дебиторская</a:t>
                      </a:r>
                      <a:r>
                        <a:rPr lang="ru-RU" baseline="0" dirty="0" smtClean="0"/>
                        <a:t> задолженность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=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Сведения ф. 0503769</a:t>
                      </a:r>
                    </a:p>
                    <a:p>
                      <a:r>
                        <a:rPr lang="ru-RU" dirty="0" smtClean="0"/>
                        <a:t>Кредиторская задолженность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(за минусом доходов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 будущего периода)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Возврат остатков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Отчет ф. 0503127 Доходы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Отчет ф. 0503737 (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Возвращено остатков субсидий прошлых лет, всего, </a:t>
                      </a:r>
                      <a:r>
                        <a:rPr lang="ru-RU" baseline="0" dirty="0" smtClean="0"/>
                        <a:t>стр.910)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339975" y="0"/>
            <a:ext cx="5137150" cy="8096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6190" tIns="48096" rIns="96190" bIns="48096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2400" b="1" dirty="0" smtClean="0">
              <a:solidFill>
                <a:srgbClr val="000066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338138" y="6350"/>
            <a:ext cx="8137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ru-RU" altLang="ru-RU" sz="2800" b="1">
                <a:solidFill>
                  <a:srgbClr val="000066"/>
                </a:solidFill>
                <a:latin typeface="Times New Roman" pitchFamily="18" charset="0"/>
                <a:sym typeface="Lucida Grande"/>
              </a:rPr>
              <a:t>Отражение в отчетности администрируемых доходов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9388" y="1268413"/>
            <a:ext cx="8496300" cy="9366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Управление Федеральной налоговой службы </a:t>
            </a:r>
            <a:r>
              <a:rPr lang="ru-RU" sz="1600" dirty="0">
                <a:solidFill>
                  <a:schemeClr val="tx1"/>
                </a:solidFill>
              </a:rPr>
              <a:t>администрирует доходы 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по КБК 182 1 01 02001 </a:t>
            </a:r>
            <a:r>
              <a:rPr lang="ru-RU" sz="1600" b="1" dirty="0">
                <a:solidFill>
                  <a:schemeClr val="tx1"/>
                </a:solidFill>
              </a:rPr>
              <a:t>01</a:t>
            </a:r>
            <a:r>
              <a:rPr lang="ru-RU" sz="1600" dirty="0">
                <a:solidFill>
                  <a:schemeClr val="tx1"/>
                </a:solidFill>
              </a:rPr>
              <a:t> 0000 110 «Налог на доходы физических лиц …» (элем. </a:t>
            </a:r>
            <a:r>
              <a:rPr lang="ru-RU" sz="1600" b="1" dirty="0">
                <a:solidFill>
                  <a:schemeClr val="tx1"/>
                </a:solidFill>
              </a:rPr>
              <a:t>01 «Федеральный бюджет»)</a:t>
            </a:r>
            <a:r>
              <a:rPr lang="ru-RU" sz="1600" dirty="0">
                <a:solidFill>
                  <a:schemeClr val="tx1"/>
                </a:solidFill>
              </a:rPr>
              <a:t>, распределяемые в </a:t>
            </a:r>
            <a:r>
              <a:rPr lang="ru-RU" sz="1600" b="1" dirty="0">
                <a:solidFill>
                  <a:schemeClr val="tx1"/>
                </a:solidFill>
              </a:rPr>
              <a:t>бюджет субъекта РФ (элем. 02)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79388" y="5364163"/>
            <a:ext cx="4032250" cy="8731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Отражение в учете и отчетности  доходов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b="1" u="sng" dirty="0">
                <a:solidFill>
                  <a:schemeClr val="tx1"/>
                </a:solidFill>
              </a:rPr>
              <a:t>финансовым органом  субъекта РФ, в </a:t>
            </a:r>
            <a:r>
              <a:rPr lang="ru-RU" b="1" u="sng" dirty="0" err="1">
                <a:solidFill>
                  <a:schemeClr val="tx1"/>
                </a:solidFill>
              </a:rPr>
              <a:t>т.ч</a:t>
            </a:r>
            <a:r>
              <a:rPr lang="ru-RU" b="1" u="sng" dirty="0">
                <a:solidFill>
                  <a:schemeClr val="tx1"/>
                </a:solidFill>
              </a:rPr>
              <a:t>. как АДБ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2138" y="2420938"/>
            <a:ext cx="3600450" cy="5762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Начисление доходов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92138" y="3217863"/>
            <a:ext cx="3586162" cy="7207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Зачисление доходов на счет 40101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92138" y="4119563"/>
            <a:ext cx="3579812" cy="7191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Распределение в доход бюджета субъекта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811713" y="2420938"/>
            <a:ext cx="3863975" cy="5762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1 205 11 560   Кт 1 401 10 110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811713" y="3217863"/>
            <a:ext cx="3863975" cy="7207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1 210 02 110    Кт 1 205 11 660</a:t>
            </a:r>
          </a:p>
          <a:p>
            <a:pPr algn="ctr">
              <a:defRPr/>
            </a:pPr>
            <a:r>
              <a:rPr lang="ru-RU" sz="1600" i="1" dirty="0">
                <a:solidFill>
                  <a:schemeClr val="tx1"/>
                </a:solidFill>
              </a:rPr>
              <a:t>(Дт 1 210 04 110    Кт 1 210 02 110)*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811713" y="4119563"/>
            <a:ext cx="3863975" cy="7191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1 401 10 110    Кт 1 210 02 110</a:t>
            </a:r>
          </a:p>
          <a:p>
            <a:pPr algn="ctr">
              <a:defRPr/>
            </a:pPr>
            <a:r>
              <a:rPr lang="ru-RU" sz="1600" i="1" dirty="0">
                <a:solidFill>
                  <a:schemeClr val="tx1"/>
                </a:solidFill>
              </a:rPr>
              <a:t>(Дт 1 401 10 110    Кт 1 210 04 110 )*</a:t>
            </a:r>
          </a:p>
        </p:txBody>
      </p:sp>
      <p:cxnSp>
        <p:nvCxnSpPr>
          <p:cNvPr id="27" name="Прямая со стрелкой 26"/>
          <p:cNvCxnSpPr>
            <a:stCxn id="6" idx="3"/>
            <a:endCxn id="28" idx="1"/>
          </p:cNvCxnSpPr>
          <p:nvPr/>
        </p:nvCxnSpPr>
        <p:spPr>
          <a:xfrm>
            <a:off x="4192588" y="2708275"/>
            <a:ext cx="619125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5" idx="3"/>
            <a:endCxn id="29" idx="1"/>
          </p:cNvCxnSpPr>
          <p:nvPr/>
        </p:nvCxnSpPr>
        <p:spPr>
          <a:xfrm>
            <a:off x="4178300" y="3578225"/>
            <a:ext cx="633413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6" idx="3"/>
            <a:endCxn id="30" idx="1"/>
          </p:cNvCxnSpPr>
          <p:nvPr/>
        </p:nvCxnSpPr>
        <p:spPr>
          <a:xfrm>
            <a:off x="4171950" y="4478338"/>
            <a:ext cx="639763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3" name="Прямоугольник 40"/>
          <p:cNvSpPr>
            <a:spLocks noChangeArrowheads="1"/>
          </p:cNvSpPr>
          <p:nvPr/>
        </p:nvSpPr>
        <p:spPr bwMode="auto">
          <a:xfrm>
            <a:off x="12700" y="960438"/>
            <a:ext cx="68516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>
                <a:latin typeface="Arial" pitchFamily="34" charset="0"/>
              </a:rPr>
              <a:t>п. 78 Инструкции 162н, Письмо МФ РФ от 05.07.2012  № 02-06-07/2561</a:t>
            </a:r>
          </a:p>
        </p:txBody>
      </p:sp>
      <p:sp>
        <p:nvSpPr>
          <p:cNvPr id="12304" name="Прямоугольник 43"/>
          <p:cNvSpPr>
            <a:spLocks noChangeArrowheads="1"/>
          </p:cNvSpPr>
          <p:nvPr/>
        </p:nvSpPr>
        <p:spPr bwMode="auto">
          <a:xfrm>
            <a:off x="0" y="6256338"/>
            <a:ext cx="93249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pitchFamily="34" charset="0"/>
              </a:rPr>
              <a:t>* бухгалтерские записи при распределении доходов на следующий день после их зачисления на счет 40101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852988" y="5229225"/>
            <a:ext cx="3822700" cy="1079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1 202 11 510  Кт 1 402 10 110 (Отчет ф. 0503124) </a:t>
            </a:r>
          </a:p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1 210 02 110  Кт 1 401 10 110</a:t>
            </a:r>
          </a:p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(Отчет ф. 0503127) </a:t>
            </a: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4200525" y="5821363"/>
            <a:ext cx="660400" cy="9525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23850" y="2205038"/>
            <a:ext cx="0" cy="227330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6" idx="1"/>
          </p:cNvCxnSpPr>
          <p:nvPr/>
        </p:nvCxnSpPr>
        <p:spPr>
          <a:xfrm>
            <a:off x="323850" y="2708275"/>
            <a:ext cx="268288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endCxn id="15" idx="1"/>
          </p:cNvCxnSpPr>
          <p:nvPr/>
        </p:nvCxnSpPr>
        <p:spPr>
          <a:xfrm>
            <a:off x="323850" y="3578225"/>
            <a:ext cx="268288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endCxn id="16" idx="1"/>
          </p:cNvCxnSpPr>
          <p:nvPr/>
        </p:nvCxnSpPr>
        <p:spPr>
          <a:xfrm>
            <a:off x="323850" y="4478338"/>
            <a:ext cx="268288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8" name="Прямая соединительная линия 22527"/>
          <p:cNvCxnSpPr/>
          <p:nvPr/>
        </p:nvCxnSpPr>
        <p:spPr>
          <a:xfrm>
            <a:off x="179388" y="5013325"/>
            <a:ext cx="8642350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B24AA-6123-4D8A-B794-00A2A5400749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28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339975" y="0"/>
            <a:ext cx="5137150" cy="8096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6190" tIns="48096" rIns="96190" bIns="48096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2400" b="1" dirty="0" smtClean="0">
              <a:solidFill>
                <a:srgbClr val="000066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84213" y="0"/>
            <a:ext cx="8137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ru-RU" altLang="ru-RU" sz="2800" b="1" dirty="0">
                <a:solidFill>
                  <a:srgbClr val="000066"/>
                </a:solidFill>
                <a:latin typeface="Times New Roman" pitchFamily="18" charset="0"/>
                <a:sym typeface="Lucida Grande"/>
              </a:rPr>
              <a:t>Отражение в отчетности администрируемых доходов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9388" y="1268413"/>
            <a:ext cx="8496300" cy="10080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Управление Федеральной налоговой службы </a:t>
            </a:r>
            <a:r>
              <a:rPr lang="ru-RU" sz="1600" dirty="0">
                <a:solidFill>
                  <a:schemeClr val="tx1"/>
                </a:solidFill>
              </a:rPr>
              <a:t>администрирует доходы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по КБК 182 1 01 01012 02 0000 110 «Налог на прибыль организаций, зачисляемый в бюджеты субъектов РФ» с элементом </a:t>
            </a:r>
            <a:r>
              <a:rPr lang="ru-RU" sz="1600" b="1" dirty="0">
                <a:solidFill>
                  <a:schemeClr val="tx1"/>
                </a:solidFill>
              </a:rPr>
              <a:t>02 «Бюджет субъекта Российской Федерации»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79388" y="5364163"/>
            <a:ext cx="4032250" cy="8731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Отражение в учете и отчетности  </a:t>
            </a:r>
            <a:r>
              <a:rPr lang="ru-RU" b="1" u="sng" dirty="0">
                <a:solidFill>
                  <a:schemeClr val="tx1"/>
                </a:solidFill>
              </a:rPr>
              <a:t>финансовым органом субъекта РФ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2138" y="2420938"/>
            <a:ext cx="3600450" cy="5762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Начисление доходов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92138" y="3217863"/>
            <a:ext cx="3586162" cy="7207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Зачисление доходов на счет 40101</a:t>
            </a:r>
          </a:p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и распределение в бюджет субъекта РФ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92138" y="4119563"/>
            <a:ext cx="3579812" cy="965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Формирование отчетности АДБ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(Отчеты 0503127, 0503130, 0503121, 0503164, 0503110, 0503169)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811713" y="2420938"/>
            <a:ext cx="3600450" cy="5762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1 205 11 560   Кт 1 401 10 110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811713" y="3217863"/>
            <a:ext cx="3587750" cy="7207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1 210 02 110    Кт 1 205 11 660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811713" y="4119563"/>
            <a:ext cx="3581400" cy="965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Представление отчетности в финансовый орган бюджета субъекта РФ</a:t>
            </a:r>
            <a:endParaRPr lang="ru-RU" sz="1600" i="1" dirty="0">
              <a:solidFill>
                <a:schemeClr val="tx1"/>
              </a:solidFill>
            </a:endParaRPr>
          </a:p>
        </p:txBody>
      </p:sp>
      <p:cxnSp>
        <p:nvCxnSpPr>
          <p:cNvPr id="27" name="Прямая со стрелкой 26"/>
          <p:cNvCxnSpPr>
            <a:stCxn id="6" idx="3"/>
            <a:endCxn id="28" idx="1"/>
          </p:cNvCxnSpPr>
          <p:nvPr/>
        </p:nvCxnSpPr>
        <p:spPr>
          <a:xfrm>
            <a:off x="4192588" y="2708275"/>
            <a:ext cx="619125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5" idx="3"/>
            <a:endCxn id="29" idx="1"/>
          </p:cNvCxnSpPr>
          <p:nvPr/>
        </p:nvCxnSpPr>
        <p:spPr>
          <a:xfrm>
            <a:off x="4178300" y="3578225"/>
            <a:ext cx="633413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6" idx="3"/>
            <a:endCxn id="30" idx="1"/>
          </p:cNvCxnSpPr>
          <p:nvPr/>
        </p:nvCxnSpPr>
        <p:spPr>
          <a:xfrm>
            <a:off x="4171950" y="4602163"/>
            <a:ext cx="639763" cy="0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7" name="Прямоугольник 40"/>
          <p:cNvSpPr>
            <a:spLocks noChangeArrowheads="1"/>
          </p:cNvSpPr>
          <p:nvPr/>
        </p:nvSpPr>
        <p:spPr bwMode="auto">
          <a:xfrm>
            <a:off x="179388" y="989013"/>
            <a:ext cx="6564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latin typeface="Arial" pitchFamily="34" charset="0"/>
              </a:rPr>
              <a:t>п. 78 Инструкции 162н, разд.5 Инструкции 191н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860925" y="5376863"/>
            <a:ext cx="3579813" cy="8905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Дт 1 202 11 510    Кт 1 402 10 110</a:t>
            </a:r>
          </a:p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Отчет ф. 0503124</a:t>
            </a: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4200525" y="5821363"/>
            <a:ext cx="660400" cy="9525"/>
          </a:xfrm>
          <a:prstGeom prst="straightConnector1">
            <a:avLst/>
          </a:prstGeom>
          <a:ln w="127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23850" y="2276475"/>
            <a:ext cx="0" cy="23256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6" idx="1"/>
          </p:cNvCxnSpPr>
          <p:nvPr/>
        </p:nvCxnSpPr>
        <p:spPr>
          <a:xfrm>
            <a:off x="323850" y="2708275"/>
            <a:ext cx="268288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endCxn id="15" idx="1"/>
          </p:cNvCxnSpPr>
          <p:nvPr/>
        </p:nvCxnSpPr>
        <p:spPr>
          <a:xfrm>
            <a:off x="323850" y="3578225"/>
            <a:ext cx="268288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endCxn id="16" idx="1"/>
          </p:cNvCxnSpPr>
          <p:nvPr/>
        </p:nvCxnSpPr>
        <p:spPr>
          <a:xfrm>
            <a:off x="323850" y="4602163"/>
            <a:ext cx="268288" cy="0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06363" y="5229225"/>
            <a:ext cx="8642350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83424D-4EA5-4C58-9700-4EBBBB33860C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95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altLang="ru-RU" smtClean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12152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15888"/>
            <a:ext cx="5759450" cy="504825"/>
          </a:xfrm>
        </p:spPr>
        <p:txBody>
          <a:bodyPr/>
          <a:lstStyle/>
          <a:p>
            <a:pPr algn="ctr"/>
            <a:r>
              <a:rPr lang="ru-RU" dirty="0" smtClean="0"/>
              <a:t>Нормативные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2"/>
                </a:solidFill>
              </a:rPr>
              <a:t>Инструкция 157н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2"/>
                </a:solidFill>
              </a:rPr>
              <a:t>Инструкция 162н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2"/>
                </a:solidFill>
              </a:rPr>
              <a:t>Инструкция 174н (183н)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tx2"/>
                </a:solidFill>
              </a:rPr>
              <a:t>разъяснения Минфина </a:t>
            </a:r>
            <a:r>
              <a:rPr lang="ru-RU" dirty="0">
                <a:solidFill>
                  <a:schemeClr val="tx2"/>
                </a:solidFill>
              </a:rPr>
              <a:t>России  1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апреля 2016 г. </a:t>
            </a:r>
            <a:r>
              <a:rPr lang="ru-RU" dirty="0" smtClean="0">
                <a:solidFill>
                  <a:schemeClr val="tx2"/>
                </a:solidFill>
              </a:rPr>
              <a:t>№ </a:t>
            </a:r>
            <a:r>
              <a:rPr lang="ru-RU" dirty="0">
                <a:solidFill>
                  <a:schemeClr val="tx2"/>
                </a:solidFill>
              </a:rPr>
              <a:t>02-06-07/19436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D4E6A-4B13-400D-8649-E5D2BAD2241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85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166936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altLang="ru-RU" sz="2400" dirty="0" smtClean="0"/>
              <a:t>Учет расчетов </a:t>
            </a:r>
            <a:br>
              <a:rPr lang="ru-RU" altLang="ru-RU" sz="2400" dirty="0" smtClean="0"/>
            </a:br>
            <a:r>
              <a:rPr lang="ru-RU" altLang="ru-RU" sz="2400" dirty="0" smtClean="0"/>
              <a:t>между учреждением и учредителем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2104851"/>
              </p:ext>
            </p:extLst>
          </p:nvPr>
        </p:nvGraphicFramePr>
        <p:xfrm>
          <a:off x="179512" y="1397000"/>
          <a:ext cx="8964488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6" name="Рисунок 4" descr="promo_school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13" y="2251566"/>
            <a:ext cx="1357524" cy="113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Рисунок 5" descr="357579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07" y="3744604"/>
            <a:ext cx="1393087" cy="103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Рисунок 6" descr="lada-arena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63" y="5277209"/>
            <a:ext cx="1296212" cy="86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452320" y="2827455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субсидия на гос.задание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52320" y="4055621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субсидия на  иную цель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52320" y="5277209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субсидия на </a:t>
            </a:r>
            <a:r>
              <a:rPr lang="ru-RU" dirty="0" smtClean="0">
                <a:solidFill>
                  <a:schemeClr val="tx1"/>
                </a:solidFill>
              </a:rPr>
              <a:t>кап.строительство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27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altLang="ru-RU" sz="2400" dirty="0" smtClean="0"/>
              <a:t>Учет финансового результата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11776772"/>
              </p:ext>
            </p:extLst>
          </p:nvPr>
        </p:nvGraphicFramePr>
        <p:xfrm>
          <a:off x="179512" y="1397000"/>
          <a:ext cx="8964488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promo_school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13" y="2251566"/>
            <a:ext cx="1357524" cy="113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357579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07" y="3744604"/>
            <a:ext cx="1393087" cy="103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 descr="lada-arena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63" y="5277209"/>
            <a:ext cx="1296212" cy="86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7452320" y="2827455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субсидия на гос.задание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52320" y="4055621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субсидия на  иную цель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2320" y="5277209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субсидия на </a:t>
            </a:r>
            <a:r>
              <a:rPr lang="ru-RU" dirty="0" smtClean="0">
                <a:solidFill>
                  <a:schemeClr val="tx1"/>
                </a:solidFill>
              </a:rPr>
              <a:t>кап.строительство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06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altLang="ru-RU" sz="2400" dirty="0" smtClean="0"/>
              <a:t>Учет остатков </a:t>
            </a:r>
            <a:br>
              <a:rPr lang="ru-RU" altLang="ru-RU" sz="2400" dirty="0" smtClean="0"/>
            </a:br>
            <a:r>
              <a:rPr lang="ru-RU" altLang="ru-RU" sz="2400" dirty="0" smtClean="0"/>
              <a:t>субсидий </a:t>
            </a:r>
            <a:br>
              <a:rPr lang="ru-RU" altLang="ru-RU" sz="2400" dirty="0" smtClean="0"/>
            </a:br>
            <a:endParaRPr lang="ru-RU" altLang="ru-RU" sz="2400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6131230"/>
              </p:ext>
            </p:extLst>
          </p:nvPr>
        </p:nvGraphicFramePr>
        <p:xfrm>
          <a:off x="179512" y="1397000"/>
          <a:ext cx="8964488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0" y="6237312"/>
            <a:ext cx="620113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promo_school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13" y="2251566"/>
            <a:ext cx="1357524" cy="113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357579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07" y="3744604"/>
            <a:ext cx="1393087" cy="103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 descr="lada-arena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63" y="5277209"/>
            <a:ext cx="1296212" cy="86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7452320" y="2827455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субсидия на гос.задание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52320" y="4055621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субсидия на  иную цель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2320" y="5277209"/>
            <a:ext cx="1547664" cy="673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субсидия на </a:t>
            </a:r>
            <a:r>
              <a:rPr lang="ru-RU" dirty="0" smtClean="0">
                <a:solidFill>
                  <a:schemeClr val="tx1"/>
                </a:solidFill>
              </a:rPr>
              <a:t>кап.строительство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34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2"/>
          <p:cNvSpPr>
            <a:spLocks noGrp="1"/>
          </p:cNvSpPr>
          <p:nvPr>
            <p:ph type="title"/>
          </p:nvPr>
        </p:nvSpPr>
        <p:spPr>
          <a:xfrm>
            <a:off x="539750" y="620688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 smtClean="0"/>
              <a:t>Начисление учреждением</a:t>
            </a:r>
            <a:br>
              <a:rPr lang="ru-RU" altLang="ru-RU" sz="2000" dirty="0" smtClean="0"/>
            </a:br>
            <a:r>
              <a:rPr lang="ru-RU" altLang="ru-RU" sz="2000" dirty="0" smtClean="0"/>
              <a:t> доходов  по субсидии на выполнение </a:t>
            </a:r>
            <a:br>
              <a:rPr lang="ru-RU" altLang="ru-RU" sz="2000" dirty="0" smtClean="0"/>
            </a:br>
            <a:r>
              <a:rPr lang="ru-RU" altLang="ru-RU" sz="2000" dirty="0" smtClean="0"/>
              <a:t>государственного (муниципального) задания</a:t>
            </a:r>
            <a:br>
              <a:rPr lang="ru-RU" altLang="ru-RU" sz="2000" dirty="0" smtClean="0"/>
            </a:b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r>
              <a:rPr lang="ru-RU" altLang="ru-RU" sz="2000" dirty="0" smtClean="0"/>
              <a:t>1 вариант:  через доходы будущих периодов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240421"/>
              </p:ext>
            </p:extLst>
          </p:nvPr>
        </p:nvGraphicFramePr>
        <p:xfrm>
          <a:off x="251520" y="1628800"/>
          <a:ext cx="8640960" cy="3703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2520280"/>
                <a:gridCol w="2160240"/>
                <a:gridCol w="2088232"/>
                <a:gridCol w="1584176"/>
              </a:tblGrid>
              <a:tr h="548698"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№</a:t>
                      </a:r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Основание</a:t>
                      </a:r>
                    </a:p>
                  </a:txBody>
                  <a:tcPr marL="91447" marR="91447" marT="45725" marB="45725"/>
                </a:tc>
              </a:tr>
              <a:tr h="1251502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Начисление доходов будущих периодов в сумме субсидий на выполнение государственного (муниципального) задания</a:t>
                      </a:r>
                    </a:p>
                    <a:p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00 00 0000000000 130 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4 205 30 000 	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(00 00 0000000000 130 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4 205 31 560) 	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00 00 0000000000 130 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4 401 40 130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(00 00 0000000000 130 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4 401 40 130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Заключенное в текущем году соглашение на </a:t>
                      </a:r>
                      <a:r>
                        <a:rPr lang="ru-RU" sz="1500" b="1" dirty="0" smtClean="0"/>
                        <a:t>очередной </a:t>
                      </a:r>
                      <a:r>
                        <a:rPr lang="ru-RU" sz="1500" dirty="0" smtClean="0"/>
                        <a:t>финансовый год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</a:tr>
              <a:tr h="12345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2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Признание доходами текущего (отчетного) периода доходов будущих периодов субсидий на выполнение государственного (муниципального) задания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00 00 0000000000 130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4 401 40 130 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00 00 0000000000 130 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4 401 10 130 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Наступление в текущем году даты получения субсидии,</a:t>
                      </a:r>
                      <a:r>
                        <a:rPr lang="ru-RU" sz="1500" baseline="0" dirty="0" smtClean="0"/>
                        <a:t> установленной соглашением</a:t>
                      </a:r>
                      <a:endParaRPr lang="ru-RU" sz="1500" dirty="0"/>
                    </a:p>
                  </a:txBody>
                  <a:tcPr marL="91447" marR="91447" marT="45725" marB="45725"/>
                </a:tc>
              </a:tr>
            </a:tbl>
          </a:graphicData>
        </a:graphic>
      </p:graphicFrame>
      <p:cxnSp>
        <p:nvCxnSpPr>
          <p:cNvPr id="3" name="Прямая со стрелкой 2"/>
          <p:cNvCxnSpPr/>
          <p:nvPr/>
        </p:nvCxnSpPr>
        <p:spPr>
          <a:xfrm>
            <a:off x="270113" y="5957664"/>
            <a:ext cx="842493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5-конечная звезда 3"/>
          <p:cNvSpPr/>
          <p:nvPr/>
        </p:nvSpPr>
        <p:spPr>
          <a:xfrm>
            <a:off x="1691680" y="5805264"/>
            <a:ext cx="432048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" name="5-конечная звезда 7"/>
          <p:cNvSpPr/>
          <p:nvPr/>
        </p:nvSpPr>
        <p:spPr>
          <a:xfrm>
            <a:off x="6084168" y="5803405"/>
            <a:ext cx="432048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211960" y="5805264"/>
            <a:ext cx="0" cy="3581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275856" y="6165304"/>
            <a:ext cx="19442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01.01.2016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42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2"/>
          <p:cNvSpPr>
            <a:spLocks noGrp="1"/>
          </p:cNvSpPr>
          <p:nvPr>
            <p:ph type="title"/>
          </p:nvPr>
        </p:nvSpPr>
        <p:spPr>
          <a:xfrm>
            <a:off x="539750" y="692150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 smtClean="0"/>
              <a:t>Начисление учреждением </a:t>
            </a:r>
            <a:br>
              <a:rPr lang="ru-RU" altLang="ru-RU" sz="2000" dirty="0" smtClean="0"/>
            </a:br>
            <a:r>
              <a:rPr lang="ru-RU" altLang="ru-RU" sz="2000" dirty="0" smtClean="0"/>
              <a:t>доходов по субсидии на выполнение</a:t>
            </a:r>
            <a:br>
              <a:rPr lang="ru-RU" altLang="ru-RU" sz="2000" dirty="0" smtClean="0"/>
            </a:br>
            <a:r>
              <a:rPr lang="ru-RU" altLang="ru-RU" sz="2000" dirty="0" smtClean="0"/>
              <a:t> государственного (муниципального) задания</a:t>
            </a:r>
            <a:br>
              <a:rPr lang="ru-RU" altLang="ru-RU" sz="2000" dirty="0" smtClean="0"/>
            </a:b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r>
              <a:rPr lang="ru-RU" altLang="ru-RU" sz="2000" dirty="0" smtClean="0"/>
              <a:t>2 вариант: в виде доходов текущего года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800183"/>
              </p:ext>
            </p:extLst>
          </p:nvPr>
        </p:nvGraphicFramePr>
        <p:xfrm>
          <a:off x="468313" y="1912938"/>
          <a:ext cx="7747368" cy="2240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722"/>
                <a:gridCol w="1895040"/>
                <a:gridCol w="1839303"/>
                <a:gridCol w="1839303"/>
              </a:tblGrid>
              <a:tr h="548542"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Основание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12" marB="45712"/>
                </a:tc>
              </a:tr>
              <a:tr h="1234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Начисление доходов в виде субсидий на выполнение государственного (муниципального) задания</a:t>
                      </a:r>
                    </a:p>
                    <a:p>
                      <a:endParaRPr lang="ru-RU" sz="1500" dirty="0"/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00 00 0000000000 130 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4 205 30 000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(4 205 31 560) </a:t>
                      </a:r>
                      <a:endParaRPr lang="ru-RU" sz="1500" dirty="0"/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00 00 0000000000 130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4 401 10 130 </a:t>
                      </a:r>
                      <a:endParaRPr lang="ru-RU" sz="1500" dirty="0"/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Наступление</a:t>
                      </a:r>
                      <a:r>
                        <a:rPr lang="ru-RU" sz="1500" baseline="0" dirty="0" smtClean="0"/>
                        <a:t> даты получения субсидии в соответствии с з</a:t>
                      </a:r>
                      <a:r>
                        <a:rPr lang="ru-RU" sz="1500" dirty="0" smtClean="0"/>
                        <a:t>аключенным в текущем году соглашением</a:t>
                      </a:r>
                      <a:endParaRPr lang="ru-RU" sz="1500" dirty="0"/>
                    </a:p>
                  </a:txBody>
                  <a:tcPr marL="91447" marR="91447" marT="45712" marB="45712"/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>
            <a:off x="270113" y="5957664"/>
            <a:ext cx="842493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5-конечная звезда 6"/>
          <p:cNvSpPr/>
          <p:nvPr/>
        </p:nvSpPr>
        <p:spPr>
          <a:xfrm>
            <a:off x="6084168" y="5803405"/>
            <a:ext cx="432048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211960" y="5805264"/>
            <a:ext cx="0" cy="3581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275856" y="6165304"/>
            <a:ext cx="19442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01.01.2016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41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2"/>
          <p:cNvSpPr>
            <a:spLocks noGrp="1"/>
          </p:cNvSpPr>
          <p:nvPr>
            <p:ph type="title"/>
          </p:nvPr>
        </p:nvSpPr>
        <p:spPr>
          <a:xfrm>
            <a:off x="539750" y="692150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 smtClean="0"/>
              <a:t>Начисление учредителем </a:t>
            </a:r>
            <a:br>
              <a:rPr lang="ru-RU" altLang="ru-RU" sz="2000" dirty="0" smtClean="0"/>
            </a:br>
            <a:r>
              <a:rPr lang="ru-RU" altLang="ru-RU" sz="2000" dirty="0" smtClean="0"/>
              <a:t>расходов  по предоставлению субсидии </a:t>
            </a:r>
            <a:br>
              <a:rPr lang="ru-RU" altLang="ru-RU" sz="2000" dirty="0" smtClean="0"/>
            </a:br>
            <a:r>
              <a:rPr lang="ru-RU" altLang="ru-RU" sz="2000" dirty="0" smtClean="0"/>
              <a:t>на выполнение  государственного (муниципального) задания</a:t>
            </a:r>
            <a:br>
              <a:rPr lang="ru-RU" altLang="ru-RU" sz="2000" dirty="0" smtClean="0"/>
            </a:b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r>
              <a:rPr lang="ru-RU" altLang="ru-RU" sz="2000" dirty="0" smtClean="0"/>
              <a:t>1 способ: в виде расходов текущего года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490575"/>
              </p:ext>
            </p:extLst>
          </p:nvPr>
        </p:nvGraphicFramePr>
        <p:xfrm>
          <a:off x="468313" y="1912938"/>
          <a:ext cx="7747368" cy="2468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722"/>
                <a:gridCol w="1895040"/>
                <a:gridCol w="1839303"/>
                <a:gridCol w="1839303"/>
              </a:tblGrid>
              <a:tr h="548542"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Основание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12" marB="45712"/>
                </a:tc>
              </a:tr>
              <a:tr h="1234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Начисление расходов по предоставлению субсидий на выполнение государственного (муниципального) задания</a:t>
                      </a:r>
                    </a:p>
                    <a:p>
                      <a:endParaRPr lang="ru-RU" sz="1500" dirty="0"/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хх хх  хххххххххх  6х1</a:t>
                      </a:r>
                    </a:p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1 401 20 241</a:t>
                      </a:r>
                      <a:endParaRPr lang="ru-RU" sz="1500" dirty="0"/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хх хх  хххххххххх  6х1 1 302 41 730 </a:t>
                      </a:r>
                      <a:endParaRPr lang="ru-RU" sz="1500" dirty="0"/>
                    </a:p>
                  </a:txBody>
                  <a:tcPr marL="91447" marR="91447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Наступление</a:t>
                      </a:r>
                      <a:r>
                        <a:rPr lang="ru-RU" sz="1500" baseline="0" dirty="0" smtClean="0"/>
                        <a:t> даты перечисления субсидии в соответствии с з</a:t>
                      </a:r>
                      <a:r>
                        <a:rPr lang="ru-RU" sz="1500" dirty="0" smtClean="0"/>
                        <a:t>аключенным  соглашением</a:t>
                      </a:r>
                      <a:endParaRPr lang="ru-RU" sz="1500" dirty="0"/>
                    </a:p>
                  </a:txBody>
                  <a:tcPr marL="91447" marR="91447" marT="45712" marB="45712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55576" y="5445224"/>
            <a:ext cx="6336704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70113" y="5383459"/>
            <a:ext cx="842493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5-конечная звезда 13"/>
          <p:cNvSpPr/>
          <p:nvPr/>
        </p:nvSpPr>
        <p:spPr>
          <a:xfrm>
            <a:off x="6084168" y="5229200"/>
            <a:ext cx="432048" cy="36004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211960" y="5231059"/>
            <a:ext cx="0" cy="3581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275856" y="5591099"/>
            <a:ext cx="19442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01.01.2016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88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2"/>
          <p:cNvSpPr>
            <a:spLocks noGrp="1"/>
          </p:cNvSpPr>
          <p:nvPr>
            <p:ph type="title"/>
          </p:nvPr>
        </p:nvSpPr>
        <p:spPr>
          <a:xfrm>
            <a:off x="590872" y="260648"/>
            <a:ext cx="8229600" cy="346075"/>
          </a:xfrm>
        </p:spPr>
        <p:txBody>
          <a:bodyPr/>
          <a:lstStyle/>
          <a:p>
            <a:pPr algn="ctr" eaLnBrk="1" hangingPunct="1"/>
            <a:r>
              <a:rPr lang="ru-RU" altLang="ru-RU" sz="2000" dirty="0"/>
              <a:t>Н</a:t>
            </a:r>
            <a:r>
              <a:rPr lang="ru-RU" altLang="ru-RU" sz="2000" dirty="0" smtClean="0"/>
              <a:t>ачисление учреждением сумм возврата субсидий на выполнение</a:t>
            </a:r>
            <a:br>
              <a:rPr lang="ru-RU" altLang="ru-RU" sz="2000" dirty="0" smtClean="0"/>
            </a:br>
            <a:r>
              <a:rPr lang="ru-RU" altLang="ru-RU" sz="2000" dirty="0" smtClean="0"/>
              <a:t> государственного (муниципального) задания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145927"/>
              </p:ext>
            </p:extLst>
          </p:nvPr>
        </p:nvGraphicFramePr>
        <p:xfrm>
          <a:off x="251520" y="2553514"/>
          <a:ext cx="8568953" cy="3611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236"/>
                <a:gridCol w="2105026"/>
                <a:gridCol w="2288258"/>
                <a:gridCol w="2059433"/>
              </a:tblGrid>
              <a:tr h="548562"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+mn-lt"/>
                        </a:rPr>
                        <a:t>Описание операции </a:t>
                      </a:r>
                      <a:endParaRPr lang="ru-RU" sz="1500" b="0" i="0" u="none" strike="noStrike" baseline="0" dirty="0" smtClean="0">
                        <a:latin typeface="Calibri"/>
                      </a:endParaRPr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Дебет </a:t>
                      </a:r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Кредит 	</a:t>
                      </a:r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baseline="0" dirty="0" smtClean="0">
                          <a:latin typeface="Calibri"/>
                        </a:rPr>
                        <a:t>Основание</a:t>
                      </a:r>
                    </a:p>
                  </a:txBody>
                  <a:tcPr marL="91447" marR="91447" marT="45714" marB="45714"/>
                </a:tc>
              </a:tr>
              <a:tr h="1691401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Начисление задолженности по возврату в доход бюджета остатков субсидий, предоставленных на финансовое обеспечение выполнения госзадания</a:t>
                      </a:r>
                      <a:endParaRPr lang="ru-RU" sz="1500" dirty="0"/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00 00 0000000000 130</a:t>
                      </a:r>
                    </a:p>
                    <a:p>
                      <a:pPr algn="ctr"/>
                      <a:r>
                        <a:rPr lang="ru-RU" sz="1500" dirty="0" smtClean="0"/>
                        <a:t>4 401 10 130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00 00 0000000000 130</a:t>
                      </a:r>
                    </a:p>
                    <a:p>
                      <a:pPr algn="ctr"/>
                      <a:r>
                        <a:rPr lang="ru-RU" sz="1500" dirty="0" smtClean="0"/>
                        <a:t>4 303 05 730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 marL="91447" marR="91447"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Отчет о выполнении государственного (муниципального) задания, отражающий факт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недостижения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установленных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госзаданием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показателей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 marL="91447" marR="91447" marT="45714" marB="45714"/>
                </a:tc>
              </a:tr>
            </a:tbl>
          </a:graphicData>
        </a:graphic>
      </p:graphicFrame>
      <p:sp>
        <p:nvSpPr>
          <p:cNvPr id="9" name="Стрелка вниз 8"/>
          <p:cNvSpPr/>
          <p:nvPr/>
        </p:nvSpPr>
        <p:spPr>
          <a:xfrm>
            <a:off x="3347864" y="1124744"/>
            <a:ext cx="2232248" cy="1296144"/>
          </a:xfrm>
          <a:prstGeom prst="downArrow">
            <a:avLst/>
          </a:prstGeom>
          <a:solidFill>
            <a:srgbClr val="D0E3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Новая норма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Тема Offic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4960</TotalTime>
  <Words>1293</Words>
  <Application>Microsoft Office PowerPoint</Application>
  <PresentationFormat>Экран (4:3)</PresentationFormat>
  <Paragraphs>268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1_Тема Office</vt:lpstr>
      <vt:lpstr>think-cell Slide</vt:lpstr>
      <vt:lpstr>Актуальные вопросы учета и отчетности по расчетам между учредителем и бюджетным (автономным) учреждением  </vt:lpstr>
      <vt:lpstr>Нормативные акты</vt:lpstr>
      <vt:lpstr>Учет расчетов  между учреждением и учредителем</vt:lpstr>
      <vt:lpstr>Учет финансового результата</vt:lpstr>
      <vt:lpstr>Учет остатков  субсидий  </vt:lpstr>
      <vt:lpstr>Начисление учреждением  доходов  по субсидии на выполнение  государственного (муниципального) задания  1 вариант:  через доходы будущих периодов</vt:lpstr>
      <vt:lpstr>Начисление учреждением  доходов по субсидии на выполнение  государственного (муниципального) задания  2 вариант: в виде доходов текущего года</vt:lpstr>
      <vt:lpstr>Начисление учредителем  расходов  по предоставлению субсидии  на выполнение  государственного (муниципального) задания  1 способ: в виде расходов текущего года</vt:lpstr>
      <vt:lpstr>Начисление учреждением сумм возврата субсидий на выполнение  государственного (муниципального) задания</vt:lpstr>
      <vt:lpstr>Начисление  учредителем сумм возврата субсидий на выполнение  государственного (муниципального) задания</vt:lpstr>
      <vt:lpstr>Расчеты по субсидии на иные цели</vt:lpstr>
      <vt:lpstr>Начисление сумм возврата  неиспользованных остатков целевых субсидий </vt:lpstr>
      <vt:lpstr>Отражение подтверждения  потребности в целевых субсидиях в случае, если остаток средств не перечислялся в бюджет</vt:lpstr>
      <vt:lpstr>Отражение в бухгалтерском учете подтверждения потребности в целевых субсидиях при его перечислении в бюджет (из бюджета)</vt:lpstr>
      <vt:lpstr>Начисление сумм возврата целевых субсидий  в случае выявления нарушений порядка использования  (их нецелевого использования) </vt:lpstr>
      <vt:lpstr>Отражение в отчетности операций с остатками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Васильев Евгений</dc:creator>
  <cp:lastModifiedBy>Вольф Елена Владимировна</cp:lastModifiedBy>
  <cp:revision>299</cp:revision>
  <cp:lastPrinted>2016-08-25T06:01:47Z</cp:lastPrinted>
  <dcterms:created xsi:type="dcterms:W3CDTF">2015-03-31T19:16:49Z</dcterms:created>
  <dcterms:modified xsi:type="dcterms:W3CDTF">2016-09-14T13:46:58Z</dcterms:modified>
</cp:coreProperties>
</file>