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 bookmarkIdSeed="2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256" r:id="rId2"/>
    <p:sldId id="395" r:id="rId3"/>
    <p:sldId id="407" r:id="rId4"/>
    <p:sldId id="400" r:id="rId5"/>
    <p:sldId id="402" r:id="rId6"/>
    <p:sldId id="405" r:id="rId7"/>
    <p:sldId id="403" r:id="rId8"/>
    <p:sldId id="406" r:id="rId9"/>
    <p:sldId id="404" r:id="rId10"/>
    <p:sldId id="393" r:id="rId11"/>
  </p:sldIdLst>
  <p:sldSz cx="9144000" cy="5143500" type="screen16x9"/>
  <p:notesSz cx="6819900" cy="9918700"/>
  <p:defaultTextStyle>
    <a:defPPr>
      <a:defRPr lang="ru-RU"/>
    </a:defPPr>
    <a:lvl1pPr marL="0" algn="l" defTabSz="1449324" rtl="0" eaLnBrk="1" latinLnBrk="0" hangingPunct="1">
      <a:defRPr sz="2853" kern="1200">
        <a:solidFill>
          <a:schemeClr val="tx1"/>
        </a:solidFill>
        <a:latin typeface="+mn-lt"/>
        <a:ea typeface="+mn-ea"/>
        <a:cs typeface="+mn-cs"/>
      </a:defRPr>
    </a:lvl1pPr>
    <a:lvl2pPr marL="724662" algn="l" defTabSz="1449324" rtl="0" eaLnBrk="1" latinLnBrk="0" hangingPunct="1">
      <a:defRPr sz="2853" kern="1200">
        <a:solidFill>
          <a:schemeClr val="tx1"/>
        </a:solidFill>
        <a:latin typeface="+mn-lt"/>
        <a:ea typeface="+mn-ea"/>
        <a:cs typeface="+mn-cs"/>
      </a:defRPr>
    </a:lvl2pPr>
    <a:lvl3pPr marL="1449324" algn="l" defTabSz="1449324" rtl="0" eaLnBrk="1" latinLnBrk="0" hangingPunct="1">
      <a:defRPr sz="2853" kern="1200">
        <a:solidFill>
          <a:schemeClr val="tx1"/>
        </a:solidFill>
        <a:latin typeface="+mn-lt"/>
        <a:ea typeface="+mn-ea"/>
        <a:cs typeface="+mn-cs"/>
      </a:defRPr>
    </a:lvl3pPr>
    <a:lvl4pPr marL="2173986" algn="l" defTabSz="1449324" rtl="0" eaLnBrk="1" latinLnBrk="0" hangingPunct="1">
      <a:defRPr sz="2853" kern="1200">
        <a:solidFill>
          <a:schemeClr val="tx1"/>
        </a:solidFill>
        <a:latin typeface="+mn-lt"/>
        <a:ea typeface="+mn-ea"/>
        <a:cs typeface="+mn-cs"/>
      </a:defRPr>
    </a:lvl4pPr>
    <a:lvl5pPr marL="2898648" algn="l" defTabSz="1449324" rtl="0" eaLnBrk="1" latinLnBrk="0" hangingPunct="1">
      <a:defRPr sz="2853" kern="1200">
        <a:solidFill>
          <a:schemeClr val="tx1"/>
        </a:solidFill>
        <a:latin typeface="+mn-lt"/>
        <a:ea typeface="+mn-ea"/>
        <a:cs typeface="+mn-cs"/>
      </a:defRPr>
    </a:lvl5pPr>
    <a:lvl6pPr marL="3623310" algn="l" defTabSz="1449324" rtl="0" eaLnBrk="1" latinLnBrk="0" hangingPunct="1">
      <a:defRPr sz="2853" kern="1200">
        <a:solidFill>
          <a:schemeClr val="tx1"/>
        </a:solidFill>
        <a:latin typeface="+mn-lt"/>
        <a:ea typeface="+mn-ea"/>
        <a:cs typeface="+mn-cs"/>
      </a:defRPr>
    </a:lvl6pPr>
    <a:lvl7pPr marL="4347972" algn="l" defTabSz="1449324" rtl="0" eaLnBrk="1" latinLnBrk="0" hangingPunct="1">
      <a:defRPr sz="2853" kern="1200">
        <a:solidFill>
          <a:schemeClr val="tx1"/>
        </a:solidFill>
        <a:latin typeface="+mn-lt"/>
        <a:ea typeface="+mn-ea"/>
        <a:cs typeface="+mn-cs"/>
      </a:defRPr>
    </a:lvl7pPr>
    <a:lvl8pPr marL="5072634" algn="l" defTabSz="1449324" rtl="0" eaLnBrk="1" latinLnBrk="0" hangingPunct="1">
      <a:defRPr sz="2853" kern="1200">
        <a:solidFill>
          <a:schemeClr val="tx1"/>
        </a:solidFill>
        <a:latin typeface="+mn-lt"/>
        <a:ea typeface="+mn-ea"/>
        <a:cs typeface="+mn-cs"/>
      </a:defRPr>
    </a:lvl8pPr>
    <a:lvl9pPr marL="5797296" algn="l" defTabSz="1449324" rtl="0" eaLnBrk="1" latinLnBrk="0" hangingPunct="1">
      <a:defRPr sz="2853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3CBD7939-30B0-42CE-A0AB-A864BB0022EC}">
          <p14:sldIdLst>
            <p14:sldId id="256"/>
            <p14:sldId id="395"/>
            <p14:sldId id="407"/>
            <p14:sldId id="400"/>
            <p14:sldId id="402"/>
            <p14:sldId id="405"/>
            <p14:sldId id="403"/>
            <p14:sldId id="406"/>
            <p14:sldId id="404"/>
            <p14:sldId id="393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4565" userDrawn="1">
          <p15:clr>
            <a:srgbClr val="A4A3A4"/>
          </p15:clr>
        </p15:guide>
        <p15:guide id="2" pos="3411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Виардо Полина Владимировна" initials="ВПВ" lastIdx="16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000"/>
    <a:srgbClr val="1F4E79"/>
    <a:srgbClr val="006600"/>
    <a:srgbClr val="FFC000"/>
    <a:srgbClr val="C19229"/>
    <a:srgbClr val="11437F"/>
    <a:srgbClr val="F4C552"/>
    <a:srgbClr val="F1F1F1"/>
    <a:srgbClr val="E6E6E6"/>
    <a:srgbClr val="DDDD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Средний стиль 2 —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C083E6E3-FA7D-4D7B-A595-EF9225AFEA82}" styleName="Светлый стиль 1 — акцент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1FECB4D8-DB02-4DC6-A0A2-4F2EBAE1DC90}" styleName="Средний стиль 1 — акцент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0A15C55-8517-42AA-B614-E9B94910E393}" styleName="Средний стиль 2 —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076" autoAdjust="0"/>
    <p:restoredTop sz="91484" autoAdjust="0"/>
  </p:normalViewPr>
  <p:slideViewPr>
    <p:cSldViewPr>
      <p:cViewPr varScale="1">
        <p:scale>
          <a:sx n="140" d="100"/>
          <a:sy n="140" d="100"/>
        </p:scale>
        <p:origin x="924" y="126"/>
      </p:cViewPr>
      <p:guideLst>
        <p:guide orient="horz" pos="4565"/>
        <p:guide pos="3411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>
            <a:extLst>
              <a:ext uri="{FF2B5EF4-FFF2-40B4-BE49-F238E27FC236}">
                <a16:creationId xmlns:a16="http://schemas.microsoft.com/office/drawing/2014/main" xmlns="" id="{E30B252F-8492-4B2F-BA77-150FFEA8476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1" y="1"/>
            <a:ext cx="2955540" cy="494965"/>
          </a:xfrm>
          <a:prstGeom prst="rect">
            <a:avLst/>
          </a:prstGeom>
        </p:spPr>
        <p:txBody>
          <a:bodyPr vert="horz" lIns="169859" tIns="84929" rIns="169859" bIns="84929" rtlCol="0"/>
          <a:lstStyle>
            <a:lvl1pPr algn="l">
              <a:defRPr sz="2200"/>
            </a:lvl1pPr>
          </a:lstStyle>
          <a:p>
            <a:endParaRPr lang="ru-RU" dirty="0"/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xmlns="" id="{C33C85C5-53C6-4F20-A46C-AE2DEDE0481A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62484" y="1"/>
            <a:ext cx="2955540" cy="494965"/>
          </a:xfrm>
          <a:prstGeom prst="rect">
            <a:avLst/>
          </a:prstGeom>
        </p:spPr>
        <p:txBody>
          <a:bodyPr vert="horz" lIns="169859" tIns="84929" rIns="169859" bIns="84929" rtlCol="0"/>
          <a:lstStyle>
            <a:lvl1pPr algn="r">
              <a:defRPr sz="2200"/>
            </a:lvl1pPr>
          </a:lstStyle>
          <a:p>
            <a:fld id="{B319EF66-CBD7-4FA5-874F-C15789B8559E}" type="datetimeFigureOut">
              <a:rPr lang="ru-RU" smtClean="0"/>
              <a:t>22.12.2022</a:t>
            </a:fld>
            <a:endParaRPr lang="ru-RU" dirty="0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xmlns="" id="{DCB46D85-D407-4DF4-945D-6827D592EB9C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1" y="9423736"/>
            <a:ext cx="2955540" cy="494965"/>
          </a:xfrm>
          <a:prstGeom prst="rect">
            <a:avLst/>
          </a:prstGeom>
        </p:spPr>
        <p:txBody>
          <a:bodyPr vert="horz" lIns="169859" tIns="84929" rIns="169859" bIns="84929" rtlCol="0" anchor="b"/>
          <a:lstStyle>
            <a:lvl1pPr algn="l">
              <a:defRPr sz="2200"/>
            </a:lvl1pPr>
          </a:lstStyle>
          <a:p>
            <a:endParaRPr lang="ru-RU" dirty="0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xmlns="" id="{A525DC81-42C0-4D20-A881-B2050CF5607B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62484" y="9423736"/>
            <a:ext cx="2955540" cy="494965"/>
          </a:xfrm>
          <a:prstGeom prst="rect">
            <a:avLst/>
          </a:prstGeom>
        </p:spPr>
        <p:txBody>
          <a:bodyPr vert="horz" lIns="169859" tIns="84929" rIns="169859" bIns="84929" rtlCol="0" anchor="b"/>
          <a:lstStyle>
            <a:lvl1pPr algn="r">
              <a:defRPr sz="2200"/>
            </a:lvl1pPr>
          </a:lstStyle>
          <a:p>
            <a:fld id="{7FB3B98C-91AF-4E43-94DE-89EACF5A2CF3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7344976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55540" cy="494965"/>
          </a:xfrm>
          <a:prstGeom prst="rect">
            <a:avLst/>
          </a:prstGeom>
        </p:spPr>
        <p:txBody>
          <a:bodyPr vert="horz" lIns="169859" tIns="84929" rIns="169859" bIns="84929" rtlCol="0"/>
          <a:lstStyle>
            <a:lvl1pPr algn="l">
              <a:defRPr sz="2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62484" y="1"/>
            <a:ext cx="2955540" cy="494965"/>
          </a:xfrm>
          <a:prstGeom prst="rect">
            <a:avLst/>
          </a:prstGeom>
        </p:spPr>
        <p:txBody>
          <a:bodyPr vert="horz" lIns="169859" tIns="84929" rIns="169859" bIns="84929" rtlCol="0"/>
          <a:lstStyle>
            <a:lvl1pPr algn="r">
              <a:defRPr sz="2200"/>
            </a:lvl1pPr>
          </a:lstStyle>
          <a:p>
            <a:fld id="{8F7CBA3A-4016-4326-8AC3-4CA1C77DF708}" type="datetimeFigureOut">
              <a:rPr lang="ru-RU" smtClean="0"/>
              <a:t>22.12.2022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38150" y="1241425"/>
            <a:ext cx="5943600" cy="3343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169859" tIns="84929" rIns="169859" bIns="84929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1616" y="4774952"/>
            <a:ext cx="5456671" cy="3906339"/>
          </a:xfrm>
          <a:prstGeom prst="rect">
            <a:avLst/>
          </a:prstGeom>
        </p:spPr>
        <p:txBody>
          <a:bodyPr vert="horz" lIns="169859" tIns="84929" rIns="169859" bIns="84929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1" y="9423736"/>
            <a:ext cx="2955540" cy="494965"/>
          </a:xfrm>
          <a:prstGeom prst="rect">
            <a:avLst/>
          </a:prstGeom>
        </p:spPr>
        <p:txBody>
          <a:bodyPr vert="horz" lIns="169859" tIns="84929" rIns="169859" bIns="84929" rtlCol="0" anchor="b"/>
          <a:lstStyle>
            <a:lvl1pPr algn="l">
              <a:defRPr sz="22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62484" y="9423736"/>
            <a:ext cx="2955540" cy="494965"/>
          </a:xfrm>
          <a:prstGeom prst="rect">
            <a:avLst/>
          </a:prstGeom>
        </p:spPr>
        <p:txBody>
          <a:bodyPr vert="horz" lIns="169859" tIns="84929" rIns="169859" bIns="84929" rtlCol="0" anchor="b"/>
          <a:lstStyle>
            <a:lvl1pPr algn="r">
              <a:defRPr sz="2200"/>
            </a:lvl1pPr>
          </a:lstStyle>
          <a:p>
            <a:fld id="{1D3B102A-EDC8-431F-B475-B3229B34ED88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15655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449324" rtl="0" eaLnBrk="1" latinLnBrk="0" hangingPunct="1">
      <a:defRPr sz="1902" kern="1200">
        <a:solidFill>
          <a:schemeClr val="tx1"/>
        </a:solidFill>
        <a:latin typeface="+mn-lt"/>
        <a:ea typeface="+mn-ea"/>
        <a:cs typeface="+mn-cs"/>
      </a:defRPr>
    </a:lvl1pPr>
    <a:lvl2pPr marL="724662" algn="l" defTabSz="1449324" rtl="0" eaLnBrk="1" latinLnBrk="0" hangingPunct="1">
      <a:defRPr sz="1902" kern="1200">
        <a:solidFill>
          <a:schemeClr val="tx1"/>
        </a:solidFill>
        <a:latin typeface="+mn-lt"/>
        <a:ea typeface="+mn-ea"/>
        <a:cs typeface="+mn-cs"/>
      </a:defRPr>
    </a:lvl2pPr>
    <a:lvl3pPr marL="1449324" algn="l" defTabSz="1449324" rtl="0" eaLnBrk="1" latinLnBrk="0" hangingPunct="1">
      <a:defRPr sz="1902" kern="1200">
        <a:solidFill>
          <a:schemeClr val="tx1"/>
        </a:solidFill>
        <a:latin typeface="+mn-lt"/>
        <a:ea typeface="+mn-ea"/>
        <a:cs typeface="+mn-cs"/>
      </a:defRPr>
    </a:lvl3pPr>
    <a:lvl4pPr marL="2173986" algn="l" defTabSz="1449324" rtl="0" eaLnBrk="1" latinLnBrk="0" hangingPunct="1">
      <a:defRPr sz="1902" kern="1200">
        <a:solidFill>
          <a:schemeClr val="tx1"/>
        </a:solidFill>
        <a:latin typeface="+mn-lt"/>
        <a:ea typeface="+mn-ea"/>
        <a:cs typeface="+mn-cs"/>
      </a:defRPr>
    </a:lvl4pPr>
    <a:lvl5pPr marL="2898648" algn="l" defTabSz="1449324" rtl="0" eaLnBrk="1" latinLnBrk="0" hangingPunct="1">
      <a:defRPr sz="1902" kern="1200">
        <a:solidFill>
          <a:schemeClr val="tx1"/>
        </a:solidFill>
        <a:latin typeface="+mn-lt"/>
        <a:ea typeface="+mn-ea"/>
        <a:cs typeface="+mn-cs"/>
      </a:defRPr>
    </a:lvl5pPr>
    <a:lvl6pPr marL="3623310" algn="l" defTabSz="1449324" rtl="0" eaLnBrk="1" latinLnBrk="0" hangingPunct="1">
      <a:defRPr sz="1902" kern="1200">
        <a:solidFill>
          <a:schemeClr val="tx1"/>
        </a:solidFill>
        <a:latin typeface="+mn-lt"/>
        <a:ea typeface="+mn-ea"/>
        <a:cs typeface="+mn-cs"/>
      </a:defRPr>
    </a:lvl6pPr>
    <a:lvl7pPr marL="4347972" algn="l" defTabSz="1449324" rtl="0" eaLnBrk="1" latinLnBrk="0" hangingPunct="1">
      <a:defRPr sz="1902" kern="1200">
        <a:solidFill>
          <a:schemeClr val="tx1"/>
        </a:solidFill>
        <a:latin typeface="+mn-lt"/>
        <a:ea typeface="+mn-ea"/>
        <a:cs typeface="+mn-cs"/>
      </a:defRPr>
    </a:lvl7pPr>
    <a:lvl8pPr marL="5072634" algn="l" defTabSz="1449324" rtl="0" eaLnBrk="1" latinLnBrk="0" hangingPunct="1">
      <a:defRPr sz="1902" kern="1200">
        <a:solidFill>
          <a:schemeClr val="tx1"/>
        </a:solidFill>
        <a:latin typeface="+mn-lt"/>
        <a:ea typeface="+mn-ea"/>
        <a:cs typeface="+mn-cs"/>
      </a:defRPr>
    </a:lvl8pPr>
    <a:lvl9pPr marL="5797296" algn="l" defTabSz="1449324" rtl="0" eaLnBrk="1" latinLnBrk="0" hangingPunct="1">
      <a:defRPr sz="1902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438150" y="1241425"/>
            <a:ext cx="5943600" cy="3343275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D3B102A-EDC8-431F-B475-B3229B34ED88}" type="slidenum">
              <a:rPr lang="ru-RU" smtClean="0"/>
              <a:t>0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8960992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3B102A-EDC8-431F-B475-B3229B34ED88}" type="slidenum">
              <a:rPr lang="ru-RU" smtClean="0"/>
              <a:t>1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8957407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3B102A-EDC8-431F-B475-B3229B34ED88}" type="slidenum">
              <a:rPr lang="ru-RU" smtClean="0"/>
              <a:t>2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8908128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3B102A-EDC8-431F-B475-B3229B34ED88}" type="slidenum">
              <a:rPr lang="ru-RU" smtClean="0"/>
              <a:t>4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8324386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3B102A-EDC8-431F-B475-B3229B34ED88}" type="slidenum">
              <a:rPr lang="ru-RU" smtClean="0"/>
              <a:t>5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7627942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3B102A-EDC8-431F-B475-B3229B34ED88}" type="slidenum">
              <a:rPr lang="ru-RU" smtClean="0"/>
              <a:t>6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6755643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3B102A-EDC8-431F-B475-B3229B34ED88}" type="slidenum">
              <a:rPr lang="ru-RU" smtClean="0"/>
              <a:t>7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5922423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144932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baseline="0" dirty="0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3B102A-EDC8-431F-B475-B3229B34ED88}" type="slidenum">
              <a:rPr lang="ru-RU" smtClean="0"/>
              <a:t>8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5306091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3B102A-EDC8-431F-B475-B3229B34ED88}" type="slidenum">
              <a:rPr lang="ru-RU" smtClean="0"/>
              <a:t>9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057492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932365" y="1363884"/>
            <a:ext cx="6400801" cy="26832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743"/>
            </a:lvl1pPr>
          </a:lstStyle>
          <a:p>
            <a:endParaRPr dirty="0"/>
          </a:p>
        </p:txBody>
      </p:sp>
      <p:sp>
        <p:nvSpPr>
          <p:cNvPr id="7" name="Holder 2">
            <a:extLst>
              <a:ext uri="{FF2B5EF4-FFF2-40B4-BE49-F238E27FC236}">
                <a16:creationId xmlns:a16="http://schemas.microsoft.com/office/drawing/2014/main" xmlns="" id="{7B23EBB8-90AE-42AD-89F1-AAACFA842C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00822" y="35233"/>
            <a:ext cx="4342476" cy="268834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 sz="1747" b="1" i="0">
                <a:solidFill>
                  <a:schemeClr val="tx2"/>
                </a:solidFill>
                <a:latin typeface="Arial"/>
                <a:cs typeface="Arial"/>
              </a:defRPr>
            </a:lvl1pPr>
          </a:lstStyle>
          <a:p>
            <a:endParaRPr dirty="0"/>
          </a:p>
        </p:txBody>
      </p:sp>
      <p:sp>
        <p:nvSpPr>
          <p:cNvPr id="8" name="object 2">
            <a:extLst>
              <a:ext uri="{FF2B5EF4-FFF2-40B4-BE49-F238E27FC236}">
                <a16:creationId xmlns:a16="http://schemas.microsoft.com/office/drawing/2014/main" xmlns="" id="{AC4B3DDE-8657-4CD7-8D3E-CD345DD21E94}"/>
              </a:ext>
            </a:extLst>
          </p:cNvPr>
          <p:cNvSpPr/>
          <p:nvPr userDrawn="1"/>
        </p:nvSpPr>
        <p:spPr>
          <a:xfrm flipV="1">
            <a:off x="1" y="397589"/>
            <a:ext cx="9144000" cy="280834"/>
          </a:xfrm>
          <a:custGeom>
            <a:avLst/>
            <a:gdLst/>
            <a:ahLst/>
            <a:cxnLst/>
            <a:rect l="l" t="t" r="r" b="b"/>
            <a:pathLst>
              <a:path w="4416425">
                <a:moveTo>
                  <a:pt x="0" y="0"/>
                </a:moveTo>
                <a:lnTo>
                  <a:pt x="4415994" y="0"/>
                </a:lnTo>
              </a:path>
            </a:pathLst>
          </a:custGeom>
          <a:ln w="12700">
            <a:solidFill>
              <a:schemeClr val="bg1">
                <a:lumMod val="85000"/>
              </a:schemeClr>
            </a:solidFill>
          </a:ln>
        </p:spPr>
        <p:txBody>
          <a:bodyPr wrap="square" lIns="0" tIns="0" rIns="0" bIns="0" rtlCol="0"/>
          <a:lstStyle/>
          <a:p>
            <a:endParaRPr sz="2856" dirty="0"/>
          </a:p>
        </p:txBody>
      </p:sp>
      <p:sp>
        <p:nvSpPr>
          <p:cNvPr id="10" name="Дата 9">
            <a:extLst>
              <a:ext uri="{FF2B5EF4-FFF2-40B4-BE49-F238E27FC236}">
                <a16:creationId xmlns:a16="http://schemas.microsoft.com/office/drawing/2014/main" xmlns="" id="{20278EF6-AF14-48C2-AE7F-BB201C5464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6340C1-9663-4834-9678-E2A955AB6CD1}" type="datetime1">
              <a:rPr lang="en-US" smtClean="0"/>
              <a:t>12/22/2022</a:t>
            </a:fld>
            <a:endParaRPr lang="en-US" dirty="0"/>
          </a:p>
        </p:txBody>
      </p:sp>
      <p:sp>
        <p:nvSpPr>
          <p:cNvPr id="11" name="Нижний колонтитул 10">
            <a:extLst>
              <a:ext uri="{FF2B5EF4-FFF2-40B4-BE49-F238E27FC236}">
                <a16:creationId xmlns:a16="http://schemas.microsoft.com/office/drawing/2014/main" xmlns="" id="{673C5D05-5317-4410-986D-0EB45742A9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12" name="Номер слайда 11">
            <a:extLst>
              <a:ext uri="{FF2B5EF4-FFF2-40B4-BE49-F238E27FC236}">
                <a16:creationId xmlns:a16="http://schemas.microsoft.com/office/drawing/2014/main" xmlns="" id="{9B8336B5-74EC-4EED-88A6-FF7D2C8A8A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27DF15-E714-4CF6-BEF1-7D53FFC8CFCA}" type="datetime1">
              <a:rPr lang="en-US" smtClean="0"/>
              <a:t>12/22/2022</a:t>
            </a:fld>
            <a:endParaRPr lang="en-US" dirty="0"/>
          </a:p>
        </p:txBody>
      </p:sp>
      <p:sp>
        <p:nvSpPr>
          <p:cNvPr id="5" name="Holder 5">
            <a:extLst>
              <a:ext uri="{FF2B5EF4-FFF2-40B4-BE49-F238E27FC236}">
                <a16:creationId xmlns:a16="http://schemas.microsoft.com/office/drawing/2014/main" xmlns="" id="{4E065825-85CD-4AFB-994B-2E973E9F02EE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>
          <a:xfrm>
            <a:off x="6940176" y="4795860"/>
            <a:ext cx="2103121" cy="268834"/>
          </a:xfrm>
        </p:spPr>
        <p:txBody>
          <a:bodyPr lIns="0" tIns="0" rIns="0" bIns="0"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fld id="{B6F15528-21DE-4FAA-801E-634DDDAF4B2B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6" name="Holder 2">
            <a:extLst>
              <a:ext uri="{FF2B5EF4-FFF2-40B4-BE49-F238E27FC236}">
                <a16:creationId xmlns:a16="http://schemas.microsoft.com/office/drawing/2014/main" xmlns="" id="{E801F513-37A4-4436-BBD3-3D2847934C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00822" y="35233"/>
            <a:ext cx="4342476" cy="268834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 sz="1747" b="1" i="0">
                <a:solidFill>
                  <a:schemeClr val="tx2"/>
                </a:solidFill>
                <a:latin typeface="Arial"/>
                <a:cs typeface="Arial"/>
              </a:defRPr>
            </a:lvl1pPr>
          </a:lstStyle>
          <a:p>
            <a:endParaRPr dirty="0"/>
          </a:p>
        </p:txBody>
      </p:sp>
      <p:sp>
        <p:nvSpPr>
          <p:cNvPr id="7" name="object 2">
            <a:extLst>
              <a:ext uri="{FF2B5EF4-FFF2-40B4-BE49-F238E27FC236}">
                <a16:creationId xmlns:a16="http://schemas.microsoft.com/office/drawing/2014/main" xmlns="" id="{59F58909-8CF7-4B59-B73D-6D9E4358D6C5}"/>
              </a:ext>
            </a:extLst>
          </p:cNvPr>
          <p:cNvSpPr/>
          <p:nvPr userDrawn="1"/>
        </p:nvSpPr>
        <p:spPr>
          <a:xfrm flipV="1">
            <a:off x="1" y="397589"/>
            <a:ext cx="9144000" cy="280834"/>
          </a:xfrm>
          <a:custGeom>
            <a:avLst/>
            <a:gdLst/>
            <a:ahLst/>
            <a:cxnLst/>
            <a:rect l="l" t="t" r="r" b="b"/>
            <a:pathLst>
              <a:path w="4416425">
                <a:moveTo>
                  <a:pt x="0" y="0"/>
                </a:moveTo>
                <a:lnTo>
                  <a:pt x="4415994" y="0"/>
                </a:lnTo>
              </a:path>
            </a:pathLst>
          </a:custGeom>
          <a:ln w="12700">
            <a:solidFill>
              <a:schemeClr val="bg1">
                <a:lumMod val="85000"/>
              </a:schemeClr>
            </a:solidFill>
          </a:ln>
        </p:spPr>
        <p:txBody>
          <a:bodyPr wrap="square" lIns="0" tIns="0" rIns="0" bIns="0" rtlCol="0"/>
          <a:lstStyle/>
          <a:p>
            <a:endParaRPr sz="2856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457201" y="4783458"/>
            <a:ext cx="2103121" cy="439079"/>
          </a:xfrm>
        </p:spPr>
        <p:txBody>
          <a:bodyPr/>
          <a:lstStyle/>
          <a:p>
            <a:fld id="{DCF62467-51A0-4331-81DA-2BBFEC3C67EF}" type="datetime1">
              <a:rPr lang="en-US" smtClean="0"/>
              <a:t>12/22/2022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>
          <a:xfrm>
            <a:off x="3108961" y="4783460"/>
            <a:ext cx="2926080" cy="439079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5" name="Holder 5">
            <a:extLst>
              <a:ext uri="{FF2B5EF4-FFF2-40B4-BE49-F238E27FC236}">
                <a16:creationId xmlns:a16="http://schemas.microsoft.com/office/drawing/2014/main" xmlns="" id="{2C64C0D2-3B01-4D89-AC3D-D015BF578CA3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>
          <a:xfrm>
            <a:off x="6940176" y="4795860"/>
            <a:ext cx="2103121" cy="268834"/>
          </a:xfrm>
        </p:spPr>
        <p:txBody>
          <a:bodyPr lIns="0" tIns="0" rIns="0" bIns="0"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fld id="{B6F15528-21DE-4FAA-801E-634DDDAF4B2B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6" name="Holder 2">
            <a:extLst>
              <a:ext uri="{FF2B5EF4-FFF2-40B4-BE49-F238E27FC236}">
                <a16:creationId xmlns:a16="http://schemas.microsoft.com/office/drawing/2014/main" xmlns="" id="{ACA70A9C-BB1B-495B-A91D-4FFE807FDF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00822" y="35233"/>
            <a:ext cx="4342476" cy="268834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 sz="1747" b="1" i="0">
                <a:solidFill>
                  <a:schemeClr val="tx2"/>
                </a:solidFill>
                <a:latin typeface="Arial"/>
                <a:cs typeface="Arial"/>
              </a:defRPr>
            </a:lvl1pPr>
          </a:lstStyle>
          <a:p>
            <a:endParaRPr dirty="0"/>
          </a:p>
        </p:txBody>
      </p:sp>
      <p:sp>
        <p:nvSpPr>
          <p:cNvPr id="7" name="object 2">
            <a:extLst>
              <a:ext uri="{FF2B5EF4-FFF2-40B4-BE49-F238E27FC236}">
                <a16:creationId xmlns:a16="http://schemas.microsoft.com/office/drawing/2014/main" xmlns="" id="{D1FFA894-E666-4AAB-90B4-A00984BD322C}"/>
              </a:ext>
            </a:extLst>
          </p:cNvPr>
          <p:cNvSpPr/>
          <p:nvPr userDrawn="1"/>
        </p:nvSpPr>
        <p:spPr>
          <a:xfrm flipV="1">
            <a:off x="1" y="397589"/>
            <a:ext cx="9144000" cy="280834"/>
          </a:xfrm>
          <a:custGeom>
            <a:avLst/>
            <a:gdLst/>
            <a:ahLst/>
            <a:cxnLst/>
            <a:rect l="l" t="t" r="r" b="b"/>
            <a:pathLst>
              <a:path w="4416425">
                <a:moveTo>
                  <a:pt x="0" y="0"/>
                </a:moveTo>
                <a:lnTo>
                  <a:pt x="4415994" y="0"/>
                </a:lnTo>
              </a:path>
            </a:pathLst>
          </a:custGeom>
          <a:ln w="12700">
            <a:solidFill>
              <a:schemeClr val="bg1">
                <a:lumMod val="85000"/>
              </a:schemeClr>
            </a:solidFill>
          </a:ln>
        </p:spPr>
        <p:txBody>
          <a:bodyPr wrap="square" lIns="0" tIns="0" rIns="0" bIns="0" rtlCol="0"/>
          <a:lstStyle/>
          <a:p>
            <a:endParaRPr sz="2856" dirty="0"/>
          </a:p>
        </p:txBody>
      </p:sp>
    </p:spTree>
    <p:extLst>
      <p:ext uri="{BB962C8B-B14F-4D97-AF65-F5344CB8AC3E}">
        <p14:creationId xmlns:p14="http://schemas.microsoft.com/office/powerpoint/2010/main" val="11354364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3888" y="2729364"/>
            <a:ext cx="7886700" cy="69249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3888" y="3442102"/>
            <a:ext cx="7886700" cy="27699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3161DA-F6D4-4EBD-B6E9-E6AFD0BBF88C}" type="datetime1">
              <a:rPr lang="ru-RU" smtClean="0"/>
              <a:pPr>
                <a:defRPr/>
              </a:pPr>
              <a:t>22.12.2022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22171C-80CF-4EB9-A959-3CDAA13E4B70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13498339"/>
      </p:ext>
    </p:extLst>
  </p:cSld>
  <p:clrMapOvr>
    <a:masterClrMapping/>
  </p:clrMapOvr>
  <p:transition spd="med">
    <p:pull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25238" y="2425391"/>
            <a:ext cx="6012240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1" i="0">
                <a:solidFill>
                  <a:srgbClr val="003B5A"/>
                </a:solidFill>
                <a:latin typeface="Arial"/>
                <a:cs typeface="Arial"/>
              </a:defRPr>
            </a:lvl1pPr>
          </a:lstStyle>
          <a:p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57199" y="3684403"/>
            <a:ext cx="4235581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 dirty="0"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1" y="4783458"/>
            <a:ext cx="2926080" cy="43907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1" y="4783456"/>
            <a:ext cx="2103121" cy="43907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6340C1-9663-4834-9678-E2A955AB6CD1}" type="datetime1">
              <a:rPr lang="en-US" smtClean="0"/>
              <a:t>12/22/2022</a:t>
            </a:fld>
            <a:endParaRPr lang="en-US"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940176" y="4795860"/>
            <a:ext cx="2103121" cy="26883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 sz="1747" b="1">
                <a:solidFill>
                  <a:schemeClr val="tx2"/>
                </a:solidFill>
              </a:defRPr>
            </a:lvl1pPr>
          </a:lstStyle>
          <a:p>
            <a:fld id="{B6F15528-21DE-4FAA-801E-634DDDAF4B2B}" type="slidenum">
              <a:rPr lang="ru-RU" smtClean="0"/>
              <a:pPr/>
              <a:t>‹#›</a:t>
            </a:fld>
            <a:endParaRPr lang="ru-RU" dirty="0"/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xmlns="" id="{7171B215-76B1-4062-B300-9C7BB6A65CB1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63410"/>
            <a:ext cx="1402441" cy="548985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5" r:id="rId2"/>
    <p:sldLayoutId id="2147483666" r:id="rId3"/>
    <p:sldLayoutId id="2147483669" r:id="rId4"/>
  </p:sldLayoutIdLst>
  <p:hf hdr="0" ftr="0" dt="0"/>
  <p:txStyles>
    <p:titleStyle>
      <a:lvl1pPr>
        <a:defRPr sz="3170"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725145">
        <a:defRPr>
          <a:latin typeface="+mn-lt"/>
          <a:ea typeface="+mn-ea"/>
          <a:cs typeface="+mn-cs"/>
        </a:defRPr>
      </a:lvl2pPr>
      <a:lvl3pPr marL="1450291">
        <a:defRPr>
          <a:latin typeface="+mn-lt"/>
          <a:ea typeface="+mn-ea"/>
          <a:cs typeface="+mn-cs"/>
        </a:defRPr>
      </a:lvl3pPr>
      <a:lvl4pPr marL="2175435">
        <a:defRPr>
          <a:latin typeface="+mn-lt"/>
          <a:ea typeface="+mn-ea"/>
          <a:cs typeface="+mn-cs"/>
        </a:defRPr>
      </a:lvl4pPr>
      <a:lvl5pPr marL="2900580">
        <a:defRPr>
          <a:latin typeface="+mn-lt"/>
          <a:ea typeface="+mn-ea"/>
          <a:cs typeface="+mn-cs"/>
        </a:defRPr>
      </a:lvl5pPr>
      <a:lvl6pPr marL="3625726">
        <a:defRPr>
          <a:latin typeface="+mn-lt"/>
          <a:ea typeface="+mn-ea"/>
          <a:cs typeface="+mn-cs"/>
        </a:defRPr>
      </a:lvl6pPr>
      <a:lvl7pPr marL="4350871">
        <a:defRPr>
          <a:latin typeface="+mn-lt"/>
          <a:ea typeface="+mn-ea"/>
          <a:cs typeface="+mn-cs"/>
        </a:defRPr>
      </a:lvl7pPr>
      <a:lvl8pPr marL="5076016">
        <a:defRPr>
          <a:latin typeface="+mn-lt"/>
          <a:ea typeface="+mn-ea"/>
          <a:cs typeface="+mn-cs"/>
        </a:defRPr>
      </a:lvl8pPr>
      <a:lvl9pPr marL="5801162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725145">
        <a:defRPr>
          <a:latin typeface="+mn-lt"/>
          <a:ea typeface="+mn-ea"/>
          <a:cs typeface="+mn-cs"/>
        </a:defRPr>
      </a:lvl2pPr>
      <a:lvl3pPr marL="1450291">
        <a:defRPr>
          <a:latin typeface="+mn-lt"/>
          <a:ea typeface="+mn-ea"/>
          <a:cs typeface="+mn-cs"/>
        </a:defRPr>
      </a:lvl3pPr>
      <a:lvl4pPr marL="2175435">
        <a:defRPr>
          <a:latin typeface="+mn-lt"/>
          <a:ea typeface="+mn-ea"/>
          <a:cs typeface="+mn-cs"/>
        </a:defRPr>
      </a:lvl4pPr>
      <a:lvl5pPr marL="2900580">
        <a:defRPr>
          <a:latin typeface="+mn-lt"/>
          <a:ea typeface="+mn-ea"/>
          <a:cs typeface="+mn-cs"/>
        </a:defRPr>
      </a:lvl5pPr>
      <a:lvl6pPr marL="3625726">
        <a:defRPr>
          <a:latin typeface="+mn-lt"/>
          <a:ea typeface="+mn-ea"/>
          <a:cs typeface="+mn-cs"/>
        </a:defRPr>
      </a:lvl6pPr>
      <a:lvl7pPr marL="4350871">
        <a:defRPr>
          <a:latin typeface="+mn-lt"/>
          <a:ea typeface="+mn-ea"/>
          <a:cs typeface="+mn-cs"/>
        </a:defRPr>
      </a:lvl7pPr>
      <a:lvl8pPr marL="5076016">
        <a:defRPr>
          <a:latin typeface="+mn-lt"/>
          <a:ea typeface="+mn-ea"/>
          <a:cs typeface="+mn-cs"/>
        </a:defRPr>
      </a:lvl8pPr>
      <a:lvl9pPr marL="5801162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e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e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ject 8"/>
          <p:cNvSpPr/>
          <p:nvPr/>
        </p:nvSpPr>
        <p:spPr>
          <a:xfrm>
            <a:off x="12777" y="4828294"/>
            <a:ext cx="9122853" cy="0"/>
          </a:xfrm>
          <a:custGeom>
            <a:avLst/>
            <a:gdLst/>
            <a:ahLst/>
            <a:cxnLst/>
            <a:rect l="l" t="t" r="r" b="b"/>
            <a:pathLst>
              <a:path w="5752465">
                <a:moveTo>
                  <a:pt x="0" y="0"/>
                </a:moveTo>
                <a:lnTo>
                  <a:pt x="5751940" y="0"/>
                </a:lnTo>
              </a:path>
            </a:pathLst>
          </a:custGeom>
          <a:ln w="9525">
            <a:solidFill>
              <a:srgbClr val="003B59"/>
            </a:solidFill>
          </a:ln>
        </p:spPr>
        <p:txBody>
          <a:bodyPr wrap="square" lIns="0" tIns="0" rIns="0" bIns="0" rtlCol="0"/>
          <a:lstStyle/>
          <a:p>
            <a:endParaRPr sz="2856" dirty="0"/>
          </a:p>
        </p:txBody>
      </p:sp>
      <p:sp>
        <p:nvSpPr>
          <p:cNvPr id="9" name="object 9"/>
          <p:cNvSpPr/>
          <p:nvPr/>
        </p:nvSpPr>
        <p:spPr>
          <a:xfrm>
            <a:off x="7167446" y="327990"/>
            <a:ext cx="1967349" cy="4365307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2856" dirty="0"/>
          </a:p>
        </p:txBody>
      </p:sp>
      <p:sp>
        <p:nvSpPr>
          <p:cNvPr id="10" name="TextBox 9"/>
          <p:cNvSpPr txBox="1"/>
          <p:nvPr/>
        </p:nvSpPr>
        <p:spPr>
          <a:xfrm>
            <a:off x="435925" y="1276350"/>
            <a:ext cx="6731521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>
                <a:solidFill>
                  <a:schemeClr val="accent3">
                    <a:lumMod val="50000"/>
                  </a:schemeClr>
                </a:solidFill>
                <a:latin typeface="+mj-lt"/>
                <a:cs typeface="Segoe UI Light" panose="020B0502040204020203" pitchFamily="34" charset="0"/>
              </a:rPr>
              <a:t>Организационные вопросы по формированию оперативной информации по исполнению федерального бюджета за 2022 год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" y="4803086"/>
            <a:ext cx="3638149" cy="2874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68" dirty="0">
                <a:solidFill>
                  <a:schemeClr val="bg1">
                    <a:lumMod val="65000"/>
                  </a:schemeClr>
                </a:solidFill>
              </a:rPr>
              <a:t>www.roskazna.ru</a:t>
            </a:r>
            <a:endParaRPr lang="ru-RU" sz="1268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538767" y="4803086"/>
            <a:ext cx="3625376" cy="2874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1268" dirty="0">
                <a:solidFill>
                  <a:schemeClr val="bg1">
                    <a:lumMod val="65000"/>
                  </a:schemeClr>
                </a:solidFill>
              </a:rPr>
              <a:t> г. Москва, </a:t>
            </a:r>
            <a:r>
              <a:rPr lang="ru-RU" sz="1268" dirty="0" smtClean="0">
                <a:solidFill>
                  <a:schemeClr val="bg1">
                    <a:lumMod val="65000"/>
                  </a:schemeClr>
                </a:solidFill>
              </a:rPr>
              <a:t>2022 </a:t>
            </a:r>
            <a:r>
              <a:rPr lang="ru-RU" sz="1268" dirty="0">
                <a:solidFill>
                  <a:schemeClr val="bg1">
                    <a:lumMod val="65000"/>
                  </a:schemeClr>
                </a:solidFill>
              </a:rPr>
              <a:t>год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13360" y="3568502"/>
            <a:ext cx="623683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b="1" dirty="0" smtClean="0">
                <a:solidFill>
                  <a:schemeClr val="accent3">
                    <a:lumMod val="50000"/>
                  </a:schemeClr>
                </a:solidFill>
                <a:latin typeface="+mj-lt"/>
                <a:cs typeface="Segoe UI Light" panose="020B0502040204020203" pitchFamily="34" charset="0"/>
              </a:rPr>
              <a:t>Пчелинцев Анатолий Владимирович</a:t>
            </a:r>
            <a:endParaRPr lang="ru-RU" sz="1600" dirty="0">
              <a:solidFill>
                <a:schemeClr val="accent3">
                  <a:lumMod val="50000"/>
                </a:schemeClr>
              </a:solidFill>
              <a:latin typeface="+mj-lt"/>
              <a:cs typeface="Segoe UI Light" panose="020B0502040204020203" pitchFamily="34" charset="0"/>
            </a:endParaRPr>
          </a:p>
          <a:p>
            <a:r>
              <a:rPr lang="ru-RU" sz="1200" dirty="0" smtClean="0">
                <a:solidFill>
                  <a:schemeClr val="accent3">
                    <a:lumMod val="50000"/>
                  </a:schemeClr>
                </a:solidFill>
                <a:latin typeface="+mj-lt"/>
                <a:cs typeface="Segoe UI Light" panose="020B0502040204020203" pitchFamily="34" charset="0"/>
              </a:rPr>
              <a:t>Начальник Отдела </a:t>
            </a:r>
            <a:r>
              <a:rPr lang="ru-RU" sz="1200" dirty="0">
                <a:solidFill>
                  <a:schemeClr val="accent3">
                    <a:lumMod val="50000"/>
                  </a:schemeClr>
                </a:solidFill>
                <a:latin typeface="+mj-lt"/>
                <a:cs typeface="Segoe UI Light" panose="020B0502040204020203" pitchFamily="34" charset="0"/>
              </a:rPr>
              <a:t>анализа исполнения </a:t>
            </a:r>
            <a:r>
              <a:rPr lang="ru-RU" sz="1200" dirty="0" smtClean="0">
                <a:solidFill>
                  <a:schemeClr val="accent3">
                    <a:lumMod val="50000"/>
                  </a:schemeClr>
                </a:solidFill>
                <a:latin typeface="+mj-lt"/>
                <a:cs typeface="Segoe UI Light" panose="020B0502040204020203" pitchFamily="34" charset="0"/>
              </a:rPr>
              <a:t>бюджетов</a:t>
            </a:r>
          </a:p>
          <a:p>
            <a:r>
              <a:rPr lang="ru-RU" sz="1200" dirty="0" smtClean="0">
                <a:solidFill>
                  <a:schemeClr val="accent3">
                    <a:lumMod val="50000"/>
                  </a:schemeClr>
                </a:solidFill>
                <a:latin typeface="+mj-lt"/>
                <a:cs typeface="Segoe UI Light" panose="020B0502040204020203" pitchFamily="34" charset="0"/>
              </a:rPr>
              <a:t>Управления </a:t>
            </a:r>
            <a:r>
              <a:rPr lang="ru-RU" sz="1200" dirty="0">
                <a:solidFill>
                  <a:schemeClr val="accent3">
                    <a:lumMod val="50000"/>
                  </a:schemeClr>
                </a:solidFill>
                <a:latin typeface="+mj-lt"/>
                <a:cs typeface="Segoe UI Light" panose="020B0502040204020203" pitchFamily="34" charset="0"/>
              </a:rPr>
              <a:t>бюджетного учета и отчетности Федерального </a:t>
            </a:r>
            <a:r>
              <a:rPr lang="ru-RU" sz="1200" dirty="0" smtClean="0">
                <a:solidFill>
                  <a:schemeClr val="accent3">
                    <a:lumMod val="50000"/>
                  </a:schemeClr>
                </a:solidFill>
                <a:latin typeface="+mj-lt"/>
                <a:cs typeface="Segoe UI Light" panose="020B0502040204020203" pitchFamily="34" charset="0"/>
              </a:rPr>
              <a:t>казначейства</a:t>
            </a:r>
            <a:endParaRPr lang="ru-RU" sz="1200" dirty="0">
              <a:solidFill>
                <a:schemeClr val="accent3">
                  <a:lumMod val="50000"/>
                </a:schemeClr>
              </a:solidFill>
              <a:latin typeface="+mj-lt"/>
              <a:cs typeface="Segoe UI Light" panose="020B0502040204020203" pitchFamily="34" charset="0"/>
            </a:endParaRPr>
          </a:p>
        </p:txBody>
      </p:sp>
      <p:sp>
        <p:nvSpPr>
          <p:cNvPr id="16" name="object 2"/>
          <p:cNvSpPr/>
          <p:nvPr/>
        </p:nvSpPr>
        <p:spPr>
          <a:xfrm>
            <a:off x="5" y="4250972"/>
            <a:ext cx="4209462" cy="248238"/>
          </a:xfrm>
          <a:custGeom>
            <a:avLst/>
            <a:gdLst/>
            <a:ahLst/>
            <a:cxnLst/>
            <a:rect l="l" t="t" r="r" b="b"/>
            <a:pathLst>
              <a:path w="4416425">
                <a:moveTo>
                  <a:pt x="0" y="0"/>
                </a:moveTo>
                <a:lnTo>
                  <a:pt x="4415994" y="0"/>
                </a:lnTo>
              </a:path>
            </a:pathLst>
          </a:custGeom>
          <a:ln w="9525">
            <a:solidFill>
              <a:srgbClr val="003B59"/>
            </a:solidFill>
          </a:ln>
        </p:spPr>
        <p:txBody>
          <a:bodyPr wrap="square" lIns="0" tIns="0" rIns="0" bIns="0" rtlCol="0"/>
          <a:lstStyle/>
          <a:p>
            <a:endParaRPr sz="2856" dirty="0"/>
          </a:p>
        </p:txBody>
      </p:sp>
      <p:sp>
        <p:nvSpPr>
          <p:cNvPr id="20" name="object 2">
            <a:extLst>
              <a:ext uri="{FF2B5EF4-FFF2-40B4-BE49-F238E27FC236}">
                <a16:creationId xmlns:a16="http://schemas.microsoft.com/office/drawing/2014/main" xmlns="" id="{5B18A36C-A304-4C91-856D-493F17EA7DB3}"/>
              </a:ext>
            </a:extLst>
          </p:cNvPr>
          <p:cNvSpPr/>
          <p:nvPr/>
        </p:nvSpPr>
        <p:spPr>
          <a:xfrm flipV="1">
            <a:off x="-1" y="396526"/>
            <a:ext cx="7591483" cy="280972"/>
          </a:xfrm>
          <a:custGeom>
            <a:avLst/>
            <a:gdLst/>
            <a:ahLst/>
            <a:cxnLst/>
            <a:rect l="l" t="t" r="r" b="b"/>
            <a:pathLst>
              <a:path w="4416425">
                <a:moveTo>
                  <a:pt x="0" y="0"/>
                </a:moveTo>
                <a:lnTo>
                  <a:pt x="4415994" y="0"/>
                </a:lnTo>
              </a:path>
            </a:pathLst>
          </a:custGeom>
          <a:ln w="12700">
            <a:solidFill>
              <a:schemeClr val="bg1">
                <a:lumMod val="85000"/>
              </a:schemeClr>
            </a:solidFill>
          </a:ln>
        </p:spPr>
        <p:txBody>
          <a:bodyPr wrap="square" lIns="0" tIns="0" rIns="0" bIns="0" rtlCol="0"/>
          <a:lstStyle/>
          <a:p>
            <a:endParaRPr sz="2856" dirty="0"/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xmlns="" id="{9057F448-D147-4228-A0FD-8008E86D846F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63410"/>
            <a:ext cx="1402441" cy="548985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169"/>
    </mc:Choice>
    <mc:Fallback xmlns="">
      <p:transition spd="slow" advTm="1169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hape 279"/>
          <p:cNvSpPr txBox="1">
            <a:spLocks/>
          </p:cNvSpPr>
          <p:nvPr/>
        </p:nvSpPr>
        <p:spPr bwMode="auto">
          <a:xfrm>
            <a:off x="762000" y="1733550"/>
            <a:ext cx="7822181" cy="164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1" tIns="91421" rIns="91421" bIns="91421" numCol="1" anchor="t" anchorCtr="0" compatLnSpc="1">
            <a:prstTxWarp prst="textNoShape">
              <a:avLst/>
            </a:prstTxWarp>
            <a:noAutofit/>
          </a:bodyPr>
          <a:lstStyle>
            <a:lvl1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itchFamily="34" charset="0"/>
              </a:defRPr>
            </a:lvl2pPr>
            <a:lvl3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itchFamily="34" charset="0"/>
              </a:defRPr>
            </a:lvl3pPr>
            <a:lvl4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itchFamily="34" charset="0"/>
              </a:defRPr>
            </a:lvl4pPr>
            <a:lvl5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itchFamily="34" charset="0"/>
              </a:defRPr>
            </a:lvl5pPr>
            <a:lvl6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itchFamily="34" charset="0"/>
              </a:defRPr>
            </a:lvl6pPr>
            <a:lvl7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itchFamily="34" charset="0"/>
              </a:defRPr>
            </a:lvl7pPr>
            <a:lvl8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itchFamily="34" charset="0"/>
              </a:defRPr>
            </a:lvl8pPr>
            <a:lvl9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itchFamily="34" charset="0"/>
              </a:defRPr>
            </a:lvl9pPr>
          </a:lstStyle>
          <a:p>
            <a:pPr algn="ctr"/>
            <a:r>
              <a:rPr lang="ru-RU" sz="3600" b="1" dirty="0" smtClean="0">
                <a:latin typeface="Cambria" panose="02040503050406030204" pitchFamily="18" charset="0"/>
              </a:rPr>
              <a:t>Спасибо за внимание!</a:t>
            </a:r>
            <a:endParaRPr lang="en" sz="3600" b="1" dirty="0"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6350776"/>
      </p:ext>
    </p:extLst>
  </p:cSld>
  <p:clrMapOvr>
    <a:masterClrMapping/>
  </p:clrMapOvr>
  <p:transition spd="med">
    <p:pull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pPr/>
              <a:t>1</a:t>
            </a:fld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2362200" y="35233"/>
            <a:ext cx="6681098" cy="806567"/>
          </a:xfrm>
        </p:spPr>
        <p:txBody>
          <a:bodyPr/>
          <a:lstStyle/>
          <a:p>
            <a:r>
              <a:rPr lang="ru-RU" dirty="0" smtClean="0">
                <a:solidFill>
                  <a:srgbClr val="0070C0"/>
                </a:solidFill>
              </a:rPr>
              <a:t>Формирование предварительной </a:t>
            </a:r>
            <a:r>
              <a:rPr lang="ru-RU" dirty="0">
                <a:solidFill>
                  <a:srgbClr val="0070C0"/>
                </a:solidFill>
              </a:rPr>
              <a:t>информации об исполнении федерального бюджета за 2022 год </a:t>
            </a: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1828800" y="889977"/>
            <a:ext cx="5334000" cy="1453174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ts val="2200"/>
              </a:lnSpc>
            </a:pPr>
            <a:r>
              <a:rPr lang="ru-RU" sz="1400" b="1" dirty="0"/>
              <a:t>Письмо от 19.12.2022 №07-04-05/02-32019 об </a:t>
            </a:r>
            <a:r>
              <a:rPr lang="ru-RU" sz="1400" b="1" dirty="0" smtClean="0"/>
              <a:t>особенностях формирования предварительной информации об исполнении федерального бюджета</a:t>
            </a:r>
          </a:p>
        </p:txBody>
      </p:sp>
      <p:sp>
        <p:nvSpPr>
          <p:cNvPr id="13" name="Номер слайда 1"/>
          <p:cNvSpPr txBox="1">
            <a:spLocks/>
          </p:cNvSpPr>
          <p:nvPr/>
        </p:nvSpPr>
        <p:spPr>
          <a:xfrm>
            <a:off x="6940176" y="4795860"/>
            <a:ext cx="2103121" cy="26883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defPPr>
              <a:defRPr lang="ru-RU"/>
            </a:defPPr>
            <a:lvl1pPr marL="0" algn="r" defTabSz="1449324" rtl="0" eaLnBrk="1" latinLnBrk="0" hangingPunct="1">
              <a:defRPr sz="1747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724662" algn="l" defTabSz="1449324" rtl="0" eaLnBrk="1" latinLnBrk="0" hangingPunct="1">
              <a:defRPr sz="28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449324" algn="l" defTabSz="1449324" rtl="0" eaLnBrk="1" latinLnBrk="0" hangingPunct="1">
              <a:defRPr sz="28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173986" algn="l" defTabSz="1449324" rtl="0" eaLnBrk="1" latinLnBrk="0" hangingPunct="1">
              <a:defRPr sz="28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898648" algn="l" defTabSz="1449324" rtl="0" eaLnBrk="1" latinLnBrk="0" hangingPunct="1">
              <a:defRPr sz="28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623310" algn="l" defTabSz="1449324" rtl="0" eaLnBrk="1" latinLnBrk="0" hangingPunct="1">
              <a:defRPr sz="28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4347972" algn="l" defTabSz="1449324" rtl="0" eaLnBrk="1" latinLnBrk="0" hangingPunct="1">
              <a:defRPr sz="28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5072634" algn="l" defTabSz="1449324" rtl="0" eaLnBrk="1" latinLnBrk="0" hangingPunct="1">
              <a:defRPr sz="28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797296" algn="l" defTabSz="1449324" rtl="0" eaLnBrk="1" latinLnBrk="0" hangingPunct="1">
              <a:defRPr sz="28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B6F15528-21DE-4FAA-801E-634DDDAF4B2B}" type="slidenum">
              <a:rPr lang="ru-RU" smtClean="0"/>
              <a:pPr/>
              <a:t>1</a:t>
            </a:fld>
            <a:endParaRPr lang="ru-RU" dirty="0"/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1828800" y="2876550"/>
            <a:ext cx="5334000" cy="137160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ts val="2200"/>
              </a:lnSpc>
            </a:pPr>
            <a:r>
              <a:rPr lang="ru-RU" sz="1400" b="1" dirty="0" smtClean="0"/>
              <a:t>Письмо </a:t>
            </a:r>
            <a:r>
              <a:rPr lang="ru-RU" sz="1400" b="1" dirty="0"/>
              <a:t>от 16.12.2022 №</a:t>
            </a:r>
            <a:r>
              <a:rPr lang="ru-RU" sz="1400" b="1" dirty="0" smtClean="0"/>
              <a:t>07-04-05/02-31837, описывающее порядок информационного взаимодействия </a:t>
            </a:r>
            <a:r>
              <a:rPr lang="ru-RU" sz="1400" b="1" dirty="0"/>
              <a:t>при </a:t>
            </a:r>
            <a:r>
              <a:rPr lang="ru-RU" sz="1400" b="1" dirty="0" smtClean="0"/>
              <a:t>осуществлении мониторинга возврата в федеральный бюджет неиспользованных на 01.01.2023 целевых МБТ</a:t>
            </a:r>
            <a:endParaRPr lang="ru-RU" sz="1400" b="1" dirty="0"/>
          </a:p>
        </p:txBody>
      </p:sp>
    </p:spTree>
    <p:extLst>
      <p:ext uri="{BB962C8B-B14F-4D97-AF65-F5344CB8AC3E}">
        <p14:creationId xmlns:p14="http://schemas.microsoft.com/office/powerpoint/2010/main" val="41614336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pPr/>
              <a:t>2</a:t>
            </a:fld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2362200" y="35233"/>
            <a:ext cx="6681098" cy="806567"/>
          </a:xfrm>
        </p:spPr>
        <p:txBody>
          <a:bodyPr/>
          <a:lstStyle/>
          <a:p>
            <a:r>
              <a:rPr lang="ru-RU" dirty="0" smtClean="0">
                <a:solidFill>
                  <a:srgbClr val="0070C0"/>
                </a:solidFill>
              </a:rPr>
              <a:t>Формирование предварительной </a:t>
            </a:r>
            <a:r>
              <a:rPr lang="ru-RU" dirty="0">
                <a:solidFill>
                  <a:srgbClr val="0070C0"/>
                </a:solidFill>
              </a:rPr>
              <a:t>информации об исполнении федерального бюджета за 2022 год </a:t>
            </a: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2133600" y="819150"/>
            <a:ext cx="4495798" cy="68580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ts val="2200"/>
              </a:lnSpc>
            </a:pPr>
            <a:r>
              <a:rPr lang="ru-RU" sz="1400" b="1" dirty="0"/>
              <a:t>Обработка итоговых выписок за 30.12.2022 </a:t>
            </a:r>
            <a:r>
              <a:rPr lang="ru-RU" sz="1400" dirty="0"/>
              <a:t>(31.12.2022 при наличии) до статуса «Исполнено</a:t>
            </a:r>
            <a:r>
              <a:rPr lang="ru-RU" sz="1400" dirty="0" smtClean="0"/>
              <a:t>»</a:t>
            </a:r>
            <a:endParaRPr lang="ru-RU" sz="1400" b="1" dirty="0" smtClean="0"/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7543800" y="895350"/>
            <a:ext cx="1295399" cy="45720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dirty="0" smtClean="0"/>
              <a:t>03.01.2023</a:t>
            </a:r>
            <a:endParaRPr lang="ru-RU" sz="1600" dirty="0"/>
          </a:p>
        </p:txBody>
      </p:sp>
      <p:sp>
        <p:nvSpPr>
          <p:cNvPr id="8" name="Стрелка вправо 7"/>
          <p:cNvSpPr/>
          <p:nvPr/>
        </p:nvSpPr>
        <p:spPr>
          <a:xfrm>
            <a:off x="1447800" y="975059"/>
            <a:ext cx="533401" cy="3048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9" name="Стрелка вправо 8"/>
          <p:cNvSpPr/>
          <p:nvPr/>
        </p:nvSpPr>
        <p:spPr>
          <a:xfrm>
            <a:off x="6844399" y="971550"/>
            <a:ext cx="623201" cy="3048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3" name="Номер слайда 1"/>
          <p:cNvSpPr txBox="1">
            <a:spLocks/>
          </p:cNvSpPr>
          <p:nvPr/>
        </p:nvSpPr>
        <p:spPr>
          <a:xfrm>
            <a:off x="6940176" y="4795860"/>
            <a:ext cx="2103121" cy="26883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defPPr>
              <a:defRPr lang="ru-RU"/>
            </a:defPPr>
            <a:lvl1pPr marL="0" algn="r" defTabSz="1449324" rtl="0" eaLnBrk="1" latinLnBrk="0" hangingPunct="1">
              <a:defRPr sz="1747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724662" algn="l" defTabSz="1449324" rtl="0" eaLnBrk="1" latinLnBrk="0" hangingPunct="1">
              <a:defRPr sz="28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449324" algn="l" defTabSz="1449324" rtl="0" eaLnBrk="1" latinLnBrk="0" hangingPunct="1">
              <a:defRPr sz="28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173986" algn="l" defTabSz="1449324" rtl="0" eaLnBrk="1" latinLnBrk="0" hangingPunct="1">
              <a:defRPr sz="28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898648" algn="l" defTabSz="1449324" rtl="0" eaLnBrk="1" latinLnBrk="0" hangingPunct="1">
              <a:defRPr sz="28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623310" algn="l" defTabSz="1449324" rtl="0" eaLnBrk="1" latinLnBrk="0" hangingPunct="1">
              <a:defRPr sz="28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4347972" algn="l" defTabSz="1449324" rtl="0" eaLnBrk="1" latinLnBrk="0" hangingPunct="1">
              <a:defRPr sz="28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5072634" algn="l" defTabSz="1449324" rtl="0" eaLnBrk="1" latinLnBrk="0" hangingPunct="1">
              <a:defRPr sz="28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797296" algn="l" defTabSz="1449324" rtl="0" eaLnBrk="1" latinLnBrk="0" hangingPunct="1">
              <a:defRPr sz="28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B6F15528-21DE-4FAA-801E-634DDDAF4B2B}" type="slidenum">
              <a:rPr lang="ru-RU" smtClean="0"/>
              <a:pPr/>
              <a:t>2</a:t>
            </a:fld>
            <a:endParaRPr lang="ru-RU" dirty="0"/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1914264" y="1657350"/>
            <a:ext cx="5096136" cy="160020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1400" b="1" dirty="0" smtClean="0"/>
              <a:t>Формирование </a:t>
            </a:r>
            <a:r>
              <a:rPr lang="ru-RU" sz="1400" b="1" dirty="0"/>
              <a:t>Главной книги (ф.0504072</a:t>
            </a:r>
            <a:r>
              <a:rPr lang="ru-RU" sz="1400" b="1" dirty="0" smtClean="0"/>
              <a:t>)</a:t>
            </a:r>
            <a:r>
              <a:rPr lang="ru-RU" sz="1400" dirty="0" smtClean="0"/>
              <a:t>,</a:t>
            </a:r>
          </a:p>
          <a:p>
            <a:pPr algn="just"/>
            <a:r>
              <a:rPr lang="ru-RU" sz="1400" b="1" dirty="0" smtClean="0"/>
              <a:t>Отчета </a:t>
            </a:r>
            <a:r>
              <a:rPr lang="ru-RU" sz="1400" b="1" dirty="0"/>
              <a:t>об операциях по счетам Главной </a:t>
            </a:r>
            <a:r>
              <a:rPr lang="ru-RU" sz="1400" b="1" dirty="0" smtClean="0"/>
              <a:t>книги (ф</a:t>
            </a:r>
            <a:r>
              <a:rPr lang="ru-RU" sz="1400" b="1" dirty="0"/>
              <a:t>. 0531981) </a:t>
            </a:r>
            <a:r>
              <a:rPr lang="ru-RU" sz="1400" dirty="0" smtClean="0"/>
              <a:t>за </a:t>
            </a:r>
            <a:r>
              <a:rPr lang="ru-RU" sz="1400" dirty="0"/>
              <a:t>30.12.2022 (31.12.2022 при наличии</a:t>
            </a:r>
            <a:r>
              <a:rPr lang="ru-RU" sz="1400" dirty="0" smtClean="0"/>
              <a:t>), </a:t>
            </a:r>
            <a:r>
              <a:rPr lang="ru-RU" sz="1400" b="1" dirty="0" smtClean="0"/>
              <a:t>Оперативного </a:t>
            </a:r>
            <a:r>
              <a:rPr lang="ru-RU" sz="1400" b="1" dirty="0"/>
              <a:t>баланса операций в системе казначейских </a:t>
            </a:r>
            <a:r>
              <a:rPr lang="ru-RU" sz="1400" b="1" dirty="0" smtClean="0"/>
              <a:t>платежей (ф.0531377</a:t>
            </a:r>
            <a:r>
              <a:rPr lang="ru-RU" sz="1400" b="1" dirty="0"/>
              <a:t>)</a:t>
            </a:r>
            <a:r>
              <a:rPr lang="ru-RU" sz="1400" dirty="0"/>
              <a:t> на 31.12.2022, </a:t>
            </a:r>
            <a:r>
              <a:rPr lang="ru-RU" sz="1400" dirty="0" smtClean="0"/>
              <a:t>01.01.2023</a:t>
            </a:r>
            <a:endParaRPr lang="ru-RU" sz="1400" dirty="0"/>
          </a:p>
        </p:txBody>
      </p:sp>
      <p:sp>
        <p:nvSpPr>
          <p:cNvPr id="17" name="Стрелка вправо 16"/>
          <p:cNvSpPr/>
          <p:nvPr/>
        </p:nvSpPr>
        <p:spPr>
          <a:xfrm>
            <a:off x="1371600" y="2254480"/>
            <a:ext cx="457200" cy="24107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pic>
        <p:nvPicPr>
          <p:cNvPr id="18" name="Рисунок 1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34901" y="2278204"/>
            <a:ext cx="508899" cy="289309"/>
          </a:xfrm>
          <a:prstGeom prst="rect">
            <a:avLst/>
          </a:prstGeom>
        </p:spPr>
      </p:pic>
      <p:sp>
        <p:nvSpPr>
          <p:cNvPr id="19" name="Скругленный прямоугольник 18"/>
          <p:cNvSpPr/>
          <p:nvPr/>
        </p:nvSpPr>
        <p:spPr>
          <a:xfrm>
            <a:off x="152400" y="2121568"/>
            <a:ext cx="1143000" cy="602582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dirty="0" smtClean="0"/>
              <a:t>УФК</a:t>
            </a:r>
            <a:endParaRPr lang="ru-RU" sz="1600" dirty="0"/>
          </a:p>
        </p:txBody>
      </p:sp>
      <p:sp>
        <p:nvSpPr>
          <p:cNvPr id="26" name="Скругленный прямоугольник 25"/>
          <p:cNvSpPr/>
          <p:nvPr/>
        </p:nvSpPr>
        <p:spPr>
          <a:xfrm>
            <a:off x="7543798" y="2194258"/>
            <a:ext cx="1295399" cy="45720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dirty="0" smtClean="0"/>
              <a:t>03.01.2023</a:t>
            </a:r>
            <a:endParaRPr lang="ru-RU" sz="1600" dirty="0"/>
          </a:p>
        </p:txBody>
      </p:sp>
      <p:sp>
        <p:nvSpPr>
          <p:cNvPr id="27" name="Скругленный прямоугольник 26"/>
          <p:cNvSpPr/>
          <p:nvPr/>
        </p:nvSpPr>
        <p:spPr>
          <a:xfrm>
            <a:off x="176902" y="819150"/>
            <a:ext cx="1143000" cy="602582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dirty="0" smtClean="0"/>
              <a:t>УФК</a:t>
            </a:r>
            <a:endParaRPr lang="ru-RU" sz="1600" dirty="0"/>
          </a:p>
        </p:txBody>
      </p:sp>
      <p:sp>
        <p:nvSpPr>
          <p:cNvPr id="5" name="TextBox 4"/>
          <p:cNvSpPr txBox="1"/>
          <p:nvPr/>
        </p:nvSpPr>
        <p:spPr>
          <a:xfrm>
            <a:off x="176901" y="3269724"/>
            <a:ext cx="8866395" cy="20569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1900"/>
              </a:lnSpc>
            </a:pPr>
            <a:r>
              <a:rPr lang="ru-RU" sz="1400" b="1" dirty="0">
                <a:solidFill>
                  <a:srgbClr val="FF0000"/>
                </a:solidFill>
              </a:rPr>
              <a:t>Отдельно обращаем внимание на недопустимость превышения кассовых расходов над лимитами бюджетных </a:t>
            </a:r>
            <a:r>
              <a:rPr lang="ru-RU" sz="1400" b="1" dirty="0" smtClean="0">
                <a:solidFill>
                  <a:srgbClr val="FF0000"/>
                </a:solidFill>
              </a:rPr>
              <a:t>обязательств;</a:t>
            </a:r>
          </a:p>
          <a:p>
            <a:pPr algn="ctr">
              <a:lnSpc>
                <a:spcPct val="150000"/>
              </a:lnSpc>
            </a:pPr>
            <a:r>
              <a:rPr lang="ru-RU" sz="1400" b="1" dirty="0">
                <a:solidFill>
                  <a:srgbClr val="FF0000"/>
                </a:solidFill>
              </a:rPr>
              <a:t>Е</a:t>
            </a:r>
            <a:r>
              <a:rPr lang="ru-RU" sz="1400" b="1" dirty="0" smtClean="0">
                <a:solidFill>
                  <a:srgbClr val="FF0000"/>
                </a:solidFill>
              </a:rPr>
              <a:t>сли были коррекции Главной </a:t>
            </a:r>
            <a:r>
              <a:rPr lang="ru-RU" sz="1400" b="1" dirty="0">
                <a:solidFill>
                  <a:srgbClr val="FF0000"/>
                </a:solidFill>
              </a:rPr>
              <a:t>книги </a:t>
            </a:r>
            <a:r>
              <a:rPr lang="ru-RU" sz="1400" b="1" dirty="0" smtClean="0">
                <a:solidFill>
                  <a:srgbClr val="FF0000"/>
                </a:solidFill>
              </a:rPr>
              <a:t>за отдельные дни – коррекции должны быть направлены;</a:t>
            </a:r>
          </a:p>
          <a:p>
            <a:pPr algn="ctr">
              <a:lnSpc>
                <a:spcPct val="150000"/>
              </a:lnSpc>
            </a:pPr>
            <a:r>
              <a:rPr lang="ru-RU" sz="1400" b="1" dirty="0" smtClean="0">
                <a:solidFill>
                  <a:srgbClr val="FF0000"/>
                </a:solidFill>
              </a:rPr>
              <a:t>Все платежные документы должны быть обработаны и корректно отражены в Главной книге;</a:t>
            </a:r>
          </a:p>
          <a:p>
            <a:pPr algn="ctr">
              <a:lnSpc>
                <a:spcPct val="150000"/>
              </a:lnSpc>
            </a:pPr>
            <a:r>
              <a:rPr lang="ru-RU" sz="1400" b="1" dirty="0" smtClean="0">
                <a:solidFill>
                  <a:srgbClr val="FF0000"/>
                </a:solidFill>
              </a:rPr>
              <a:t>В Главной книге на 01.01.2023 недопустимо присутствие показателей по недействующим </a:t>
            </a:r>
          </a:p>
          <a:p>
            <a:pPr algn="ctr">
              <a:lnSpc>
                <a:spcPct val="150000"/>
              </a:lnSpc>
            </a:pPr>
            <a:r>
              <a:rPr lang="ru-RU" sz="1400" b="1" dirty="0" smtClean="0">
                <a:solidFill>
                  <a:srgbClr val="FF0000"/>
                </a:solidFill>
              </a:rPr>
              <a:t>в 2022 году КБК</a:t>
            </a:r>
            <a:endParaRPr lang="ru-RU" sz="1400" b="1" dirty="0">
              <a:solidFill>
                <a:srgbClr val="FF0000"/>
              </a:solidFill>
            </a:endParaRPr>
          </a:p>
          <a:p>
            <a:endParaRPr lang="ru-RU" sz="12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45494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pPr/>
              <a:t>3</a:t>
            </a:fld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2362200" y="35233"/>
            <a:ext cx="6681098" cy="806567"/>
          </a:xfrm>
        </p:spPr>
        <p:txBody>
          <a:bodyPr/>
          <a:lstStyle/>
          <a:p>
            <a:r>
              <a:rPr lang="ru-RU" dirty="0" smtClean="0">
                <a:solidFill>
                  <a:srgbClr val="0070C0"/>
                </a:solidFill>
              </a:rPr>
              <a:t>Формирование предварительной </a:t>
            </a:r>
            <a:r>
              <a:rPr lang="ru-RU" dirty="0">
                <a:solidFill>
                  <a:srgbClr val="0070C0"/>
                </a:solidFill>
              </a:rPr>
              <a:t>информации об исполнении федерального бюджета за 2022 год </a:t>
            </a: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1981199" y="1070400"/>
            <a:ext cx="5029201" cy="317775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>
              <a:lnSpc>
                <a:spcPct val="113000"/>
              </a:lnSpc>
            </a:pPr>
            <a:r>
              <a:rPr lang="ru-RU" sz="1400" b="1" dirty="0" smtClean="0"/>
              <a:t>Направление </a:t>
            </a:r>
            <a:r>
              <a:rPr lang="ru-RU" sz="1400" b="1" dirty="0"/>
              <a:t>УФК в адрес МОУ ФК сформированных </a:t>
            </a:r>
            <a:r>
              <a:rPr lang="ru-RU" sz="1400" b="1" dirty="0" smtClean="0"/>
              <a:t>Отчетов </a:t>
            </a:r>
            <a:r>
              <a:rPr lang="ru-RU" sz="1400" b="1" dirty="0"/>
              <a:t>об операциях по счетам Главной книги (ф.0531981)  </a:t>
            </a:r>
            <a:r>
              <a:rPr lang="ru-RU" sz="1400" dirty="0"/>
              <a:t>за 30.12.2022 (31.12.2022 при наличии) и представление </a:t>
            </a:r>
            <a:r>
              <a:rPr lang="ru-RU" sz="1400" b="1" dirty="0"/>
              <a:t>Оперативного баланса операций в системе казначейских платежей (ф. 0531377) </a:t>
            </a:r>
            <a:r>
              <a:rPr lang="ru-RU" sz="1400" dirty="0"/>
              <a:t>на 31.12.2022, 01.01.2023. </a:t>
            </a:r>
            <a:endParaRPr lang="ru-RU" sz="1400" dirty="0" smtClean="0"/>
          </a:p>
          <a:p>
            <a:pPr algn="just">
              <a:lnSpc>
                <a:spcPct val="113000"/>
              </a:lnSpc>
            </a:pPr>
            <a:endParaRPr lang="ru-RU" sz="1400" dirty="0"/>
          </a:p>
          <a:p>
            <a:pPr algn="ctr">
              <a:lnSpc>
                <a:spcPct val="113000"/>
              </a:lnSpc>
            </a:pPr>
            <a:r>
              <a:rPr lang="ru-RU" sz="1400" b="1" dirty="0" smtClean="0">
                <a:solidFill>
                  <a:srgbClr val="FF0000"/>
                </a:solidFill>
              </a:rPr>
              <a:t>ВАЖНО! Необходимо </a:t>
            </a:r>
            <a:r>
              <a:rPr lang="ru-RU" sz="1400" b="1" dirty="0">
                <a:solidFill>
                  <a:srgbClr val="FF0000"/>
                </a:solidFill>
              </a:rPr>
              <a:t>подтверждение МОУ ФК о принятии отчетов. </a:t>
            </a:r>
          </a:p>
        </p:txBody>
      </p:sp>
      <p:sp>
        <p:nvSpPr>
          <p:cNvPr id="8" name="Стрелка вправо 7"/>
          <p:cNvSpPr/>
          <p:nvPr/>
        </p:nvSpPr>
        <p:spPr>
          <a:xfrm>
            <a:off x="1447800" y="2506875"/>
            <a:ext cx="457200" cy="3048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9" name="Стрелка вправо 8"/>
          <p:cNvSpPr/>
          <p:nvPr/>
        </p:nvSpPr>
        <p:spPr>
          <a:xfrm>
            <a:off x="7102640" y="2506875"/>
            <a:ext cx="457200" cy="3048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192505" y="2354475"/>
            <a:ext cx="1143000" cy="60960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dirty="0" smtClean="0"/>
              <a:t>УФК</a:t>
            </a:r>
            <a:endParaRPr lang="ru-RU" sz="1600" dirty="0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7652080" y="2430675"/>
            <a:ext cx="1295399" cy="45720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dirty="0" smtClean="0"/>
              <a:t>03.01.2023</a:t>
            </a:r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val="8572736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pPr/>
              <a:t>4</a:t>
            </a:fld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2362200" y="35233"/>
            <a:ext cx="6681098" cy="806567"/>
          </a:xfrm>
        </p:spPr>
        <p:txBody>
          <a:bodyPr/>
          <a:lstStyle/>
          <a:p>
            <a:r>
              <a:rPr lang="ru-RU" dirty="0" smtClean="0">
                <a:solidFill>
                  <a:srgbClr val="0070C0"/>
                </a:solidFill>
              </a:rPr>
              <a:t>Формирование предварительной </a:t>
            </a:r>
            <a:r>
              <a:rPr lang="ru-RU" dirty="0">
                <a:solidFill>
                  <a:srgbClr val="0070C0"/>
                </a:solidFill>
              </a:rPr>
              <a:t>информации об исполнении федерального бюджета за 2022 год </a:t>
            </a: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1791635" y="742950"/>
            <a:ext cx="5294965" cy="419100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113000"/>
              </a:lnSpc>
            </a:pPr>
            <a:r>
              <a:rPr lang="ru-RU" sz="1400" b="1" dirty="0"/>
              <a:t>Формирование и направление в адрес ФК следующей информации</a:t>
            </a:r>
            <a:r>
              <a:rPr lang="ru-RU" sz="1400" dirty="0"/>
              <a:t>:</a:t>
            </a:r>
          </a:p>
          <a:p>
            <a:pPr algn="just">
              <a:lnSpc>
                <a:spcPct val="113000"/>
              </a:lnSpc>
            </a:pPr>
            <a:r>
              <a:rPr lang="ru-RU" sz="1400" dirty="0"/>
              <a:t> </a:t>
            </a:r>
            <a:r>
              <a:rPr lang="ru-RU" sz="1400" dirty="0" smtClean="0"/>
              <a:t>  </a:t>
            </a:r>
            <a:r>
              <a:rPr lang="ru-RU" sz="1400" b="1" dirty="0" smtClean="0"/>
              <a:t>1</a:t>
            </a:r>
            <a:r>
              <a:rPr lang="ru-RU" sz="1400" b="1" dirty="0"/>
              <a:t>.</a:t>
            </a:r>
            <a:r>
              <a:rPr lang="ru-RU" sz="1400" dirty="0"/>
              <a:t> Отчет «Отчет о кассовых поступлениях и выплатах федерального бюджета (оперативный)» </a:t>
            </a:r>
            <a:r>
              <a:rPr lang="ru-RU" sz="1400" b="1" dirty="0"/>
              <a:t>(ф.О_0504072) </a:t>
            </a:r>
            <a:r>
              <a:rPr lang="ru-RU" sz="1400" dirty="0"/>
              <a:t>по состоянию на 01.01.2023 </a:t>
            </a:r>
            <a:r>
              <a:rPr lang="ru-RU" sz="1400" b="1" dirty="0"/>
              <a:t>с учетом данных </a:t>
            </a:r>
            <a:r>
              <a:rPr lang="ru-RU" sz="1400" dirty="0"/>
              <a:t>сводного Отчета о результатах предварительного распределения поступлений в бюджетную систему </a:t>
            </a:r>
            <a:r>
              <a:rPr lang="ru-RU" sz="1400" dirty="0" smtClean="0"/>
              <a:t>РФ </a:t>
            </a:r>
            <a:r>
              <a:rPr lang="ru-RU" sz="1400" dirty="0"/>
              <a:t>за 30.12.2022 и 31.12.2022 (при наличии);</a:t>
            </a:r>
          </a:p>
          <a:p>
            <a:pPr algn="just">
              <a:lnSpc>
                <a:spcPct val="113000"/>
              </a:lnSpc>
            </a:pPr>
            <a:r>
              <a:rPr lang="ru-RU" sz="1400" dirty="0" smtClean="0"/>
              <a:t>  </a:t>
            </a:r>
            <a:r>
              <a:rPr lang="ru-RU" sz="1400" b="1" dirty="0" smtClean="0"/>
              <a:t>2. </a:t>
            </a:r>
            <a:r>
              <a:rPr lang="ru-RU" sz="1400" dirty="0" smtClean="0"/>
              <a:t>Оперативный </a:t>
            </a:r>
            <a:r>
              <a:rPr lang="ru-RU" sz="1400" dirty="0"/>
              <a:t>баланс операций в системе казначейских платежей (ф. 0531377) на 01.01.2023;</a:t>
            </a:r>
          </a:p>
          <a:p>
            <a:pPr algn="just">
              <a:lnSpc>
                <a:spcPct val="113000"/>
              </a:lnSpc>
            </a:pPr>
            <a:r>
              <a:rPr lang="ru-RU" sz="1400" dirty="0" smtClean="0"/>
              <a:t>  </a:t>
            </a:r>
            <a:r>
              <a:rPr lang="ru-RU" sz="1400" b="1" dirty="0" smtClean="0"/>
              <a:t>3. </a:t>
            </a:r>
            <a:r>
              <a:rPr lang="ru-RU" sz="1400" dirty="0" smtClean="0"/>
              <a:t>Сводный </a:t>
            </a:r>
            <a:r>
              <a:rPr lang="ru-RU" sz="1400" dirty="0"/>
              <a:t>Отчет о результатах предварительного распределения поступлений в бюджетную систему </a:t>
            </a:r>
            <a:r>
              <a:rPr lang="ru-RU" sz="1400" dirty="0" smtClean="0"/>
              <a:t>РФ </a:t>
            </a:r>
            <a:r>
              <a:rPr lang="ru-RU" sz="1400" dirty="0"/>
              <a:t>за 30.12.2022 и 31.12.2022 (при наличии);</a:t>
            </a:r>
          </a:p>
          <a:p>
            <a:pPr algn="just">
              <a:lnSpc>
                <a:spcPct val="113000"/>
              </a:lnSpc>
            </a:pPr>
            <a:r>
              <a:rPr lang="ru-RU" sz="1400" dirty="0" smtClean="0"/>
              <a:t>   </a:t>
            </a:r>
            <a:r>
              <a:rPr lang="ru-RU" sz="1400" b="1" dirty="0" smtClean="0"/>
              <a:t>4. </a:t>
            </a:r>
            <a:r>
              <a:rPr lang="ru-RU" sz="1400" dirty="0" smtClean="0"/>
              <a:t>Информация </a:t>
            </a:r>
            <a:r>
              <a:rPr lang="ru-RU" sz="1400" dirty="0"/>
              <a:t>об исполнении расходов федерального бюджета в разрезе субъектов бюджетного планирования </a:t>
            </a:r>
            <a:r>
              <a:rPr lang="ru-RU" sz="1400" dirty="0" smtClean="0"/>
              <a:t> на </a:t>
            </a:r>
            <a:r>
              <a:rPr lang="ru-RU" sz="1400" dirty="0"/>
              <a:t>01.01.2023.</a:t>
            </a: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76200" y="2608053"/>
            <a:ext cx="1112859" cy="497097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dirty="0"/>
              <a:t>МОУ </a:t>
            </a:r>
            <a:r>
              <a:rPr lang="ru-RU" sz="1600" dirty="0" smtClean="0"/>
              <a:t>ФК</a:t>
            </a:r>
            <a:endParaRPr lang="ru-RU" sz="1600" dirty="0"/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7657700" y="2533650"/>
            <a:ext cx="1377576" cy="53340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dirty="0" smtClean="0"/>
              <a:t>04.01.2023</a:t>
            </a:r>
            <a:endParaRPr lang="ru-RU" sz="1600" dirty="0"/>
          </a:p>
        </p:txBody>
      </p:sp>
      <p:sp>
        <p:nvSpPr>
          <p:cNvPr id="8" name="Стрелка вправо 7"/>
          <p:cNvSpPr/>
          <p:nvPr/>
        </p:nvSpPr>
        <p:spPr>
          <a:xfrm>
            <a:off x="1310268" y="2728332"/>
            <a:ext cx="366132" cy="28993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9" name="Стрелка вправо 8"/>
          <p:cNvSpPr/>
          <p:nvPr/>
        </p:nvSpPr>
        <p:spPr>
          <a:xfrm>
            <a:off x="7162800" y="2647950"/>
            <a:ext cx="381000" cy="3048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590331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pPr/>
              <a:t>5</a:t>
            </a:fld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2362200" y="35233"/>
            <a:ext cx="6681098" cy="806567"/>
          </a:xfrm>
        </p:spPr>
        <p:txBody>
          <a:bodyPr/>
          <a:lstStyle/>
          <a:p>
            <a:r>
              <a:rPr lang="ru-RU" dirty="0" smtClean="0">
                <a:solidFill>
                  <a:srgbClr val="0070C0"/>
                </a:solidFill>
              </a:rPr>
              <a:t>Формирование предварительной </a:t>
            </a:r>
            <a:r>
              <a:rPr lang="ru-RU" dirty="0">
                <a:solidFill>
                  <a:srgbClr val="0070C0"/>
                </a:solidFill>
              </a:rPr>
              <a:t>информации об исполнении федерального бюджета за 2022 год </a:t>
            </a: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1509133" y="742950"/>
            <a:ext cx="5866994" cy="419100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113000"/>
              </a:lnSpc>
            </a:pPr>
            <a:r>
              <a:rPr lang="ru-RU" sz="1400" b="1" dirty="0"/>
              <a:t>Формирование и направление в адрес ФК следующей информации</a:t>
            </a:r>
            <a:r>
              <a:rPr lang="ru-RU" sz="1400" dirty="0"/>
              <a:t>:</a:t>
            </a:r>
          </a:p>
          <a:p>
            <a:pPr algn="just">
              <a:lnSpc>
                <a:spcPct val="113000"/>
              </a:lnSpc>
            </a:pPr>
            <a:r>
              <a:rPr lang="ru-RU" sz="1400" dirty="0"/>
              <a:t> </a:t>
            </a:r>
            <a:r>
              <a:rPr lang="ru-RU" sz="1400" dirty="0" smtClean="0"/>
              <a:t>  </a:t>
            </a:r>
            <a:r>
              <a:rPr lang="ru-RU" sz="1400" b="1" dirty="0" smtClean="0"/>
              <a:t>5.</a:t>
            </a:r>
            <a:r>
              <a:rPr lang="ru-RU" sz="1400" dirty="0" smtClean="0"/>
              <a:t> Информации </a:t>
            </a:r>
            <a:r>
              <a:rPr lang="ru-RU" sz="1400" dirty="0"/>
              <a:t>о доведенных, распределенных ЛБО, ЛБО получателей, кассовом исполнении федерального бюджета, принимаемых и принятых бюджетных обязательствах по видам расходов в разрезе ТОФК на основании данных отчета «Отчет о кассовых поступлениях и выплатах федерального бюджета (оперативный)» (ф.О_0504072) по состоянию на 01.01.2023 с учетом данных сводного Отчета о результатах предварительного распределения поступлений в бюджетную систему Российской Федерации за 30.12.2022 и 31.12.2022 (при наличии). </a:t>
            </a:r>
            <a:endParaRPr lang="ru-RU" sz="1400" dirty="0" smtClean="0"/>
          </a:p>
          <a:p>
            <a:pPr algn="just">
              <a:lnSpc>
                <a:spcPct val="113000"/>
              </a:lnSpc>
            </a:pPr>
            <a:r>
              <a:rPr lang="ru-RU" sz="1400" b="1" dirty="0" smtClean="0"/>
              <a:t>6. </a:t>
            </a:r>
            <a:r>
              <a:rPr lang="ru-RU" sz="1400" dirty="0" smtClean="0"/>
              <a:t>Перечня КБК </a:t>
            </a:r>
            <a:r>
              <a:rPr lang="ru-RU" sz="1400" dirty="0"/>
              <a:t>субсидий юридическим лицам, предоставление которых осуществлялось в отчетном финансовом году с применением казначейского обеспечения обязательств.  </a:t>
            </a: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0" y="2608053"/>
            <a:ext cx="1112859" cy="497097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dirty="0"/>
              <a:t>МОУ </a:t>
            </a:r>
            <a:r>
              <a:rPr lang="ru-RU" sz="1600" dirty="0" smtClean="0"/>
              <a:t>ФК</a:t>
            </a:r>
            <a:endParaRPr lang="ru-RU" sz="1600" dirty="0"/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7772400" y="2495550"/>
            <a:ext cx="1301376" cy="53340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dirty="0" smtClean="0"/>
              <a:t>04.01.2023 </a:t>
            </a:r>
            <a:endParaRPr lang="ru-RU" sz="1600" dirty="0"/>
          </a:p>
        </p:txBody>
      </p:sp>
      <p:sp>
        <p:nvSpPr>
          <p:cNvPr id="8" name="Стрелка вправо 7"/>
          <p:cNvSpPr/>
          <p:nvPr/>
        </p:nvSpPr>
        <p:spPr>
          <a:xfrm>
            <a:off x="1143000" y="2728332"/>
            <a:ext cx="366132" cy="28993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9" name="Стрелка вправо 8"/>
          <p:cNvSpPr/>
          <p:nvPr/>
        </p:nvSpPr>
        <p:spPr>
          <a:xfrm>
            <a:off x="7391400" y="2647950"/>
            <a:ext cx="381000" cy="3048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866944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Овал 19"/>
          <p:cNvSpPr/>
          <p:nvPr/>
        </p:nvSpPr>
        <p:spPr>
          <a:xfrm>
            <a:off x="550444" y="4616677"/>
            <a:ext cx="228600" cy="228600"/>
          </a:xfrm>
          <a:prstGeom prst="ellipse">
            <a:avLst/>
          </a:prstGeom>
          <a:solidFill>
            <a:schemeClr val="bg1"/>
          </a:solidFill>
          <a:ln w="31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ln w="3175">
                <a:noFill/>
              </a:ln>
              <a:solidFill>
                <a:schemeClr val="bg1"/>
              </a:solidFill>
            </a:endParaRPr>
          </a:p>
        </p:txBody>
      </p:sp>
      <p:sp>
        <p:nvSpPr>
          <p:cNvPr id="19" name="Овал 18"/>
          <p:cNvSpPr/>
          <p:nvPr/>
        </p:nvSpPr>
        <p:spPr>
          <a:xfrm>
            <a:off x="558465" y="4400550"/>
            <a:ext cx="228600" cy="228600"/>
          </a:xfrm>
          <a:prstGeom prst="ellipse">
            <a:avLst/>
          </a:prstGeom>
          <a:solidFill>
            <a:schemeClr val="bg1"/>
          </a:solidFill>
          <a:ln w="31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ln w="3175">
                <a:noFill/>
              </a:ln>
              <a:solidFill>
                <a:schemeClr val="bg1"/>
              </a:solidFill>
            </a:endParaRPr>
          </a:p>
        </p:txBody>
      </p:sp>
      <p:sp>
        <p:nvSpPr>
          <p:cNvPr id="16" name="Овал 15"/>
          <p:cNvSpPr/>
          <p:nvPr/>
        </p:nvSpPr>
        <p:spPr>
          <a:xfrm>
            <a:off x="566486" y="4196897"/>
            <a:ext cx="228600" cy="228600"/>
          </a:xfrm>
          <a:prstGeom prst="ellipse">
            <a:avLst/>
          </a:prstGeom>
          <a:solidFill>
            <a:schemeClr val="bg1"/>
          </a:solidFill>
          <a:ln w="31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ln w="3175">
                <a:noFill/>
              </a:ln>
              <a:solidFill>
                <a:schemeClr val="bg1"/>
              </a:solidFill>
            </a:endParaRPr>
          </a:p>
        </p:txBody>
      </p:sp>
      <p:sp>
        <p:nvSpPr>
          <p:cNvPr id="15" name="Овал 14"/>
          <p:cNvSpPr/>
          <p:nvPr/>
        </p:nvSpPr>
        <p:spPr>
          <a:xfrm>
            <a:off x="566486" y="3961367"/>
            <a:ext cx="228600" cy="228600"/>
          </a:xfrm>
          <a:prstGeom prst="ellipse">
            <a:avLst/>
          </a:prstGeom>
          <a:solidFill>
            <a:schemeClr val="bg1"/>
          </a:solidFill>
          <a:ln w="31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ln w="3175">
                <a:noFill/>
              </a:ln>
              <a:solidFill>
                <a:schemeClr val="bg1"/>
              </a:solidFill>
            </a:endParaRPr>
          </a:p>
        </p:txBody>
      </p:sp>
      <p:sp>
        <p:nvSpPr>
          <p:cNvPr id="9" name="Овал 8"/>
          <p:cNvSpPr/>
          <p:nvPr/>
        </p:nvSpPr>
        <p:spPr>
          <a:xfrm>
            <a:off x="581525" y="2168414"/>
            <a:ext cx="228600" cy="219434"/>
          </a:xfrm>
          <a:prstGeom prst="ellipse">
            <a:avLst/>
          </a:prstGeom>
          <a:solidFill>
            <a:schemeClr val="bg1"/>
          </a:solidFill>
          <a:ln w="31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ln w="3175">
                <a:noFill/>
              </a:ln>
              <a:solidFill>
                <a:schemeClr val="bg1"/>
              </a:solidFill>
            </a:endParaRPr>
          </a:p>
        </p:txBody>
      </p:sp>
      <p:sp>
        <p:nvSpPr>
          <p:cNvPr id="10" name="Овал 9"/>
          <p:cNvSpPr/>
          <p:nvPr/>
        </p:nvSpPr>
        <p:spPr>
          <a:xfrm>
            <a:off x="584533" y="2402227"/>
            <a:ext cx="228600" cy="228600"/>
          </a:xfrm>
          <a:prstGeom prst="ellipse">
            <a:avLst/>
          </a:prstGeom>
          <a:solidFill>
            <a:schemeClr val="bg1"/>
          </a:solidFill>
          <a:ln w="31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ln w="3175">
                <a:noFill/>
              </a:ln>
              <a:solidFill>
                <a:schemeClr val="bg1"/>
              </a:solidFill>
            </a:endParaRPr>
          </a:p>
        </p:txBody>
      </p:sp>
      <p:sp>
        <p:nvSpPr>
          <p:cNvPr id="14" name="Овал 13"/>
          <p:cNvSpPr/>
          <p:nvPr/>
        </p:nvSpPr>
        <p:spPr>
          <a:xfrm>
            <a:off x="584533" y="2600667"/>
            <a:ext cx="228600" cy="228600"/>
          </a:xfrm>
          <a:prstGeom prst="ellipse">
            <a:avLst/>
          </a:prstGeom>
          <a:solidFill>
            <a:schemeClr val="bg1"/>
          </a:solidFill>
          <a:ln w="31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ln w="3175">
                <a:noFill/>
              </a:ln>
              <a:solidFill>
                <a:schemeClr val="bg1"/>
              </a:solidFill>
            </a:endParaRPr>
          </a:p>
        </p:txBody>
      </p:sp>
      <p:sp>
        <p:nvSpPr>
          <p:cNvPr id="8" name="Овал 7"/>
          <p:cNvSpPr/>
          <p:nvPr/>
        </p:nvSpPr>
        <p:spPr>
          <a:xfrm>
            <a:off x="567488" y="1953491"/>
            <a:ext cx="228600" cy="228600"/>
          </a:xfrm>
          <a:prstGeom prst="ellipse">
            <a:avLst/>
          </a:prstGeom>
          <a:solidFill>
            <a:schemeClr val="bg1"/>
          </a:solidFill>
          <a:ln w="31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ln w="3175">
                <a:noFill/>
              </a:ln>
              <a:solidFill>
                <a:schemeClr val="bg1"/>
              </a:solidFill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2362200" y="111432"/>
            <a:ext cx="6681098" cy="269304"/>
          </a:xfrm>
        </p:spPr>
        <p:txBody>
          <a:bodyPr/>
          <a:lstStyle/>
          <a:p>
            <a:r>
              <a:rPr lang="ru-RU" sz="1700" dirty="0" smtClean="0">
                <a:solidFill>
                  <a:srgbClr val="0070C0"/>
                </a:solidFill>
              </a:rPr>
              <a:t>Сроки </a:t>
            </a:r>
            <a:r>
              <a:rPr lang="ru-RU" sz="1750" dirty="0" smtClean="0">
                <a:solidFill>
                  <a:srgbClr val="0070C0"/>
                </a:solidFill>
              </a:rPr>
              <a:t>представления</a:t>
            </a:r>
            <a:r>
              <a:rPr lang="ru-RU" sz="1700" dirty="0" smtClean="0">
                <a:solidFill>
                  <a:srgbClr val="0070C0"/>
                </a:solidFill>
              </a:rPr>
              <a:t> приложений № 7 и 8</a:t>
            </a:r>
            <a:endParaRPr lang="ru-RU" sz="1700" dirty="0">
              <a:solidFill>
                <a:srgbClr val="0070C0"/>
              </a:solidFill>
            </a:endParaRPr>
          </a:p>
        </p:txBody>
      </p:sp>
      <p:pic>
        <p:nvPicPr>
          <p:cNvPr id="17" name="Рисунок 1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4800" y="923128"/>
            <a:ext cx="1769898" cy="1908970"/>
          </a:xfrm>
          <a:prstGeom prst="rect">
            <a:avLst/>
          </a:prstGeom>
        </p:spPr>
      </p:pic>
      <p:pic>
        <p:nvPicPr>
          <p:cNvPr id="18" name="Рисунок 1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4800" y="3165708"/>
            <a:ext cx="1769898" cy="1692042"/>
          </a:xfrm>
          <a:prstGeom prst="rect">
            <a:avLst/>
          </a:prstGeom>
        </p:spPr>
      </p:pic>
      <p:sp>
        <p:nvSpPr>
          <p:cNvPr id="21" name="Скругленный прямоугольник 20"/>
          <p:cNvSpPr/>
          <p:nvPr/>
        </p:nvSpPr>
        <p:spPr>
          <a:xfrm>
            <a:off x="2191594" y="1309556"/>
            <a:ext cx="6858001" cy="1414593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1400" dirty="0"/>
              <a:t>В соответствии с приказом Минфина России от 30.12.2020 № 1172 «Об организации в Минфине России работы по осуществлению мониторинга исполнения федерального бюджета в текущем финансовом году» в целях осуществления мониторинга исполнения федерального бюджета в 2023 году </a:t>
            </a:r>
            <a:r>
              <a:rPr lang="ru-RU" sz="1400" dirty="0" smtClean="0"/>
              <a:t>ТОФК необходимо </a:t>
            </a:r>
            <a:r>
              <a:rPr lang="ru-RU" sz="1400" dirty="0"/>
              <a:t>предоставлять </a:t>
            </a:r>
            <a:r>
              <a:rPr lang="ru-RU" sz="1400" dirty="0" smtClean="0"/>
              <a:t>в МОУ ФК в </a:t>
            </a:r>
            <a:r>
              <a:rPr lang="ru-RU" sz="1400" dirty="0"/>
              <a:t>формате </a:t>
            </a:r>
            <a:r>
              <a:rPr lang="en-US" sz="1400" dirty="0"/>
              <a:t>Excel</a:t>
            </a:r>
            <a:r>
              <a:rPr lang="ru-RU" sz="1400" dirty="0"/>
              <a:t> следующую информацию:</a:t>
            </a:r>
          </a:p>
        </p:txBody>
      </p:sp>
      <p:sp>
        <p:nvSpPr>
          <p:cNvPr id="22" name="Скругленный прямоугольник 21"/>
          <p:cNvSpPr/>
          <p:nvPr/>
        </p:nvSpPr>
        <p:spPr>
          <a:xfrm>
            <a:off x="2191594" y="3029080"/>
            <a:ext cx="6858001" cy="129111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171450" indent="-171450" algn="just">
              <a:buFont typeface="Wingdings" panose="05000000000000000000" pitchFamily="2" charset="2"/>
              <a:buChar char="§"/>
            </a:pPr>
            <a:r>
              <a:rPr lang="ru-RU" sz="1400" dirty="0"/>
              <a:t>Приложения № 7 и 8 представляются в срок не позднее </a:t>
            </a:r>
            <a:r>
              <a:rPr lang="ru-RU" sz="1400" b="1" dirty="0"/>
              <a:t>10, 17, 24, 31 </a:t>
            </a:r>
            <a:r>
              <a:rPr lang="ru-RU" sz="1400" dirty="0"/>
              <a:t>января, </a:t>
            </a:r>
            <a:r>
              <a:rPr lang="ru-RU" sz="1400" b="1" dirty="0"/>
              <a:t>7, 14, 21, 28 </a:t>
            </a:r>
            <a:r>
              <a:rPr lang="ru-RU" sz="1400" dirty="0"/>
              <a:t>февраля 2023 г. (по состоянию на понедельник, предшествующий отчетной дате)</a:t>
            </a:r>
          </a:p>
        </p:txBody>
      </p:sp>
    </p:spTree>
    <p:extLst>
      <p:ext uri="{BB962C8B-B14F-4D97-AF65-F5344CB8AC3E}">
        <p14:creationId xmlns:p14="http://schemas.microsoft.com/office/powerpoint/2010/main" val="26039028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Овал 19"/>
          <p:cNvSpPr/>
          <p:nvPr/>
        </p:nvSpPr>
        <p:spPr>
          <a:xfrm>
            <a:off x="557464" y="4629149"/>
            <a:ext cx="228600" cy="228600"/>
          </a:xfrm>
          <a:prstGeom prst="ellipse">
            <a:avLst/>
          </a:prstGeom>
          <a:solidFill>
            <a:schemeClr val="bg1"/>
          </a:solidFill>
          <a:ln w="31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ln w="3175">
                <a:noFill/>
              </a:ln>
              <a:solidFill>
                <a:schemeClr val="bg1"/>
              </a:solidFill>
            </a:endParaRPr>
          </a:p>
        </p:txBody>
      </p:sp>
      <p:sp>
        <p:nvSpPr>
          <p:cNvPr id="19" name="Овал 18"/>
          <p:cNvSpPr/>
          <p:nvPr/>
        </p:nvSpPr>
        <p:spPr>
          <a:xfrm>
            <a:off x="557464" y="4405562"/>
            <a:ext cx="228600" cy="228600"/>
          </a:xfrm>
          <a:prstGeom prst="ellipse">
            <a:avLst/>
          </a:prstGeom>
          <a:solidFill>
            <a:schemeClr val="bg1"/>
          </a:solidFill>
          <a:ln w="31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ln w="3175">
                <a:noFill/>
              </a:ln>
              <a:solidFill>
                <a:schemeClr val="bg1"/>
              </a:solidFill>
            </a:endParaRPr>
          </a:p>
        </p:txBody>
      </p:sp>
      <p:sp>
        <p:nvSpPr>
          <p:cNvPr id="16" name="Овал 15"/>
          <p:cNvSpPr/>
          <p:nvPr/>
        </p:nvSpPr>
        <p:spPr>
          <a:xfrm>
            <a:off x="557464" y="4183480"/>
            <a:ext cx="228600" cy="228600"/>
          </a:xfrm>
          <a:prstGeom prst="ellipse">
            <a:avLst/>
          </a:prstGeom>
          <a:solidFill>
            <a:schemeClr val="bg1"/>
          </a:solidFill>
          <a:ln w="31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ln w="3175">
                <a:noFill/>
              </a:ln>
              <a:solidFill>
                <a:schemeClr val="bg1"/>
              </a:solidFill>
            </a:endParaRPr>
          </a:p>
        </p:txBody>
      </p:sp>
      <p:sp>
        <p:nvSpPr>
          <p:cNvPr id="15" name="Овал 14"/>
          <p:cNvSpPr/>
          <p:nvPr/>
        </p:nvSpPr>
        <p:spPr>
          <a:xfrm>
            <a:off x="557464" y="3966411"/>
            <a:ext cx="228600" cy="228600"/>
          </a:xfrm>
          <a:prstGeom prst="ellipse">
            <a:avLst/>
          </a:prstGeom>
          <a:solidFill>
            <a:schemeClr val="bg1"/>
          </a:solidFill>
          <a:ln w="31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ln w="3175">
                <a:noFill/>
              </a:ln>
              <a:solidFill>
                <a:schemeClr val="bg1"/>
              </a:solidFill>
            </a:endParaRPr>
          </a:p>
        </p:txBody>
      </p:sp>
      <p:sp>
        <p:nvSpPr>
          <p:cNvPr id="9" name="Овал 8"/>
          <p:cNvSpPr/>
          <p:nvPr/>
        </p:nvSpPr>
        <p:spPr>
          <a:xfrm>
            <a:off x="557464" y="2643190"/>
            <a:ext cx="228600" cy="228600"/>
          </a:xfrm>
          <a:prstGeom prst="ellipse">
            <a:avLst/>
          </a:prstGeom>
          <a:solidFill>
            <a:schemeClr val="bg1"/>
          </a:solidFill>
          <a:ln w="31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ln w="3175">
                <a:noFill/>
              </a:ln>
              <a:solidFill>
                <a:schemeClr val="bg1"/>
              </a:solidFill>
            </a:endParaRPr>
          </a:p>
        </p:txBody>
      </p:sp>
      <p:sp>
        <p:nvSpPr>
          <p:cNvPr id="10" name="Овал 9"/>
          <p:cNvSpPr/>
          <p:nvPr/>
        </p:nvSpPr>
        <p:spPr>
          <a:xfrm>
            <a:off x="557464" y="2218065"/>
            <a:ext cx="228600" cy="228600"/>
          </a:xfrm>
          <a:prstGeom prst="ellipse">
            <a:avLst/>
          </a:prstGeom>
          <a:solidFill>
            <a:schemeClr val="bg1"/>
          </a:solidFill>
          <a:ln w="31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ln w="3175">
                <a:noFill/>
              </a:ln>
              <a:solidFill>
                <a:schemeClr val="bg1"/>
              </a:solidFill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2362200" y="111432"/>
            <a:ext cx="6681098" cy="269304"/>
          </a:xfrm>
        </p:spPr>
        <p:txBody>
          <a:bodyPr/>
          <a:lstStyle/>
          <a:p>
            <a:r>
              <a:rPr lang="ru-RU" sz="1700" dirty="0" smtClean="0">
                <a:solidFill>
                  <a:srgbClr val="0070C0"/>
                </a:solidFill>
              </a:rPr>
              <a:t>Сроки </a:t>
            </a:r>
            <a:r>
              <a:rPr lang="ru-RU" sz="1750" dirty="0" smtClean="0">
                <a:solidFill>
                  <a:srgbClr val="0070C0"/>
                </a:solidFill>
              </a:rPr>
              <a:t>представления</a:t>
            </a:r>
            <a:r>
              <a:rPr lang="ru-RU" sz="1700" dirty="0" smtClean="0">
                <a:solidFill>
                  <a:srgbClr val="0070C0"/>
                </a:solidFill>
              </a:rPr>
              <a:t> приложения № 9</a:t>
            </a:r>
            <a:endParaRPr lang="ru-RU" sz="1700" dirty="0">
              <a:solidFill>
                <a:srgbClr val="0070C0"/>
              </a:solidFill>
            </a:endParaRPr>
          </a:p>
        </p:txBody>
      </p:sp>
      <p:pic>
        <p:nvPicPr>
          <p:cNvPr id="17" name="Рисунок 1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4800" y="970170"/>
            <a:ext cx="1769898" cy="1908970"/>
          </a:xfrm>
          <a:prstGeom prst="rect">
            <a:avLst/>
          </a:prstGeom>
        </p:spPr>
      </p:pic>
      <p:pic>
        <p:nvPicPr>
          <p:cNvPr id="18" name="Рисунок 1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4800" y="3165708"/>
            <a:ext cx="1769898" cy="1692042"/>
          </a:xfrm>
          <a:prstGeom prst="rect">
            <a:avLst/>
          </a:prstGeom>
        </p:spPr>
      </p:pic>
      <p:sp>
        <p:nvSpPr>
          <p:cNvPr id="12" name="Скругленный прямоугольник 11"/>
          <p:cNvSpPr/>
          <p:nvPr/>
        </p:nvSpPr>
        <p:spPr>
          <a:xfrm>
            <a:off x="2169255" y="3257550"/>
            <a:ext cx="6858001" cy="1613232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171450" indent="-171450" algn="just">
              <a:buFont typeface="Wingdings" panose="05000000000000000000" pitchFamily="2" charset="2"/>
              <a:buChar char="§"/>
            </a:pPr>
            <a:endParaRPr lang="ru-RU" sz="1400" dirty="0"/>
          </a:p>
          <a:p>
            <a:pPr marL="171450" indent="-171450" algn="just">
              <a:buFont typeface="Wingdings" panose="05000000000000000000" pitchFamily="2" charset="2"/>
              <a:buChar char="§"/>
            </a:pPr>
            <a:r>
              <a:rPr lang="ru-RU" sz="1400" dirty="0"/>
              <a:t>также в срок не позднее </a:t>
            </a:r>
            <a:r>
              <a:rPr lang="ru-RU" sz="1400" b="1" dirty="0"/>
              <a:t>7, 14, 21, 28 </a:t>
            </a:r>
            <a:r>
              <a:rPr lang="ru-RU" sz="1400" dirty="0"/>
              <a:t>февраля 2023 г. (по состоянию на понедельник, предшествующий отчетной дате);</a:t>
            </a:r>
          </a:p>
          <a:p>
            <a:pPr marL="171450" indent="-171450" algn="just">
              <a:buFont typeface="Wingdings" panose="05000000000000000000" pitchFamily="2" charset="2"/>
              <a:buChar char="§"/>
            </a:pPr>
            <a:endParaRPr lang="ru-RU" sz="1400" dirty="0"/>
          </a:p>
          <a:p>
            <a:pPr marL="171450" indent="-171450" algn="just">
              <a:buFont typeface="Wingdings" panose="05000000000000000000" pitchFamily="2" charset="2"/>
              <a:buChar char="§"/>
            </a:pPr>
            <a:r>
              <a:rPr lang="ru-RU" sz="1400" dirty="0" smtClean="0"/>
              <a:t>Кроме </a:t>
            </a:r>
            <a:r>
              <a:rPr lang="ru-RU" sz="1400" dirty="0"/>
              <a:t>того, Приложение № 9 представляется в срок не позднее </a:t>
            </a:r>
            <a:r>
              <a:rPr lang="ru-RU" sz="1400" b="1" dirty="0"/>
              <a:t>3</a:t>
            </a:r>
            <a:r>
              <a:rPr lang="ru-RU" sz="1400" dirty="0"/>
              <a:t> марта 2023 года (по состоянию на 02.03.2023 г.) и в срок не позднее </a:t>
            </a:r>
            <a:r>
              <a:rPr lang="ru-RU" sz="1400" b="1" dirty="0"/>
              <a:t>5</a:t>
            </a:r>
            <a:r>
              <a:rPr lang="ru-RU" sz="1400" dirty="0"/>
              <a:t> апреля 2023 года (по состоянию на 04.04.2023 г.)</a:t>
            </a: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2169254" y="1352550"/>
            <a:ext cx="6858001" cy="129808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171450" indent="-171450" algn="just">
              <a:buFont typeface="Wingdings" panose="05000000000000000000" pitchFamily="2" charset="2"/>
              <a:buChar char="§"/>
            </a:pPr>
            <a:r>
              <a:rPr lang="ru-RU" sz="1400" dirty="0"/>
              <a:t>Приложение № 9 – в части граф 1-10 – в срок не позднее </a:t>
            </a:r>
            <a:r>
              <a:rPr lang="ru-RU" sz="1400" b="1" dirty="0"/>
              <a:t>17</a:t>
            </a:r>
            <a:r>
              <a:rPr lang="ru-RU" sz="1400" dirty="0"/>
              <a:t> января 2023 г. (по состоянию на 01.01.2023 г.), </a:t>
            </a:r>
          </a:p>
          <a:p>
            <a:pPr marL="171450" indent="-171450" algn="just">
              <a:buFont typeface="Wingdings" panose="05000000000000000000" pitchFamily="2" charset="2"/>
              <a:buChar char="§"/>
            </a:pPr>
            <a:r>
              <a:rPr lang="ru-RU" sz="1400" dirty="0"/>
              <a:t>в части граф 1-14 – в срок не позднее </a:t>
            </a:r>
            <a:r>
              <a:rPr lang="ru-RU" sz="1400" b="1" dirty="0"/>
              <a:t>31</a:t>
            </a:r>
            <a:r>
              <a:rPr lang="ru-RU" sz="1400" dirty="0"/>
              <a:t> января 2023 г. (по состоянию на 30.01.2023 г</a:t>
            </a:r>
            <a:r>
              <a:rPr lang="ru-RU" sz="1400" dirty="0" smtClean="0"/>
              <a:t>.);</a:t>
            </a:r>
            <a:endParaRPr lang="ru-RU" sz="1400" dirty="0"/>
          </a:p>
        </p:txBody>
      </p:sp>
    </p:spTree>
    <p:extLst>
      <p:ext uri="{BB962C8B-B14F-4D97-AF65-F5344CB8AC3E}">
        <p14:creationId xmlns:p14="http://schemas.microsoft.com/office/powerpoint/2010/main" val="21182108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" name="Picture 2" descr="E:\shutterstock_654671263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1803388"/>
            <a:ext cx="1441450" cy="16302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Номер слайда 1"/>
          <p:cNvSpPr>
            <a:spLocks noGrp="1"/>
          </p:cNvSpPr>
          <p:nvPr>
            <p:ph type="sldNum" sz="quarter" idx="7"/>
          </p:nvPr>
        </p:nvSpPr>
        <p:spPr>
          <a:xfrm>
            <a:off x="6861895" y="4736446"/>
            <a:ext cx="2103121" cy="268834"/>
          </a:xfrm>
        </p:spPr>
        <p:txBody>
          <a:bodyPr/>
          <a:lstStyle/>
          <a:p>
            <a:fld id="{B6F15528-21DE-4FAA-801E-634DDDAF4B2B}" type="slidenum">
              <a:rPr lang="ru-RU" smtClean="0">
                <a:solidFill>
                  <a:schemeClr val="accent3">
                    <a:lumMod val="50000"/>
                  </a:schemeClr>
                </a:solidFill>
              </a:rPr>
              <a:pPr/>
              <a:t>8</a:t>
            </a:fld>
            <a:endParaRPr lang="ru-RU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2438400" y="209550"/>
            <a:ext cx="6629400" cy="261610"/>
          </a:xfrm>
        </p:spPr>
        <p:txBody>
          <a:bodyPr wrap="square" lIns="0" tIns="0" rIns="0" bIns="0">
            <a:spAutoFit/>
          </a:bodyPr>
          <a:lstStyle/>
          <a:p>
            <a:r>
              <a:rPr lang="ru-RU" sz="1700" dirty="0">
                <a:solidFill>
                  <a:srgbClr val="0070C0"/>
                </a:solidFill>
              </a:rPr>
              <a:t>Особенности формирования информации</a:t>
            </a:r>
          </a:p>
        </p:txBody>
      </p:sp>
      <p:sp>
        <p:nvSpPr>
          <p:cNvPr id="22" name="Прямоугольник 5">
            <a:extLst>
              <a:ext uri="{FF2B5EF4-FFF2-40B4-BE49-F238E27FC236}">
                <a16:creationId xmlns:a16="http://schemas.microsoft.com/office/drawing/2014/main" xmlns="" id="{6F7FE1FA-48AD-467D-92A0-6D1B41A28C4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05200" y="819150"/>
            <a:ext cx="4240616" cy="2943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8580" tIns="34290" rIns="68580" bIns="34290">
            <a:spAutoFit/>
          </a:bodyPr>
          <a:lstStyle/>
          <a:p>
            <a:pPr algn="ctr">
              <a:lnSpc>
                <a:spcPct val="114000"/>
              </a:lnSpc>
              <a:spcBef>
                <a:spcPts val="600"/>
              </a:spcBef>
              <a:spcAft>
                <a:spcPts val="600"/>
              </a:spcAft>
              <a:buClr>
                <a:srgbClr val="FFC000"/>
              </a:buClr>
            </a:pPr>
            <a:r>
              <a:rPr lang="ru-RU" sz="1400" b="1" u="sng" dirty="0" smtClean="0"/>
              <a:t>Обращаем внимание:</a:t>
            </a:r>
            <a:endParaRPr lang="ru-RU" sz="1400" b="1" u="sng" dirty="0">
              <a:ea typeface="Times New Roman"/>
              <a:cs typeface="Times New Roman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524000" y="1276350"/>
            <a:ext cx="74676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ru-RU" sz="1200" b="1" dirty="0"/>
              <a:t>Взаимосвязанные показатели в приложениях № 7, 8, 9 должны быть идентичны </a:t>
            </a:r>
            <a:r>
              <a:rPr lang="ru-RU" sz="1200" dirty="0"/>
              <a:t>(итого по главному распорядителю бюджетных средств, итого по субъекту Российской Федерации, данные по строке «Всего</a:t>
            </a:r>
            <a:r>
              <a:rPr lang="ru-RU" sz="1200" dirty="0" smtClean="0"/>
              <a:t>»);</a:t>
            </a:r>
            <a:endParaRPr lang="ru-RU" sz="12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1524000" y="1996386"/>
            <a:ext cx="744101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ru-RU" sz="1200" dirty="0"/>
              <a:t>Единицы измерения в указанных приложениях формируются </a:t>
            </a:r>
            <a:r>
              <a:rPr lang="ru-RU" sz="1200" b="1" dirty="0"/>
              <a:t>в рублях с 2 знаками после </a:t>
            </a:r>
            <a:r>
              <a:rPr lang="ru-RU" sz="1200" b="1" dirty="0" smtClean="0"/>
              <a:t>запятой</a:t>
            </a:r>
            <a:r>
              <a:rPr lang="ru-RU" sz="1200" dirty="0" smtClean="0"/>
              <a:t>;</a:t>
            </a:r>
            <a:endParaRPr lang="ru-RU" sz="120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1519628" y="2417964"/>
            <a:ext cx="7471972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ru-RU" sz="1200" dirty="0"/>
              <a:t>В целях корректного формирования графы 22 Отчета ф. 0531888 суммы остатков целевых средств, образовавшиеся в результате округления сумм кассовых расходов местных бюджетов, перечисляемых в соответствии с уровнем </a:t>
            </a:r>
            <a:r>
              <a:rPr lang="ru-RU" sz="1200" dirty="0"/>
              <a:t>софинансирования</a:t>
            </a:r>
            <a:r>
              <a:rPr lang="ru-RU" sz="1200" dirty="0"/>
              <a:t>, установленным соглашением о предоставлении межбюджетных трансфертов, следует скорректировать Бухгалтерской </a:t>
            </a:r>
            <a:r>
              <a:rPr lang="ru-RU" sz="1200" dirty="0" smtClean="0"/>
              <a:t>справкой      </a:t>
            </a:r>
            <a:r>
              <a:rPr lang="ru-RU" sz="1200" dirty="0"/>
              <a:t>(ф. 0504833</a:t>
            </a:r>
            <a:r>
              <a:rPr lang="ru-RU" sz="1200" dirty="0" smtClean="0"/>
              <a:t>);</a:t>
            </a:r>
            <a:endParaRPr lang="ru-RU" sz="1200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1519628" y="3580998"/>
            <a:ext cx="744538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ru-RU" sz="1200" dirty="0"/>
              <a:t>ТОФК необходимо провести анализ и обеспечить соответствие данных Отчета (ф. 0531888) ППО АСФК ТОФК и данных, загруженных в «Систему обеспечения сбора, анализа и визуализации данных для центрального аппарата Федерального казначейства» (система КПЭ), начиная с данных по состоянию на </a:t>
            </a:r>
            <a:r>
              <a:rPr lang="ru-RU" sz="1200" dirty="0" smtClean="0"/>
              <a:t>01.01.2023.</a:t>
            </a:r>
            <a:endParaRPr lang="ru-RU" sz="1200" dirty="0"/>
          </a:p>
        </p:txBody>
      </p:sp>
    </p:spTree>
    <p:extLst>
      <p:ext uri="{BB962C8B-B14F-4D97-AF65-F5344CB8AC3E}">
        <p14:creationId xmlns:p14="http://schemas.microsoft.com/office/powerpoint/2010/main" val="18799865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Главная">
      <a:dk1>
        <a:srgbClr val="000000"/>
      </a:dk1>
      <a:lt1>
        <a:srgbClr val="FFFFFF"/>
      </a:lt1>
      <a:dk2>
        <a:srgbClr val="D1282E"/>
      </a:dk2>
      <a:lt2>
        <a:srgbClr val="C8C8B1"/>
      </a:lt2>
      <a:accent1>
        <a:srgbClr val="7A7A7A"/>
      </a:accent1>
      <a:accent2>
        <a:srgbClr val="F5C201"/>
      </a:accent2>
      <a:accent3>
        <a:srgbClr val="526DB0"/>
      </a:accent3>
      <a:accent4>
        <a:srgbClr val="989AAC"/>
      </a:accent4>
      <a:accent5>
        <a:srgbClr val="DC5924"/>
      </a:accent5>
      <a:accent6>
        <a:srgbClr val="B4B392"/>
      </a:accent6>
      <a:hlink>
        <a:srgbClr val="CC9900"/>
      </a:hlink>
      <a:folHlink>
        <a:srgbClr val="969696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17222</TotalTime>
  <Words>894</Words>
  <Application>Microsoft Office PowerPoint</Application>
  <PresentationFormat>Экран (16:9)</PresentationFormat>
  <Paragraphs>76</Paragraphs>
  <Slides>10</Slides>
  <Notes>9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7" baseType="lpstr">
      <vt:lpstr>Arial</vt:lpstr>
      <vt:lpstr>Calibri</vt:lpstr>
      <vt:lpstr>Cambria</vt:lpstr>
      <vt:lpstr>Segoe UI Light</vt:lpstr>
      <vt:lpstr>Times New Roman</vt:lpstr>
      <vt:lpstr>Wingdings</vt:lpstr>
      <vt:lpstr>Office Theme</vt:lpstr>
      <vt:lpstr>Презентация PowerPoint</vt:lpstr>
      <vt:lpstr>Формирование предварительной информации об исполнении федерального бюджета за 2022 год </vt:lpstr>
      <vt:lpstr>Формирование предварительной информации об исполнении федерального бюджета за 2022 год </vt:lpstr>
      <vt:lpstr>Формирование предварительной информации об исполнении федерального бюджета за 2022 год </vt:lpstr>
      <vt:lpstr>Формирование предварительной информации об исполнении федерального бюджета за 2022 год </vt:lpstr>
      <vt:lpstr>Формирование предварительной информации об исполнении федерального бюджета за 2022 год </vt:lpstr>
      <vt:lpstr>Сроки представления приложений № 7 и 8</vt:lpstr>
      <vt:lpstr>Сроки представления приложения № 9</vt:lpstr>
      <vt:lpstr>Особенности формирования информации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евоывлд</dc:title>
  <dc:creator>Елизавета Арбатова</dc:creator>
  <cp:lastModifiedBy>Пчелинцев Анатолий Владимирович</cp:lastModifiedBy>
  <cp:revision>651</cp:revision>
  <cp:lastPrinted>2022-11-17T08:27:34Z</cp:lastPrinted>
  <dcterms:created xsi:type="dcterms:W3CDTF">2019-07-31T16:47:50Z</dcterms:created>
  <dcterms:modified xsi:type="dcterms:W3CDTF">2022-12-22T04:39:21Z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2019-03-19T00:00:00Z</vt:filetime>
  </property>
  <property fmtid="{D5CDD505-2E9C-101B-9397-08002B2CF9AE}" pid="3" name="Creator">
    <vt:lpwstr>Adobe Illustrator CC 22.1 (Windows)</vt:lpwstr>
  </property>
  <property fmtid="{D5CDD505-2E9C-101B-9397-08002B2CF9AE}" pid="4" name="LastSaved">
    <vt:filetime>2019-07-31T00:00:00Z</vt:filetime>
  </property>
</Properties>
</file>