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13" r:id="rId2"/>
    <p:sldId id="577" r:id="rId3"/>
    <p:sldId id="575" r:id="rId4"/>
    <p:sldId id="582" r:id="rId5"/>
    <p:sldId id="581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65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9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56"/>
  </p:normalViewPr>
  <p:slideViewPr>
    <p:cSldViewPr snapToGrid="0" showGuides="1">
      <p:cViewPr varScale="1">
        <p:scale>
          <a:sx n="78" d="100"/>
          <a:sy n="78" d="100"/>
        </p:scale>
        <p:origin x="778" y="72"/>
      </p:cViewPr>
      <p:guideLst>
        <p:guide orient="horz" pos="2160"/>
        <p:guide pos="365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BC44-A9ED-4E47-9C77-74D5D0D60BC3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C74BB1-9990-4831-B995-1426D2230D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563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696552-920F-4B31-9AF9-C3E3BD6AAE5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3760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457596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99778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73061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3B102A-EDC8-431F-B475-B3229B34ED88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42805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53292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6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3384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25" y="6377969"/>
            <a:ext cx="2804161" cy="574516"/>
          </a:xfrm>
          <a:prstGeom prst="rect">
            <a:avLst/>
          </a:prstGeom>
        </p:spPr>
        <p:txBody>
          <a:bodyPr/>
          <a:lstStyle/>
          <a:p>
            <a:fld id="{F610515F-1E8C-4EDF-B9D4-579670099B2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12/20/2023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1" y="6377971"/>
            <a:ext cx="3901440" cy="574516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>
            <a:extLst>
              <a:ext uri="{FF2B5EF4-FFF2-40B4-BE49-F238E27FC236}">
                <a16:creationId xmlns="" xmlns:a16="http://schemas.microsoft.com/office/drawing/2014/main" id="{2C64C0D2-3B01-4D89-AC3D-D015BF578CA3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9253594" y="6394481"/>
            <a:ext cx="2804161" cy="348813"/>
          </a:xfrm>
        </p:spPr>
        <p:txBody>
          <a:bodyPr lIns="0" tIns="0" rIns="0" bIns="0"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>
                <a:solidFill>
                  <a:srgbClr val="44546A"/>
                </a:solidFill>
              </a:rPr>
              <a:pPr/>
              <a:t>‹#›</a:t>
            </a:fld>
            <a:endParaRPr lang="ru-RU" dirty="0">
              <a:solidFill>
                <a:srgbClr val="44546A"/>
              </a:solidFill>
            </a:endParaRPr>
          </a:p>
        </p:txBody>
      </p:sp>
      <p:sp>
        <p:nvSpPr>
          <p:cNvPr id="6" name="Holder 2">
            <a:extLst>
              <a:ext uri="{FF2B5EF4-FFF2-40B4-BE49-F238E27FC236}">
                <a16:creationId xmlns="" xmlns:a16="http://schemas.microsoft.com/office/drawing/2014/main" id="{ACA70A9C-BB1B-495B-A91D-4FFE807FD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81"/>
            <a:ext cx="5789968" cy="348813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267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7" name="object 2">
            <a:extLst>
              <a:ext uri="{FF2B5EF4-FFF2-40B4-BE49-F238E27FC236}">
                <a16:creationId xmlns="" xmlns:a16="http://schemas.microsoft.com/office/drawing/2014/main" id="{D1FFA894-E666-4AAB-90B4-A00984BD322C}"/>
              </a:ext>
            </a:extLst>
          </p:cNvPr>
          <p:cNvSpPr/>
          <p:nvPr userDrawn="1"/>
        </p:nvSpPr>
        <p:spPr>
          <a:xfrm flipV="1">
            <a:off x="1" y="530121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pPr algn="l" defTabSz="914400" hangingPunct="1"/>
            <a:endParaRPr sz="3867" b="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0962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243154" y="1818512"/>
            <a:ext cx="8534401" cy="321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24"/>
            </a:lvl1pPr>
          </a:lstStyle>
          <a:p>
            <a:endParaRPr dirty="0"/>
          </a:p>
        </p:txBody>
      </p:sp>
      <p:sp>
        <p:nvSpPr>
          <p:cNvPr id="7" name="Holder 2">
            <a:extLst>
              <a:ext uri="{FF2B5EF4-FFF2-40B4-BE49-F238E27FC236}">
                <a16:creationId xmlns="" xmlns:a16="http://schemas.microsoft.com/office/drawing/2014/main" id="{7B23EBB8-90AE-42AD-89F1-AAACFA84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67763" y="46977"/>
            <a:ext cx="5789968" cy="35844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2329" b="1" i="0">
                <a:solidFill>
                  <a:schemeClr val="tx2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8" name="object 2">
            <a:extLst>
              <a:ext uri="{FF2B5EF4-FFF2-40B4-BE49-F238E27FC236}">
                <a16:creationId xmlns="" xmlns:a16="http://schemas.microsoft.com/office/drawing/2014/main" id="{AC4B3DDE-8657-4CD7-8D3E-CD345DD21E94}"/>
              </a:ext>
            </a:extLst>
          </p:cNvPr>
          <p:cNvSpPr/>
          <p:nvPr userDrawn="1"/>
        </p:nvSpPr>
        <p:spPr>
          <a:xfrm flipV="1">
            <a:off x="1" y="530119"/>
            <a:ext cx="12192000" cy="374445"/>
          </a:xfrm>
          <a:custGeom>
            <a:avLst/>
            <a:gdLst/>
            <a:ahLst/>
            <a:cxnLst/>
            <a:rect l="l" t="t" r="r" b="b"/>
            <a:pathLst>
              <a:path w="4416425">
                <a:moveTo>
                  <a:pt x="0" y="0"/>
                </a:moveTo>
                <a:lnTo>
                  <a:pt x="4415994" y="0"/>
                </a:lnTo>
              </a:path>
            </a:pathLst>
          </a:custGeom>
          <a:ln w="12700">
            <a:solidFill>
              <a:schemeClr val="bg1">
                <a:lumMod val="85000"/>
              </a:schemeClr>
            </a:solidFill>
          </a:ln>
        </p:spPr>
        <p:txBody>
          <a:bodyPr wrap="square" lIns="0" tIns="0" rIns="0" bIns="0" rtlCol="0"/>
          <a:lstStyle/>
          <a:p>
            <a:endParaRPr sz="3808" dirty="0"/>
          </a:p>
        </p:txBody>
      </p:sp>
      <p:sp>
        <p:nvSpPr>
          <p:cNvPr id="10" name="Дата 9">
            <a:extLst>
              <a:ext uri="{FF2B5EF4-FFF2-40B4-BE49-F238E27FC236}">
                <a16:creationId xmlns="" xmlns:a16="http://schemas.microsoft.com/office/drawing/2014/main" id="{20278EF6-AF14-48C2-AE7F-BB201C546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4F694-E1C4-4716-8C03-B76FD6043CF6}" type="datetime1">
              <a:rPr lang="en-US" smtClean="0"/>
              <a:t>12/20/2023</a:t>
            </a:fld>
            <a:endParaRPr lang="en-US" dirty="0"/>
          </a:p>
        </p:txBody>
      </p:sp>
      <p:sp>
        <p:nvSpPr>
          <p:cNvPr id="11" name="Нижний колонтитул 10">
            <a:extLst>
              <a:ext uri="{FF2B5EF4-FFF2-40B4-BE49-F238E27FC236}">
                <a16:creationId xmlns="" xmlns:a16="http://schemas.microsoft.com/office/drawing/2014/main" id="{673C5D05-5317-4410-986D-0EB45742A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Номер слайда 11">
            <a:extLst>
              <a:ext uri="{FF2B5EF4-FFF2-40B4-BE49-F238E27FC236}">
                <a16:creationId xmlns="" xmlns:a16="http://schemas.microsoft.com/office/drawing/2014/main" id="{9B8336B5-74EC-4EED-88A6-FF7D2C8A8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078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3971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223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39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953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015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4788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7151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0461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FF5D0-9A36-44F2-93F1-04C91E1031C0}" type="datetimeFigureOut">
              <a:rPr lang="ru-RU" smtClean="0"/>
              <a:t>20.12.2023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4AF46-7E48-4CD6-BF85-58B86048D4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1046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27"/>
          <p:cNvSpPr/>
          <p:nvPr/>
        </p:nvSpPr>
        <p:spPr>
          <a:xfrm>
            <a:off x="0" y="-63388"/>
            <a:ext cx="12192000" cy="377190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333" dirty="0"/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9947" y="114300"/>
            <a:ext cx="5906705" cy="6629400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" t="54217" r="794"/>
          <a:stretch/>
        </p:blipFill>
        <p:spPr>
          <a:xfrm>
            <a:off x="6179947" y="3708512"/>
            <a:ext cx="5906705" cy="3035188"/>
          </a:xfrm>
          <a:prstGeom prst="rect">
            <a:avLst/>
          </a:prstGeom>
        </p:spPr>
      </p:pic>
      <p:sp>
        <p:nvSpPr>
          <p:cNvPr id="9" name="Заголовок 1"/>
          <p:cNvSpPr txBox="1">
            <a:spLocks/>
          </p:cNvSpPr>
          <p:nvPr/>
        </p:nvSpPr>
        <p:spPr>
          <a:xfrm>
            <a:off x="517236" y="2295338"/>
            <a:ext cx="5748482" cy="11336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b">
            <a:noAutofit/>
          </a:bodyPr>
          <a:lstStyle>
            <a:lvl1pPr marL="0" marR="0" indent="0" algn="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534" b="1" i="0" u="none" strike="noStrike" cap="none" spc="0" baseline="0">
                <a:solidFill>
                  <a:schemeClr val="tx2"/>
                </a:solidFill>
                <a:uFillTx/>
                <a:latin typeface="Arial"/>
                <a:ea typeface="+mn-ea"/>
                <a:cs typeface="Arial"/>
                <a:sym typeface="Helvetica Neue Medium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pPr algn="l" hangingPunct="1"/>
            <a:endParaRPr lang="ru-RU" sz="2800" dirty="0">
              <a:solidFill>
                <a:schemeClr val="bg1"/>
              </a:solidFill>
              <a:latin typeface="Segoe UI Light" panose="020B0502040204020203" pitchFamily="34" charset="0"/>
              <a:ea typeface="Segoe UI Historic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5470" y="640657"/>
            <a:ext cx="6000247" cy="254149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Особенности составления и предоставления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Отчета </a:t>
            </a:r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размещенной информации на Официальном сайте ГМУ </a:t>
            </a:r>
          </a:p>
          <a:p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 Аналитической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 </a:t>
            </a:r>
            <a:endParaRPr lang="ru-RU" sz="2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r>
              <a:rPr lang="ru-RU" sz="2600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 проведенной </a:t>
            </a:r>
            <a:r>
              <a:rPr lang="ru-RU" sz="2600" dirty="0" smtClean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сверке</a:t>
            </a:r>
            <a:endParaRPr lang="ru-RU" sz="2600" dirty="0">
              <a:solidFill>
                <a:schemeClr val="bg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42634" y="5863516"/>
            <a:ext cx="7191639" cy="807948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dirty="0">
                <a:solidFill>
                  <a:schemeClr val="bg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Нормативная правовая база.</a:t>
            </a:r>
          </a:p>
          <a:p>
            <a:r>
              <a:rPr lang="ru-RU" sz="160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Черненкова Светлана</a:t>
            </a:r>
          </a:p>
          <a:p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Федеральное </a:t>
            </a:r>
            <a:r>
              <a:rPr lang="ru-RU" sz="1600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казначейство, </a:t>
            </a:r>
            <a:r>
              <a:rPr lang="ru-RU" sz="1600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декабрь, 2023</a:t>
            </a:r>
          </a:p>
          <a:p>
            <a:endParaRPr lang="ru-RU" sz="1600" dirty="0">
              <a:solidFill>
                <a:schemeClr val="tx1"/>
              </a:solidFill>
              <a:latin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228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426593" y="237563"/>
            <a:ext cx="8474817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составления и предоставления Отчета по размещенной информации на Официальном сайте ГМУ на 1 января 2024 года</a:t>
            </a:r>
            <a:endParaRPr lang="ru-RU" sz="1800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  <a:cs typeface="Segoe UI Light" panose="020B0502040204020203" pitchFamily="34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  <p:sp>
        <p:nvSpPr>
          <p:cNvPr id="3" name="Скругленный прямоугольник 56">
            <a:extLst>
              <a:ext uri="{FF2B5EF4-FFF2-40B4-BE49-F238E27FC236}">
                <a16:creationId xmlns="" xmlns:a16="http://schemas.microsoft.com/office/drawing/2014/main" id="{7DB4335D-9380-796E-5ADA-96944611D053}"/>
              </a:ext>
            </a:extLst>
          </p:cNvPr>
          <p:cNvSpPr/>
          <p:nvPr/>
        </p:nvSpPr>
        <p:spPr>
          <a:xfrm>
            <a:off x="1208310" y="2634119"/>
            <a:ext cx="10687622" cy="41443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80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 формировании Отчета отбирается параметр – </a:t>
            </a:r>
            <a:r>
              <a:rPr lang="ru-RU" sz="16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«Организации, не являющиеся филиалами»</a:t>
            </a:r>
          </a:p>
        </p:txBody>
      </p:sp>
      <p:sp>
        <p:nvSpPr>
          <p:cNvPr id="8" name="Скругленный прямоугольник 56">
            <a:extLst>
              <a:ext uri="{FF2B5EF4-FFF2-40B4-BE49-F238E27FC236}">
                <a16:creationId xmlns="" xmlns:a16="http://schemas.microsoft.com/office/drawing/2014/main" id="{61425DF8-DF28-3CD8-FF2E-1EDF4DBC254F}"/>
              </a:ext>
            </a:extLst>
          </p:cNvPr>
          <p:cNvSpPr/>
          <p:nvPr/>
        </p:nvSpPr>
        <p:spPr>
          <a:xfrm>
            <a:off x="1202835" y="3822645"/>
            <a:ext cx="10693097" cy="419736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80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графе 1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Отчета </a:t>
            </a:r>
            <a:r>
              <a:rPr lang="ru-RU" sz="16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Код ТОФК указывается без детализации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(например, 0100, 4800 и т.д.)</a:t>
            </a:r>
            <a:endParaRPr lang="ru-RU" sz="1600" b="1" i="1" dirty="0">
              <a:solidFill>
                <a:schemeClr val="accent1">
                  <a:lumMod val="50000"/>
                </a:schemeClr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0" name="Скругленный прямоугольник 56">
            <a:extLst>
              <a:ext uri="{FF2B5EF4-FFF2-40B4-BE49-F238E27FC236}">
                <a16:creationId xmlns="" xmlns:a16="http://schemas.microsoft.com/office/drawing/2014/main" id="{EC0FC3CA-655F-2578-8976-7C68383F5D83}"/>
              </a:ext>
            </a:extLst>
          </p:cNvPr>
          <p:cNvSpPr/>
          <p:nvPr/>
        </p:nvSpPr>
        <p:spPr>
          <a:xfrm>
            <a:off x="1202834" y="4375983"/>
            <a:ext cx="10693097" cy="557562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графе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29 «Соответствие размещаемой информации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</a:t>
            </a:r>
            <a:r>
              <a:rPr lang="ru-RU" sz="16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Официальном сайте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ГМУ»  Отчета по строке «Итого» </a:t>
            </a:r>
            <a:r>
              <a:rPr lang="ru-RU" sz="16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указывается суммарное количество учреждений с признаком «НЕТ»</a:t>
            </a:r>
          </a:p>
        </p:txBody>
      </p:sp>
      <p:sp>
        <p:nvSpPr>
          <p:cNvPr id="11" name="Скругленный прямоугольник 56">
            <a:extLst>
              <a:ext uri="{FF2B5EF4-FFF2-40B4-BE49-F238E27FC236}">
                <a16:creationId xmlns="" xmlns:a16="http://schemas.microsoft.com/office/drawing/2014/main" id="{90DB541C-18DE-D899-3478-DA45EAF6260B}"/>
              </a:ext>
            </a:extLst>
          </p:cNvPr>
          <p:cNvSpPr/>
          <p:nvPr/>
        </p:nvSpPr>
        <p:spPr>
          <a:xfrm>
            <a:off x="1202833" y="5048762"/>
            <a:ext cx="10693097" cy="536173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</a:pP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Показатели Отчета не подлежат ручному исправлению в графах со 2 по 28 </a:t>
            </a:r>
            <a:endParaRPr lang="ru-RU" sz="1600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="" xmlns:a16="http://schemas.microsoft.com/office/drawing/2014/main" id="{9B9F679D-1399-0BCA-9569-4523259D7061}"/>
              </a:ext>
            </a:extLst>
          </p:cNvPr>
          <p:cNvCxnSpPr/>
          <p:nvPr/>
        </p:nvCxnSpPr>
        <p:spPr>
          <a:xfrm flipH="1">
            <a:off x="650390" y="2238776"/>
            <a:ext cx="22006" cy="4121997"/>
          </a:xfrm>
          <a:prstGeom prst="line">
            <a:avLst/>
          </a:prstGeom>
          <a:noFill/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6" name="Google Shape;1032;p67">
            <a:extLst>
              <a:ext uri="{FF2B5EF4-FFF2-40B4-BE49-F238E27FC236}">
                <a16:creationId xmlns="" xmlns:a16="http://schemas.microsoft.com/office/drawing/2014/main" id="{18D7BA82-1434-1C94-AE29-ED176FBEA93B}"/>
              </a:ext>
            </a:extLst>
          </p:cNvPr>
          <p:cNvSpPr/>
          <p:nvPr/>
        </p:nvSpPr>
        <p:spPr>
          <a:xfrm>
            <a:off x="466978" y="2660926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en-US" sz="2000" dirty="0">
                <a:solidFill>
                  <a:prstClr val="black"/>
                </a:solidFill>
              </a:rPr>
              <a:t>2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17" name="Google Shape;1032;p67">
            <a:extLst>
              <a:ext uri="{FF2B5EF4-FFF2-40B4-BE49-F238E27FC236}">
                <a16:creationId xmlns="" xmlns:a16="http://schemas.microsoft.com/office/drawing/2014/main" id="{A322C8B5-DDA8-AB69-BC4A-B2A0045D6A68}"/>
              </a:ext>
            </a:extLst>
          </p:cNvPr>
          <p:cNvSpPr/>
          <p:nvPr/>
        </p:nvSpPr>
        <p:spPr>
          <a:xfrm>
            <a:off x="477981" y="1934237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en-US" sz="2000" dirty="0">
                <a:solidFill>
                  <a:prstClr val="black"/>
                </a:solidFill>
              </a:rPr>
              <a:t>1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18" name="Google Shape;1032;p67">
            <a:extLst>
              <a:ext uri="{FF2B5EF4-FFF2-40B4-BE49-F238E27FC236}">
                <a16:creationId xmlns="" xmlns:a16="http://schemas.microsoft.com/office/drawing/2014/main" id="{B57EBCBA-FFC2-E5FD-035B-8855E01235CB}"/>
              </a:ext>
            </a:extLst>
          </p:cNvPr>
          <p:cNvSpPr/>
          <p:nvPr/>
        </p:nvSpPr>
        <p:spPr>
          <a:xfrm>
            <a:off x="466978" y="3254082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>
                <a:solidFill>
                  <a:prstClr val="black"/>
                </a:solidFill>
              </a:rPr>
              <a:t>3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19" name="Google Shape;1032;p67">
            <a:extLst>
              <a:ext uri="{FF2B5EF4-FFF2-40B4-BE49-F238E27FC236}">
                <a16:creationId xmlns="" xmlns:a16="http://schemas.microsoft.com/office/drawing/2014/main" id="{5106FBF6-C7ED-4DC0-5568-54FC4FB7FB2F}"/>
              </a:ext>
            </a:extLst>
          </p:cNvPr>
          <p:cNvSpPr/>
          <p:nvPr/>
        </p:nvSpPr>
        <p:spPr>
          <a:xfrm>
            <a:off x="448814" y="3854757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>
                <a:solidFill>
                  <a:prstClr val="black"/>
                </a:solidFill>
              </a:rPr>
              <a:t>4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2" name="Скругленный прямоугольник 56">
            <a:extLst>
              <a:ext uri="{FF2B5EF4-FFF2-40B4-BE49-F238E27FC236}">
                <a16:creationId xmlns="" xmlns:a16="http://schemas.microsoft.com/office/drawing/2014/main" id="{94D51E02-ECBE-EF18-63AC-1BEA4B4E1438}"/>
              </a:ext>
            </a:extLst>
          </p:cNvPr>
          <p:cNvSpPr/>
          <p:nvPr/>
        </p:nvSpPr>
        <p:spPr>
          <a:xfrm>
            <a:off x="1219263" y="1934237"/>
            <a:ext cx="10687622" cy="550631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>
              <a:lnSpc>
                <a:spcPts val="18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 оформляется в соответствии с Приложением № 1 к Требованиям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приказа Федерального казначейства от 23 марта 2023 № 98 (далее – Требования 98) </a:t>
            </a:r>
            <a:r>
              <a:rPr lang="ru-RU" sz="1200" b="1" i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(наименование региона, дата формирования Отчета, отчетный период, подписи, телефон)</a:t>
            </a:r>
            <a:endParaRPr lang="ru-RU" sz="1200" b="1" i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="" xmlns:a16="http://schemas.microsoft.com/office/drawing/2014/main" id="{86A1EDC5-690A-FCD1-9918-A4A5A3502B71}"/>
              </a:ext>
            </a:extLst>
          </p:cNvPr>
          <p:cNvSpPr/>
          <p:nvPr/>
        </p:nvSpPr>
        <p:spPr>
          <a:xfrm>
            <a:off x="520038" y="1034572"/>
            <a:ext cx="11375894" cy="63083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 </a:t>
            </a:r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размещенной </a:t>
            </a:r>
            <a:r>
              <a:rPr lang="ru-RU" sz="16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 </a:t>
            </a:r>
            <a:r>
              <a:rPr lang="ru-RU" sz="1600" b="1" dirty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Официальном сайте </a:t>
            </a:r>
            <a:r>
              <a:rPr lang="ru-RU" sz="1600" b="1" dirty="0" smtClean="0">
                <a:solidFill>
                  <a:prstClr val="black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ГМУ (Отчет) формируется с учетом следующих особенностей </a:t>
            </a:r>
            <a:endParaRPr lang="ru-RU" sz="1600" b="1" dirty="0">
              <a:solidFill>
                <a:prstClr val="black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0" name="Google Shape;1032;p67">
            <a:extLst>
              <a:ext uri="{FF2B5EF4-FFF2-40B4-BE49-F238E27FC236}">
                <a16:creationId xmlns="" xmlns:a16="http://schemas.microsoft.com/office/drawing/2014/main" id="{5106FBF6-C7ED-4DC0-5568-54FC4FB7FB2F}"/>
              </a:ext>
            </a:extLst>
          </p:cNvPr>
          <p:cNvSpPr/>
          <p:nvPr/>
        </p:nvSpPr>
        <p:spPr>
          <a:xfrm>
            <a:off x="448814" y="4460952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 smtClean="0">
                <a:solidFill>
                  <a:prstClr val="black"/>
                </a:solidFill>
              </a:rPr>
              <a:t>5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1" name="Google Shape;1032;p67">
            <a:extLst>
              <a:ext uri="{FF2B5EF4-FFF2-40B4-BE49-F238E27FC236}">
                <a16:creationId xmlns="" xmlns:a16="http://schemas.microsoft.com/office/drawing/2014/main" id="{5106FBF6-C7ED-4DC0-5568-54FC4FB7FB2F}"/>
              </a:ext>
            </a:extLst>
          </p:cNvPr>
          <p:cNvSpPr/>
          <p:nvPr/>
        </p:nvSpPr>
        <p:spPr>
          <a:xfrm>
            <a:off x="448814" y="5153115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 smtClean="0">
                <a:solidFill>
                  <a:prstClr val="black"/>
                </a:solidFill>
              </a:rPr>
              <a:t>6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5" name="Скругленный прямоугольник 56">
            <a:extLst>
              <a:ext uri="{FF2B5EF4-FFF2-40B4-BE49-F238E27FC236}">
                <a16:creationId xmlns="" xmlns:a16="http://schemas.microsoft.com/office/drawing/2014/main" id="{7DB4335D-9380-796E-5ADA-96944611D053}"/>
              </a:ext>
            </a:extLst>
          </p:cNvPr>
          <p:cNvSpPr/>
          <p:nvPr/>
        </p:nvSpPr>
        <p:spPr>
          <a:xfrm>
            <a:off x="1208310" y="3211333"/>
            <a:ext cx="10687622" cy="430374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>
              <a:lnSpc>
                <a:spcPts val="1800"/>
              </a:lnSpc>
            </a:pPr>
            <a:r>
              <a:rPr lang="ru-RU" sz="1600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Удаление строк </a:t>
            </a:r>
            <a:r>
              <a:rPr lang="ru-RU" sz="1600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учреждениям в сформированном Отчета  УФК  – </a:t>
            </a:r>
            <a:r>
              <a:rPr lang="ru-RU" sz="1600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допускается</a:t>
            </a:r>
            <a:endParaRPr lang="ru-RU" sz="1600" b="1" i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3" name="Google Shape;1032;p67">
            <a:extLst>
              <a:ext uri="{FF2B5EF4-FFF2-40B4-BE49-F238E27FC236}">
                <a16:creationId xmlns="" xmlns:a16="http://schemas.microsoft.com/office/drawing/2014/main" id="{5106FBF6-C7ED-4DC0-5568-54FC4FB7FB2F}"/>
              </a:ext>
            </a:extLst>
          </p:cNvPr>
          <p:cNvSpPr/>
          <p:nvPr/>
        </p:nvSpPr>
        <p:spPr>
          <a:xfrm>
            <a:off x="448814" y="5973149"/>
            <a:ext cx="388830" cy="387624"/>
          </a:xfrm>
          <a:prstGeom prst="roundRect">
            <a:avLst/>
          </a:prstGeom>
          <a:solidFill>
            <a:schemeClr val="bg1"/>
          </a:solidFill>
          <a:ln w="28575" cap="flat" cmpd="sng">
            <a:solidFill>
              <a:srgbClr val="385D8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2523" tIns="112523" rIns="112523" bIns="112523" anchor="ctr" anchorCtr="0">
            <a:noAutofit/>
          </a:bodyPr>
          <a:lstStyle/>
          <a:p>
            <a:pPr algn="ctr" defTabSz="2491588"/>
            <a:r>
              <a:rPr lang="ru-RU" sz="2000" dirty="0" smtClean="0">
                <a:solidFill>
                  <a:prstClr val="black"/>
                </a:solidFill>
              </a:rPr>
              <a:t>7</a:t>
            </a:r>
            <a:endParaRPr sz="2000" dirty="0">
              <a:solidFill>
                <a:prstClr val="black"/>
              </a:solidFill>
            </a:endParaRPr>
          </a:p>
        </p:txBody>
      </p:sp>
      <p:sp>
        <p:nvSpPr>
          <p:cNvPr id="26" name="Скругленный прямоугольник 56">
            <a:extLst>
              <a:ext uri="{FF2B5EF4-FFF2-40B4-BE49-F238E27FC236}">
                <a16:creationId xmlns="" xmlns:a16="http://schemas.microsoft.com/office/drawing/2014/main" id="{90DB541C-18DE-D899-3478-DA45EAF6260B}"/>
              </a:ext>
            </a:extLst>
          </p:cNvPr>
          <p:cNvSpPr/>
          <p:nvPr/>
        </p:nvSpPr>
        <p:spPr>
          <a:xfrm>
            <a:off x="1202833" y="5759132"/>
            <a:ext cx="10693097" cy="857978"/>
          </a:xfrm>
          <a:prstGeom prst="roundRect">
            <a:avLst>
              <a:gd name="adj" fmla="val 3010"/>
            </a:avLst>
          </a:prstGeom>
          <a:noFill/>
          <a:ln w="9525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just"/>
            <a:r>
              <a:rPr lang="ru-RU" sz="14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Классификатор причин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неразмещения информации учреждениями на Официальном сайте </a:t>
            </a:r>
            <a:r>
              <a:rPr lang="ru-RU" sz="14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дополняется наименованием – </a:t>
            </a:r>
            <a:r>
              <a:rPr lang="ru-RU" sz="1400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sz="1400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400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«</a:t>
            </a:r>
            <a:r>
              <a:rPr lang="ru-RU" sz="14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14 - </a:t>
            </a: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 о результатах деятельности государственного (муниципального) учреждения и об использовании закрепленного за ним государственного (муниципального) имущества представлен по форме приказа Минфина России от 30.09.2010 </a:t>
            </a:r>
            <a:b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sz="1400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№ 114н». Проставляется при заполнении гр. 30 Отчета.</a:t>
            </a:r>
            <a:endParaRPr lang="ru-RU" sz="1400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117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2136807" y="237563"/>
            <a:ext cx="9764603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составления и предоставления Аналитической информации о проведенной сверке информации о государственных (муниципальных) учреждений на 1 января 2024 года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3</a:t>
            </a:fld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1487963" y="1250131"/>
            <a:ext cx="9879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А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налитической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 заполняются все строки, по всем графам с соблюдением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формул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согласно Требованиям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98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 основании данных сформированного Отчета. </a:t>
            </a:r>
          </a:p>
          <a:p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 Аналитическую информацию данные по учреждениям фондов не добавляются.</a:t>
            </a:r>
            <a:endParaRPr lang="ru-RU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87963" y="2810184"/>
            <a:ext cx="98794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Данные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Аналитической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информации необходимо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сверить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с данными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Отчета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по всем уровням бюджетов в разрезе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типов учреждений</a:t>
            </a:r>
            <a:endParaRPr lang="ru-RU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97238" y="5870345"/>
            <a:ext cx="100157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В случае нарушения требований по составлению Аналитической информации необходимо предоставление </a:t>
            </a:r>
            <a:r>
              <a:rPr lang="ru-RU" sz="1600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полного комплекта информации в УФК по Тульской области</a:t>
            </a:r>
            <a:endParaRPr lang="ru-RU" sz="1600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2383229" y="3634420"/>
            <a:ext cx="7901313" cy="1987953"/>
            <a:chOff x="980278" y="4070706"/>
            <a:chExt cx="7901313" cy="1987953"/>
          </a:xfrm>
        </p:grpSpPr>
        <p:sp>
          <p:nvSpPr>
            <p:cNvPr id="5" name="TextBox 4"/>
            <p:cNvSpPr txBox="1"/>
            <p:nvPr/>
          </p:nvSpPr>
          <p:spPr>
            <a:xfrm>
              <a:off x="3421941" y="4446085"/>
              <a:ext cx="56778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6000" b="1" dirty="0" smtClean="0"/>
                <a:t>=</a:t>
              </a:r>
              <a:endParaRPr lang="ru-RU" sz="6000" b="1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3292176" y="4579449"/>
              <a:ext cx="827315" cy="748937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6" name="Picture 2" descr="C:\Users\1\AppData\Local\Microsoft\Windows\Temporary Internet Files\Content.IE5\FUZSU1KV\MC900434750[1].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05307" y="4070706"/>
              <a:ext cx="792053" cy="68069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6605585" y="4752517"/>
              <a:ext cx="210782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ru-RU" sz="2000" b="1" dirty="0" smtClean="0">
                  <a:solidFill>
                    <a:srgbClr val="C0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НЕ ДОПУСТИМО</a:t>
              </a:r>
              <a:endParaRPr lang="ru-RU" sz="20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980278" y="4299440"/>
              <a:ext cx="2083265" cy="1240534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Данные Аналитической информации</a:t>
              </a:r>
              <a:endParaRPr lang="ru-RU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361980" y="4299440"/>
              <a:ext cx="1999079" cy="123915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b="1" dirty="0" smtClean="0">
                  <a:solidFill>
                    <a:schemeClr val="tx1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Данным Отчета</a:t>
              </a:r>
              <a:endParaRPr lang="ru-RU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980278" y="5658549"/>
              <a:ext cx="790131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2000" b="1" dirty="0" smtClean="0">
                  <a:solidFill>
                    <a:srgbClr val="C00000"/>
                  </a:solidFill>
                  <a:latin typeface="Segoe UI Light" panose="020B0502040204020203" pitchFamily="34" charset="0"/>
                  <a:cs typeface="Segoe UI Light" panose="020B0502040204020203" pitchFamily="34" charset="0"/>
                </a:rPr>
                <a:t>*За исключением разницы данных по учреждениям фондов </a:t>
              </a:r>
              <a:endParaRPr lang="ru-RU" sz="2000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endParaRPr>
            </a:p>
          </p:txBody>
        </p:sp>
      </p:grpSp>
      <p:sp>
        <p:nvSpPr>
          <p:cNvPr id="15" name="Прямоугольник 14"/>
          <p:cNvSpPr/>
          <p:nvPr/>
        </p:nvSpPr>
        <p:spPr>
          <a:xfrm>
            <a:off x="1032916" y="5871723"/>
            <a:ext cx="10250865" cy="6640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8" name="Группа 7"/>
          <p:cNvGrpSpPr/>
          <p:nvPr/>
        </p:nvGrpSpPr>
        <p:grpSpPr>
          <a:xfrm>
            <a:off x="632907" y="1348145"/>
            <a:ext cx="10615196" cy="1334324"/>
            <a:chOff x="1332260" y="1782163"/>
            <a:chExt cx="10615196" cy="1334324"/>
          </a:xfrm>
        </p:grpSpPr>
        <p:cxnSp>
          <p:nvCxnSpPr>
            <p:cNvPr id="26" name="Straight Connector 18">
              <a:extLst>
                <a:ext uri="{FF2B5EF4-FFF2-40B4-BE49-F238E27FC236}">
                  <a16:creationId xmlns:a16="http://schemas.microsoft.com/office/drawing/2014/main" xmlns="" id="{7141C71E-E08E-4C35-AF33-12A46FFB4E28}"/>
                </a:ext>
              </a:extLst>
            </p:cNvPr>
            <p:cNvCxnSpPr>
              <a:stCxn id="27" idx="0"/>
            </p:cNvCxnSpPr>
            <p:nvPr/>
          </p:nvCxnSpPr>
          <p:spPr>
            <a:xfrm flipV="1">
              <a:off x="1332268" y="2626257"/>
              <a:ext cx="10615188" cy="27928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7" name="Arc 17">
              <a:extLst>
                <a:ext uri="{FF2B5EF4-FFF2-40B4-BE49-F238E27FC236}">
                  <a16:creationId xmlns:a16="http://schemas.microsoft.com/office/drawing/2014/main" xmlns="" id="{B54B9C7B-4DA7-40E1-B723-68758EB971FE}"/>
                </a:ext>
              </a:extLst>
            </p:cNvPr>
            <p:cNvSpPr/>
            <p:nvPr/>
          </p:nvSpPr>
          <p:spPr>
            <a:xfrm rot="5400000">
              <a:off x="1332260" y="2197325"/>
              <a:ext cx="919162" cy="919162"/>
            </a:xfrm>
            <a:prstGeom prst="arc">
              <a:avLst>
                <a:gd name="adj1" fmla="val 5420354"/>
                <a:gd name="adj2" fmla="val 10853341"/>
              </a:avLst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19">
              <a:extLst>
                <a:ext uri="{FF2B5EF4-FFF2-40B4-BE49-F238E27FC236}">
                  <a16:creationId xmlns:a16="http://schemas.microsoft.com/office/drawing/2014/main" xmlns="" id="{037A3CB3-AA60-41C6-B92B-B84EC0A87E61}"/>
                </a:ext>
              </a:extLst>
            </p:cNvPr>
            <p:cNvSpPr/>
            <p:nvPr/>
          </p:nvSpPr>
          <p:spPr>
            <a:xfrm>
              <a:off x="1696591" y="2561656"/>
              <a:ext cx="190500" cy="1905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ircle: Hollow 20">
              <a:extLst>
                <a:ext uri="{FF2B5EF4-FFF2-40B4-BE49-F238E27FC236}">
                  <a16:creationId xmlns:a16="http://schemas.microsoft.com/office/drawing/2014/main" xmlns="" id="{5AB77009-91CD-4089-A339-205E1FD860BA}"/>
                </a:ext>
              </a:extLst>
            </p:cNvPr>
            <p:cNvSpPr/>
            <p:nvPr/>
          </p:nvSpPr>
          <p:spPr>
            <a:xfrm>
              <a:off x="1577528" y="2442593"/>
              <a:ext cx="428626" cy="428626"/>
            </a:xfrm>
            <a:prstGeom prst="donut">
              <a:avLst>
                <a:gd name="adj" fmla="val 5281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0" name="Circle: Hollow 21">
              <a:extLst>
                <a:ext uri="{FF2B5EF4-FFF2-40B4-BE49-F238E27FC236}">
                  <a16:creationId xmlns:a16="http://schemas.microsoft.com/office/drawing/2014/main" xmlns="" id="{EB4F978A-6973-4038-9D44-C992F6903D28}"/>
                </a:ext>
              </a:extLst>
            </p:cNvPr>
            <p:cNvSpPr/>
            <p:nvPr/>
          </p:nvSpPr>
          <p:spPr>
            <a:xfrm>
              <a:off x="1444656" y="2309721"/>
              <a:ext cx="694370" cy="694370"/>
            </a:xfrm>
            <a:prstGeom prst="donut">
              <a:avLst>
                <a:gd name="adj" fmla="val 2879"/>
              </a:avLst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cxnSp>
          <p:nvCxnSpPr>
            <p:cNvPr id="31" name="Straight Connector 22">
              <a:extLst>
                <a:ext uri="{FF2B5EF4-FFF2-40B4-BE49-F238E27FC236}">
                  <a16:creationId xmlns:a16="http://schemas.microsoft.com/office/drawing/2014/main" xmlns="" id="{7982AF7D-7FF0-494C-891D-C601C69FAD6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791841" y="1782163"/>
              <a:ext cx="2" cy="535688"/>
            </a:xfrm>
            <a:prstGeom prst="line">
              <a:avLst/>
            </a:prstGeom>
            <a:ln w="19050"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3" name="Straight Connector 18">
            <a:extLst>
              <a:ext uri="{FF2B5EF4-FFF2-40B4-BE49-F238E27FC236}">
                <a16:creationId xmlns:a16="http://schemas.microsoft.com/office/drawing/2014/main" xmlns="" id="{7141C71E-E08E-4C35-AF33-12A46FFB4E28}"/>
              </a:ext>
            </a:extLst>
          </p:cNvPr>
          <p:cNvCxnSpPr>
            <a:stCxn id="34" idx="0"/>
          </p:cNvCxnSpPr>
          <p:nvPr/>
        </p:nvCxnSpPr>
        <p:spPr>
          <a:xfrm flipV="1">
            <a:off x="632915" y="3572015"/>
            <a:ext cx="10615188" cy="27928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Arc 17">
            <a:extLst>
              <a:ext uri="{FF2B5EF4-FFF2-40B4-BE49-F238E27FC236}">
                <a16:creationId xmlns:a16="http://schemas.microsoft.com/office/drawing/2014/main" xmlns="" id="{B54B9C7B-4DA7-40E1-B723-68758EB971FE}"/>
              </a:ext>
            </a:extLst>
          </p:cNvPr>
          <p:cNvSpPr/>
          <p:nvPr/>
        </p:nvSpPr>
        <p:spPr>
          <a:xfrm rot="5400000">
            <a:off x="632907" y="3143083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19">
            <a:extLst>
              <a:ext uri="{FF2B5EF4-FFF2-40B4-BE49-F238E27FC236}">
                <a16:creationId xmlns:a16="http://schemas.microsoft.com/office/drawing/2014/main" xmlns="" id="{037A3CB3-AA60-41C6-B92B-B84EC0A87E61}"/>
              </a:ext>
            </a:extLst>
          </p:cNvPr>
          <p:cNvSpPr/>
          <p:nvPr/>
        </p:nvSpPr>
        <p:spPr>
          <a:xfrm>
            <a:off x="997238" y="3507414"/>
            <a:ext cx="190500" cy="1905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ircle: Hollow 21">
            <a:extLst>
              <a:ext uri="{FF2B5EF4-FFF2-40B4-BE49-F238E27FC236}">
                <a16:creationId xmlns:a16="http://schemas.microsoft.com/office/drawing/2014/main" xmlns="" id="{EB4F978A-6973-4038-9D44-C992F6903D28}"/>
              </a:ext>
            </a:extLst>
          </p:cNvPr>
          <p:cNvSpPr/>
          <p:nvPr/>
        </p:nvSpPr>
        <p:spPr>
          <a:xfrm>
            <a:off x="745303" y="3255479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37" name="Straight Connector 22">
            <a:extLst>
              <a:ext uri="{FF2B5EF4-FFF2-40B4-BE49-F238E27FC236}">
                <a16:creationId xmlns:a16="http://schemas.microsoft.com/office/drawing/2014/main" xmlns="" id="{7982AF7D-7FF0-494C-891D-C601C69FAD64}"/>
              </a:ext>
            </a:extLst>
          </p:cNvPr>
          <p:cNvCxnSpPr>
            <a:cxnSpLocks/>
          </p:cNvCxnSpPr>
          <p:nvPr/>
        </p:nvCxnSpPr>
        <p:spPr>
          <a:xfrm flipH="1" flipV="1">
            <a:off x="1092488" y="2727921"/>
            <a:ext cx="2" cy="535688"/>
          </a:xfrm>
          <a:prstGeom prst="line">
            <a:avLst/>
          </a:prstGeom>
          <a:ln w="19050"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ircle: Hollow 20">
            <a:extLst>
              <a:ext uri="{FF2B5EF4-FFF2-40B4-BE49-F238E27FC236}">
                <a16:creationId xmlns:a16="http://schemas.microsoft.com/office/drawing/2014/main" xmlns="" id="{5AB77009-91CD-4089-A339-205E1FD860BA}"/>
              </a:ext>
            </a:extLst>
          </p:cNvPr>
          <p:cNvSpPr/>
          <p:nvPr/>
        </p:nvSpPr>
        <p:spPr>
          <a:xfrm>
            <a:off x="871056" y="3386761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12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1925053" y="237563"/>
            <a:ext cx="9976358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составления и предоставления Отчета по размещенной информации </a:t>
            </a: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/>
            </a:r>
            <a:b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</a:br>
            <a:r>
              <a:rPr lang="ru-RU" sz="1800" dirty="0" smtClean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на </a:t>
            </a:r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Официальном сайте ГМУ на 1 января 2024 года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347772" y="1245070"/>
            <a:ext cx="1159933" cy="1168400"/>
            <a:chOff x="347772" y="1245070"/>
            <a:chExt cx="1159933" cy="1168400"/>
          </a:xfrm>
        </p:grpSpPr>
        <p:sp>
          <p:nvSpPr>
            <p:cNvPr id="20" name="Овал 19"/>
            <p:cNvSpPr/>
            <p:nvPr/>
          </p:nvSpPr>
          <p:spPr>
            <a:xfrm>
              <a:off x="347772" y="1245070"/>
              <a:ext cx="1159933" cy="1168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476278" y="1354564"/>
              <a:ext cx="902913" cy="94941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1603199" y="1590855"/>
            <a:ext cx="1008619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800"/>
              </a:lnSpc>
            </a:pP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Последний день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формирования Отчета в УФК по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субъектам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РФ –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29 декабря 2023 года</a:t>
            </a:r>
            <a:endParaRPr lang="ru-RU" b="1" i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grpSp>
        <p:nvGrpSpPr>
          <p:cNvPr id="16" name="Группа 15"/>
          <p:cNvGrpSpPr/>
          <p:nvPr/>
        </p:nvGrpSpPr>
        <p:grpSpPr>
          <a:xfrm>
            <a:off x="349853" y="2799414"/>
            <a:ext cx="1159933" cy="1168400"/>
            <a:chOff x="347772" y="1245070"/>
            <a:chExt cx="1159933" cy="1168400"/>
          </a:xfrm>
        </p:grpSpPr>
        <p:sp>
          <p:nvSpPr>
            <p:cNvPr id="17" name="Овал 16"/>
            <p:cNvSpPr/>
            <p:nvPr/>
          </p:nvSpPr>
          <p:spPr>
            <a:xfrm>
              <a:off x="347772" y="1245070"/>
              <a:ext cx="1159933" cy="1168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18" name="Овал 17"/>
            <p:cNvSpPr/>
            <p:nvPr/>
          </p:nvSpPr>
          <p:spPr>
            <a:xfrm>
              <a:off x="476278" y="1354564"/>
              <a:ext cx="902913" cy="94941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347767" y="4514101"/>
            <a:ext cx="1159933" cy="1168400"/>
            <a:chOff x="347772" y="1245070"/>
            <a:chExt cx="1159933" cy="1168400"/>
          </a:xfrm>
        </p:grpSpPr>
        <p:sp>
          <p:nvSpPr>
            <p:cNvPr id="23" name="Овал 22"/>
            <p:cNvSpPr/>
            <p:nvPr/>
          </p:nvSpPr>
          <p:spPr>
            <a:xfrm>
              <a:off x="347772" y="1245070"/>
              <a:ext cx="1159933" cy="1168400"/>
            </a:xfrm>
            <a:prstGeom prst="ellipse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476278" y="1354564"/>
              <a:ext cx="902913" cy="949412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631041" y="2780689"/>
            <a:ext cx="101505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предоставления Отчета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в УФК по Тульской области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позднее 22 января 2024 года</a:t>
            </a:r>
          </a:p>
          <a:p>
            <a:pPr algn="just"/>
            <a:endParaRPr lang="ru-RU" b="1" dirty="0" smtClean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  <a:p>
            <a:pPr algn="just"/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Срок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предоставления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сводных Отчетов 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в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ЦА ФК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позднее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29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января 2024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года</a:t>
            </a:r>
            <a:endParaRPr lang="ru-RU" b="1" dirty="0">
              <a:solidFill>
                <a:srgbClr val="C00000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03199" y="4614805"/>
            <a:ext cx="102982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Сопроводительное письмо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УФК по субъекта РФ оформляется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соответствии с шаблоном</a:t>
            </a:r>
            <a:r>
              <a:rPr lang="ru-RU" b="1" dirty="0">
                <a:latin typeface="Segoe UI Light" panose="020B0502040204020203" pitchFamily="34" charset="0"/>
                <a:cs typeface="Segoe UI Light" panose="020B0502040204020203" pitchFamily="34" charset="0"/>
              </a:rPr>
              <a:t>, приведенном в  Методических 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рекомендациях</a:t>
            </a:r>
            <a:endParaRPr lang="ru-RU" b="1" dirty="0"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cxnSp>
        <p:nvCxnSpPr>
          <p:cNvPr id="27" name="Straight Connector 18">
            <a:extLst>
              <a:ext uri="{FF2B5EF4-FFF2-40B4-BE49-F238E27FC236}">
                <a16:creationId xmlns:a16="http://schemas.microsoft.com/office/drawing/2014/main" xmlns="" id="{7141C71E-E08E-4C35-AF33-12A46FFB4E28}"/>
              </a:ext>
            </a:extLst>
          </p:cNvPr>
          <p:cNvCxnSpPr/>
          <p:nvPr/>
        </p:nvCxnSpPr>
        <p:spPr>
          <a:xfrm flipV="1">
            <a:off x="1639751" y="2154520"/>
            <a:ext cx="10114032" cy="2053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18">
            <a:extLst>
              <a:ext uri="{FF2B5EF4-FFF2-40B4-BE49-F238E27FC236}">
                <a16:creationId xmlns:a16="http://schemas.microsoft.com/office/drawing/2014/main" xmlns="" id="{7141C71E-E08E-4C35-AF33-12A46FFB4E28}"/>
              </a:ext>
            </a:extLst>
          </p:cNvPr>
          <p:cNvCxnSpPr/>
          <p:nvPr/>
        </p:nvCxnSpPr>
        <p:spPr>
          <a:xfrm flipV="1">
            <a:off x="1695289" y="3820827"/>
            <a:ext cx="10114032" cy="2053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18">
            <a:extLst>
              <a:ext uri="{FF2B5EF4-FFF2-40B4-BE49-F238E27FC236}">
                <a16:creationId xmlns:a16="http://schemas.microsoft.com/office/drawing/2014/main" xmlns="" id="{7141C71E-E08E-4C35-AF33-12A46FFB4E28}"/>
              </a:ext>
            </a:extLst>
          </p:cNvPr>
          <p:cNvCxnSpPr/>
          <p:nvPr/>
        </p:nvCxnSpPr>
        <p:spPr>
          <a:xfrm flipV="1">
            <a:off x="1649317" y="5407198"/>
            <a:ext cx="10114032" cy="2053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Рисунок 29"/>
          <p:cNvPicPr>
            <a:picLocks noChangeAspect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36" y="1469886"/>
            <a:ext cx="698586" cy="698586"/>
          </a:xfrm>
          <a:prstGeom prst="rect">
            <a:avLst/>
          </a:prstGeom>
        </p:spPr>
      </p:pic>
      <p:pic>
        <p:nvPicPr>
          <p:cNvPr id="31" name="Picture 6">
            <a:extLst>
              <a:ext uri="{FF2B5EF4-FFF2-40B4-BE49-F238E27FC236}">
                <a16:creationId xmlns="" xmlns:a16="http://schemas.microsoft.com/office/drawing/2014/main" id="{7802ADA9-7952-4025-9618-0048D55DA4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436" y="3051870"/>
            <a:ext cx="698586" cy="61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022" y="4783406"/>
            <a:ext cx="604672" cy="604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8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>
            <a:extLst>
              <a:ext uri="{FF2B5EF4-FFF2-40B4-BE49-F238E27FC236}">
                <a16:creationId xmlns="" xmlns:a16="http://schemas.microsoft.com/office/drawing/2014/main" id="{9057F448-D147-4228-A0FD-8008E86D84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27186"/>
            <a:ext cx="1402441" cy="548985"/>
          </a:xfrm>
          <a:prstGeom prst="rect">
            <a:avLst/>
          </a:prstGeom>
        </p:spPr>
      </p:pic>
      <p:sp>
        <p:nvSpPr>
          <p:cNvPr id="6" name="Заголовок 2"/>
          <p:cNvSpPr txBox="1">
            <a:spLocks/>
          </p:cNvSpPr>
          <p:nvPr/>
        </p:nvSpPr>
        <p:spPr>
          <a:xfrm>
            <a:off x="3378467" y="237563"/>
            <a:ext cx="8522944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algn="r">
              <a:defRPr sz="1747" b="1" i="0">
                <a:solidFill>
                  <a:schemeClr val="tx2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ru-RU" sz="1800" dirty="0">
                <a:solidFill>
                  <a:schemeClr val="accent1">
                    <a:lumMod val="50000"/>
                  </a:schemeClr>
                </a:solidFill>
                <a:latin typeface="Segoe UI Light" panose="020B0502040204020203" pitchFamily="34" charset="0"/>
                <a:ea typeface="Cambria" panose="02040503050406030204" pitchFamily="18" charset="0"/>
                <a:cs typeface="Segoe UI Light" panose="020B0502040204020203" pitchFamily="34" charset="0"/>
              </a:rPr>
              <a:t>Особенности составления и предоставления Отчета по размещенной информации на Официальном сайте ГМУ на 1 января 2024 года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510679"/>
            <a:ext cx="2743200" cy="365125"/>
          </a:xfrm>
        </p:spPr>
        <p:txBody>
          <a:bodyPr/>
          <a:lstStyle/>
          <a:p>
            <a:fld id="{B6F15528-21DE-4FAA-801E-634DDDAF4B2B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7756107" y="1397600"/>
            <a:ext cx="3064293" cy="2253518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Доработка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функционала ГИС ГМ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У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проводится</a:t>
            </a:r>
            <a:b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праздничные дни </a:t>
            </a:r>
            <a:b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период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 01.01.2024 </a:t>
            </a: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 smtClean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09.01.2024.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</a:p>
        </p:txBody>
      </p:sp>
      <p:sp>
        <p:nvSpPr>
          <p:cNvPr id="29" name="Прямоугольник с двумя усеченными противолежащими углами 28"/>
          <p:cNvSpPr/>
          <p:nvPr/>
        </p:nvSpPr>
        <p:spPr>
          <a:xfrm>
            <a:off x="1507707" y="3914043"/>
            <a:ext cx="2602030" cy="2253518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Отчет, сформированный в 2024 году на 01.01.2024  сформируется </a:t>
            </a:r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новому подходу. </a:t>
            </a:r>
          </a:p>
        </p:txBody>
      </p:sp>
      <p:sp>
        <p:nvSpPr>
          <p:cNvPr id="30" name="Прямоугольник с двумя усеченными противолежащими углами 29"/>
          <p:cNvSpPr/>
          <p:nvPr/>
        </p:nvSpPr>
        <p:spPr>
          <a:xfrm rot="5400000">
            <a:off x="3408092" y="-495484"/>
            <a:ext cx="2253519" cy="6054289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Начиная</a:t>
            </a:r>
            <a:r>
              <a:rPr lang="ru-RU" b="1" dirty="0" smtClean="0"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 01.01.2024 изменяется подход </a:t>
            </a:r>
            <a:b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 формированию Отчета. 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 01.01.2024 Отчет формируется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признаку территориального расположения учреждений, 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/>
            </a:r>
            <a:b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а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 </a:t>
            </a: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признаку обслуживания учреждений </a:t>
            </a:r>
            <a:b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</a:br>
            <a:r>
              <a:rPr lang="ru-RU" b="1" dirty="0" smtClean="0">
                <a:solidFill>
                  <a:schemeClr val="tx1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в УФК по субъектам РФ</a:t>
            </a:r>
            <a:endParaRPr lang="ru-RU" b="1" dirty="0">
              <a:solidFill>
                <a:schemeClr val="tx1"/>
              </a:solidFill>
              <a:latin typeface="Segoe UI Light" panose="020B0502040204020203" pitchFamily="34" charset="0"/>
              <a:cs typeface="Segoe UI Light" panose="020B0502040204020203" pitchFamily="34" charset="0"/>
            </a:endParaRPr>
          </a:p>
        </p:txBody>
      </p:sp>
      <p:sp>
        <p:nvSpPr>
          <p:cNvPr id="31" name="Прямоугольник с двумя усеченными противолежащими углами 30"/>
          <p:cNvSpPr/>
          <p:nvPr/>
        </p:nvSpPr>
        <p:spPr>
          <a:xfrm rot="-5400000">
            <a:off x="6435237" y="1756856"/>
            <a:ext cx="2253517" cy="6567891"/>
          </a:xfrm>
          <a:prstGeom prst="snip2Diag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До 1 апреля 2024 года УФК по субъектам РФ </a:t>
            </a:r>
          </a:p>
          <a:p>
            <a:pPr algn="ctr"/>
            <a:r>
              <a:rPr lang="ru-RU" b="1" dirty="0" smtClean="0">
                <a:solidFill>
                  <a:schemeClr val="tx1">
                    <a:alpha val="97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необходимо осуществить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сверку</a:t>
            </a:r>
            <a:r>
              <a:rPr lang="ru-RU" dirty="0" smtClean="0">
                <a:solidFill>
                  <a:schemeClr val="tx1">
                    <a:alpha val="97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 </a:t>
            </a:r>
            <a:r>
              <a:rPr lang="ru-RU" b="1" dirty="0" smtClean="0">
                <a:solidFill>
                  <a:schemeClr val="tx1">
                    <a:alpha val="97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количества учреждений в Сводном реестре  с зарегистрированными учреждениями в ГИС ГМУ с учетом нового подхода к формированию Отчета </a:t>
            </a:r>
            <a:r>
              <a:rPr lang="ru-RU" b="1" dirty="0">
                <a:solidFill>
                  <a:srgbClr val="C00000"/>
                </a:solidFill>
                <a:latin typeface="Segoe UI Light" panose="020B0502040204020203" pitchFamily="34" charset="0"/>
                <a:cs typeface="Segoe UI Light" panose="020B0502040204020203" pitchFamily="34" charset="0"/>
              </a:rPr>
              <a:t>по признаку территориального расположения учреждений. </a:t>
            </a:r>
          </a:p>
        </p:txBody>
      </p:sp>
      <p:pic>
        <p:nvPicPr>
          <p:cNvPr id="32" name="Picture 2" descr="C:\Users\1\AppData\Local\Microsoft\Windows\Temporary Internet Files\Content.IE5\FUZSU1KV\MC900434750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6636" y="4730495"/>
            <a:ext cx="722142" cy="6206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7BAEF7B-05A5-4CA9-AFA3-470DB2AC3D1D}"/>
              </a:ext>
            </a:extLst>
          </p:cNvPr>
          <p:cNvSpPr txBox="1"/>
          <p:nvPr/>
        </p:nvSpPr>
        <p:spPr>
          <a:xfrm>
            <a:off x="1507707" y="1547012"/>
            <a:ext cx="760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7BAEF7B-05A5-4CA9-AFA3-470DB2AC3D1D}"/>
              </a:ext>
            </a:extLst>
          </p:cNvPr>
          <p:cNvSpPr txBox="1"/>
          <p:nvPr/>
        </p:nvSpPr>
        <p:spPr>
          <a:xfrm>
            <a:off x="7829849" y="1478186"/>
            <a:ext cx="760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57BAEF7B-05A5-4CA9-AFA3-470DB2AC3D1D}"/>
              </a:ext>
            </a:extLst>
          </p:cNvPr>
          <p:cNvSpPr txBox="1"/>
          <p:nvPr/>
        </p:nvSpPr>
        <p:spPr>
          <a:xfrm>
            <a:off x="1581881" y="4025181"/>
            <a:ext cx="760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57BAEF7B-05A5-4CA9-AFA3-470DB2AC3D1D}"/>
              </a:ext>
            </a:extLst>
          </p:cNvPr>
          <p:cNvSpPr txBox="1"/>
          <p:nvPr/>
        </p:nvSpPr>
        <p:spPr>
          <a:xfrm>
            <a:off x="4397200" y="4025181"/>
            <a:ext cx="7608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16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433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10361</TotalTime>
  <Words>441</Words>
  <Application>Microsoft Office PowerPoint</Application>
  <PresentationFormat>Широкоэкранный</PresentationFormat>
  <Paragraphs>58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Cambria</vt:lpstr>
      <vt:lpstr>Helvetica Neue Medium</vt:lpstr>
      <vt:lpstr>Segoe UI Historic</vt:lpstr>
      <vt:lpstr>Segoe UI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Тихонов Антон Владимирович</dc:creator>
  <cp:lastModifiedBy>Черненкова Светлана Владимировна</cp:lastModifiedBy>
  <cp:revision>177</cp:revision>
  <dcterms:created xsi:type="dcterms:W3CDTF">2023-08-29T10:59:53Z</dcterms:created>
  <dcterms:modified xsi:type="dcterms:W3CDTF">2023-12-20T06:54:53Z</dcterms:modified>
</cp:coreProperties>
</file>