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449" r:id="rId2"/>
    <p:sldId id="587" r:id="rId3"/>
    <p:sldId id="532" r:id="rId4"/>
    <p:sldId id="583" r:id="rId5"/>
    <p:sldId id="572" r:id="rId6"/>
    <p:sldId id="573" r:id="rId7"/>
    <p:sldId id="589" r:id="rId8"/>
    <p:sldId id="574" r:id="rId9"/>
    <p:sldId id="575" r:id="rId10"/>
    <p:sldId id="576" r:id="rId11"/>
    <p:sldId id="590" r:id="rId12"/>
    <p:sldId id="581" r:id="rId13"/>
    <p:sldId id="591" r:id="rId14"/>
    <p:sldId id="577" r:id="rId15"/>
    <p:sldId id="588" r:id="rId16"/>
    <p:sldId id="571" r:id="rId17"/>
  </p:sldIdLst>
  <p:sldSz cx="9906000" cy="6858000" type="A4"/>
  <p:notesSz cx="6819900" cy="99187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4259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Смолин Валерий Александрович" initials="СВА" lastIdx="1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F7FF"/>
    <a:srgbClr val="00C85A"/>
    <a:srgbClr val="000000"/>
    <a:srgbClr val="FF8181"/>
    <a:srgbClr val="3640C4"/>
    <a:srgbClr val="333FC5"/>
    <a:srgbClr val="162746"/>
    <a:srgbClr val="EAEAEA"/>
    <a:srgbClr val="FFF5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202B0CA-FC54-4496-8BCA-5EF66A818D29}" styleName="Темный стиль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Средний стиль 3 -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Средний стиль 3 -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Средний стиль 3 -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Средний стиль 3 -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46F890A9-2807-4EBB-B81D-B2AA78EC7F39}" styleName="Темный стиль 2 -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27" autoAdjust="0"/>
    <p:restoredTop sz="99426" autoAdjust="0"/>
  </p:normalViewPr>
  <p:slideViewPr>
    <p:cSldViewPr snapToGrid="0">
      <p:cViewPr varScale="1">
        <p:scale>
          <a:sx n="112" d="100"/>
          <a:sy n="112" d="100"/>
        </p:scale>
        <p:origin x="-1308" y="-84"/>
      </p:cViewPr>
      <p:guideLst>
        <p:guide orient="horz" pos="4259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6033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62275" y="0"/>
            <a:ext cx="2956033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75B1E4CA-2AB2-4B16-B1D5-4BBE048B4E21}" type="datetimeFigureOut">
              <a:rPr lang="ru-RU"/>
              <a:pPr>
                <a:defRPr/>
              </a:pPr>
              <a:t>21.12.2022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2209"/>
            <a:ext cx="2956033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62275" y="9422209"/>
            <a:ext cx="2956033" cy="49649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Arial" charset="0"/>
              </a:defRPr>
            </a:lvl1pPr>
          </a:lstStyle>
          <a:p>
            <a:pPr>
              <a:defRPr/>
            </a:pPr>
            <a:fld id="{DC5F127B-779A-4E5C-BBD8-1D7242BCE7B7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881301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6033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62275" y="0"/>
            <a:ext cx="2956033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fld id="{8434E643-AF44-4F57-A949-20EC9A5FAB6F}" type="datetimeFigureOut">
              <a:rPr lang="ru-RU"/>
              <a:pPr>
                <a:defRPr/>
              </a:pPr>
              <a:t>21.12.2022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23900" y="744538"/>
            <a:ext cx="5372100" cy="37195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672" y="4711105"/>
            <a:ext cx="5456557" cy="446365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0624"/>
            <a:ext cx="2956033" cy="4964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62275" y="9420624"/>
            <a:ext cx="2956033" cy="49649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fld id="{6DA7D545-7716-4673-8317-A104D28E2BDA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9723773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23900" y="744538"/>
            <a:ext cx="5372100" cy="371951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/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91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191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191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191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191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48A10B8-C3AD-41A7-894E-A8158DA69993}" type="slidenum">
              <a:rPr lang="ru-RU" altLang="ru-RU" smtClean="0">
                <a:latin typeface="Arial" pitchFamily="34" charset="0"/>
                <a:cs typeface="Arial" pitchFamily="34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ru-RU" altLang="ru-RU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05530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A7D545-7716-4673-8317-A104D28E2BDA}" type="slidenum">
              <a:rPr lang="ru-RU" altLang="ru-RU" smtClean="0"/>
              <a:pPr>
                <a:defRPr/>
              </a:pPr>
              <a:t>3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8025502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10068" y="1818515"/>
            <a:ext cx="6934201" cy="3231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/>
            </a:lvl1pPr>
          </a:lstStyle>
          <a:p>
            <a:r>
              <a:rPr lang="ru-RU" smtClean="0"/>
              <a:t>Образец подзаголовка</a:t>
            </a:r>
            <a:endParaRPr dirty="0"/>
          </a:p>
        </p:txBody>
      </p:sp>
      <p:sp>
        <p:nvSpPr>
          <p:cNvPr id="7" name="Holder 2">
            <a:extLst>
              <a:ext uri="{FF2B5EF4-FFF2-40B4-BE49-F238E27FC236}">
                <a16:creationId xmlns:a16="http://schemas.microsoft.com/office/drawing/2014/main" xmlns="" id="{7B23EBB8-90AE-42AD-89F1-AAACFA842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2558" y="46980"/>
            <a:ext cx="4704349" cy="32316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2100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r>
              <a:rPr lang="ru-RU" smtClean="0"/>
              <a:t>Образец заголовка</a:t>
            </a:r>
            <a:endParaRPr dirty="0"/>
          </a:p>
        </p:txBody>
      </p:sp>
      <p:sp>
        <p:nvSpPr>
          <p:cNvPr id="8" name="object 2">
            <a:extLst>
              <a:ext uri="{FF2B5EF4-FFF2-40B4-BE49-F238E27FC236}">
                <a16:creationId xmlns:a16="http://schemas.microsoft.com/office/drawing/2014/main" xmlns="" id="{AC4B3DDE-8657-4CD7-8D3E-CD345DD21E94}"/>
              </a:ext>
            </a:extLst>
          </p:cNvPr>
          <p:cNvSpPr/>
          <p:nvPr/>
        </p:nvSpPr>
        <p:spPr>
          <a:xfrm flipV="1">
            <a:off x="1" y="530120"/>
            <a:ext cx="9906000" cy="374445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3400"/>
          </a:p>
        </p:txBody>
      </p:sp>
      <p:sp>
        <p:nvSpPr>
          <p:cNvPr id="10" name="Дата 9">
            <a:extLst>
              <a:ext uri="{FF2B5EF4-FFF2-40B4-BE49-F238E27FC236}">
                <a16:creationId xmlns:a16="http://schemas.microsoft.com/office/drawing/2014/main" xmlns="" id="{20278EF6-AF14-48C2-AE7F-BB201C546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1F7CBA7-119F-48ED-951A-D286E33621CF}" type="datetime1">
              <a:rPr lang="ru-RU" smtClean="0"/>
              <a:t>21.12.2022</a:t>
            </a:fld>
            <a:endParaRPr lang="ru-RU" dirty="0"/>
          </a:p>
        </p:txBody>
      </p:sp>
      <p:sp>
        <p:nvSpPr>
          <p:cNvPr id="11" name="Нижний колонтитул 10">
            <a:extLst>
              <a:ext uri="{FF2B5EF4-FFF2-40B4-BE49-F238E27FC236}">
                <a16:creationId xmlns:a16="http://schemas.microsoft.com/office/drawing/2014/main" xmlns="" id="{673C5D05-5317-4410-986D-0EB45742A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2" name="Номер слайда 11">
            <a:extLst>
              <a:ext uri="{FF2B5EF4-FFF2-40B4-BE49-F238E27FC236}">
                <a16:creationId xmlns:a16="http://schemas.microsoft.com/office/drawing/2014/main" xmlns="" id="{9B8336B5-74EC-4EED-88A6-FF7D2C8A8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DFD9EB-81DB-4332-95B0-C371C3487842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C75D6E6-0D61-4197-AF9F-0996AFD33482}" type="datetime1">
              <a:rPr lang="ru-RU" smtClean="0"/>
              <a:t>21.12.2022</a:t>
            </a:fld>
            <a:endParaRPr lang="ru-RU" dirty="0"/>
          </a:p>
        </p:txBody>
      </p:sp>
      <p:sp>
        <p:nvSpPr>
          <p:cNvPr id="5" name="Holder 5">
            <a:extLst>
              <a:ext uri="{FF2B5EF4-FFF2-40B4-BE49-F238E27FC236}">
                <a16:creationId xmlns:a16="http://schemas.microsoft.com/office/drawing/2014/main" xmlns="" id="{4E065825-85CD-4AFB-994B-2E973E9F02EE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7518528" y="6394484"/>
            <a:ext cx="2278381" cy="323165"/>
          </a:xfrm>
        </p:spPr>
        <p:txBody>
          <a:bodyPr lIns="0" tIns="0" rIns="0" bIns="0"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6F3F26D8-64C0-409C-8599-AD26776EBEFF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  <p:sp>
        <p:nvSpPr>
          <p:cNvPr id="6" name="Holder 2">
            <a:extLst>
              <a:ext uri="{FF2B5EF4-FFF2-40B4-BE49-F238E27FC236}">
                <a16:creationId xmlns:a16="http://schemas.microsoft.com/office/drawing/2014/main" xmlns="" id="{E801F513-37A4-4436-BBD3-3D2847934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2558" y="46980"/>
            <a:ext cx="4704349" cy="32316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2100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r>
              <a:rPr lang="ru-RU" smtClean="0"/>
              <a:t>Образец заголовка</a:t>
            </a:r>
            <a:endParaRPr dirty="0"/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xmlns="" id="{59F58909-8CF7-4B59-B73D-6D9E4358D6C5}"/>
              </a:ext>
            </a:extLst>
          </p:cNvPr>
          <p:cNvSpPr/>
          <p:nvPr/>
        </p:nvSpPr>
        <p:spPr>
          <a:xfrm flipV="1">
            <a:off x="1" y="530120"/>
            <a:ext cx="9906000" cy="374445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3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5B33E-715D-4424-9EDE-DC8640DECDA1}" type="datetime1">
              <a:rPr lang="ru-RU" smtClean="0"/>
              <a:t>21.12.2022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E1ACF-0AA1-480A-972E-7AF462717F9B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853981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0676" y="3233856"/>
            <a:ext cx="651326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rgbClr val="003B5A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95303" y="4912541"/>
            <a:ext cx="458854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368041" y="6377944"/>
            <a:ext cx="3169920" cy="5232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95305" y="6377941"/>
            <a:ext cx="2278381" cy="5232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7AE0BF8-C9D9-4394-B2EA-09B570973E61}" type="datetime1">
              <a:rPr lang="ru-RU" smtClean="0"/>
              <a:t>21.12.2022</a:t>
            </a:fld>
            <a:endParaRPr lang="ru-RU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518528" y="6394484"/>
            <a:ext cx="2278381" cy="3231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 sz="2100" b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6F3F26D8-64C0-409C-8599-AD26776EBEFF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7171B215-76B1-4062-B300-9C7BB6A65CB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656" y="84550"/>
            <a:ext cx="1519310" cy="73198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hf hdr="0" ftr="0" dt="0"/>
  <p:txStyles>
    <p:titleStyle>
      <a:lvl1pPr eaLnBrk="1" hangingPunct="1">
        <a:defRPr sz="3800">
          <a:latin typeface="+mj-lt"/>
          <a:ea typeface="+mj-ea"/>
          <a:cs typeface="+mj-cs"/>
        </a:defRPr>
      </a:lvl1pPr>
    </p:titleStyle>
    <p:bodyStyle>
      <a:lvl1pPr marL="0" eaLnBrk="1" hangingPunct="1">
        <a:defRPr>
          <a:latin typeface="+mn-lt"/>
          <a:ea typeface="+mn-ea"/>
          <a:cs typeface="+mn-cs"/>
        </a:defRPr>
      </a:lvl1pPr>
      <a:lvl2pPr marL="850702" eaLnBrk="1" hangingPunct="1">
        <a:defRPr>
          <a:latin typeface="+mn-lt"/>
          <a:ea typeface="+mn-ea"/>
          <a:cs typeface="+mn-cs"/>
        </a:defRPr>
      </a:lvl2pPr>
      <a:lvl3pPr marL="1701406" eaLnBrk="1" hangingPunct="1">
        <a:defRPr>
          <a:latin typeface="+mn-lt"/>
          <a:ea typeface="+mn-ea"/>
          <a:cs typeface="+mn-cs"/>
        </a:defRPr>
      </a:lvl3pPr>
      <a:lvl4pPr marL="2552107" eaLnBrk="1" hangingPunct="1">
        <a:defRPr>
          <a:latin typeface="+mn-lt"/>
          <a:ea typeface="+mn-ea"/>
          <a:cs typeface="+mn-cs"/>
        </a:defRPr>
      </a:lvl4pPr>
      <a:lvl5pPr marL="3402809" eaLnBrk="1" hangingPunct="1">
        <a:defRPr>
          <a:latin typeface="+mn-lt"/>
          <a:ea typeface="+mn-ea"/>
          <a:cs typeface="+mn-cs"/>
        </a:defRPr>
      </a:lvl5pPr>
      <a:lvl6pPr marL="4253514" eaLnBrk="1" hangingPunct="1">
        <a:defRPr>
          <a:latin typeface="+mn-lt"/>
          <a:ea typeface="+mn-ea"/>
          <a:cs typeface="+mn-cs"/>
        </a:defRPr>
      </a:lvl6pPr>
      <a:lvl7pPr marL="5104216" eaLnBrk="1" hangingPunct="1">
        <a:defRPr>
          <a:latin typeface="+mn-lt"/>
          <a:ea typeface="+mn-ea"/>
          <a:cs typeface="+mn-cs"/>
        </a:defRPr>
      </a:lvl7pPr>
      <a:lvl8pPr marL="5954918" eaLnBrk="1" hangingPunct="1">
        <a:defRPr>
          <a:latin typeface="+mn-lt"/>
          <a:ea typeface="+mn-ea"/>
          <a:cs typeface="+mn-cs"/>
        </a:defRPr>
      </a:lvl8pPr>
      <a:lvl9pPr marL="6805621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850702" eaLnBrk="1" hangingPunct="1">
        <a:defRPr>
          <a:latin typeface="+mn-lt"/>
          <a:ea typeface="+mn-ea"/>
          <a:cs typeface="+mn-cs"/>
        </a:defRPr>
      </a:lvl2pPr>
      <a:lvl3pPr marL="1701406" eaLnBrk="1" hangingPunct="1">
        <a:defRPr>
          <a:latin typeface="+mn-lt"/>
          <a:ea typeface="+mn-ea"/>
          <a:cs typeface="+mn-cs"/>
        </a:defRPr>
      </a:lvl3pPr>
      <a:lvl4pPr marL="2552107" eaLnBrk="1" hangingPunct="1">
        <a:defRPr>
          <a:latin typeface="+mn-lt"/>
          <a:ea typeface="+mn-ea"/>
          <a:cs typeface="+mn-cs"/>
        </a:defRPr>
      </a:lvl4pPr>
      <a:lvl5pPr marL="3402809" eaLnBrk="1" hangingPunct="1">
        <a:defRPr>
          <a:latin typeface="+mn-lt"/>
          <a:ea typeface="+mn-ea"/>
          <a:cs typeface="+mn-cs"/>
        </a:defRPr>
      </a:lvl5pPr>
      <a:lvl6pPr marL="4253514" eaLnBrk="1" hangingPunct="1">
        <a:defRPr>
          <a:latin typeface="+mn-lt"/>
          <a:ea typeface="+mn-ea"/>
          <a:cs typeface="+mn-cs"/>
        </a:defRPr>
      </a:lvl6pPr>
      <a:lvl7pPr marL="5104216" eaLnBrk="1" hangingPunct="1">
        <a:defRPr>
          <a:latin typeface="+mn-lt"/>
          <a:ea typeface="+mn-ea"/>
          <a:cs typeface="+mn-cs"/>
        </a:defRPr>
      </a:lvl7pPr>
      <a:lvl8pPr marL="5954918" eaLnBrk="1" hangingPunct="1">
        <a:defRPr>
          <a:latin typeface="+mn-lt"/>
          <a:ea typeface="+mn-ea"/>
          <a:cs typeface="+mn-cs"/>
        </a:defRPr>
      </a:lvl8pPr>
      <a:lvl9pPr marL="6805621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5"/>
          <p:cNvSpPr txBox="1">
            <a:spLocks noChangeArrowheads="1"/>
          </p:cNvSpPr>
          <p:nvPr/>
        </p:nvSpPr>
        <p:spPr bwMode="auto">
          <a:xfrm>
            <a:off x="482601" y="2183055"/>
            <a:ext cx="916093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  <a:t>Отдельные вопросы ведения казначейского учета и составления казначейской отчетности в 2023 году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419600" y="4518328"/>
            <a:ext cx="54102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600" b="1" i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/>
            <a:endParaRPr lang="ru-RU" sz="1600" b="1" i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/>
            <a:r>
              <a:rPr lang="ru-RU" sz="1600" b="1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Смолин Валерий Александрович</a:t>
            </a:r>
          </a:p>
          <a:p>
            <a:pPr algn="ctr"/>
            <a:endParaRPr lang="ru-RU" sz="1600" b="1" i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/>
            <a:r>
              <a:rPr lang="ru-RU" sz="16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Управление </a:t>
            </a:r>
            <a:r>
              <a:rPr lang="ru-RU" sz="1600" i="1" dirty="0">
                <a:latin typeface="Times New Roman" panose="02020603050405020304" pitchFamily="18" charset="0"/>
                <a:ea typeface="Calibri" panose="020F0502020204030204" pitchFamily="34" charset="0"/>
              </a:rPr>
              <a:t>бюджетного учета и отчетности </a:t>
            </a:r>
            <a:endParaRPr lang="en-GB" sz="1600" i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/>
            <a:r>
              <a:rPr lang="ru-RU" sz="16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Федерального казначейства</a:t>
            </a:r>
            <a:endParaRPr lang="en-GB" sz="1600" i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/>
            <a:endParaRPr lang="ru-RU" sz="1600" i="1" dirty="0" smtClean="0">
              <a:latin typeface="Times New Roman" panose="02020603050405020304" pitchFamily="18" charset="0"/>
            </a:endParaRPr>
          </a:p>
          <a:p>
            <a:pPr algn="ctr"/>
            <a:r>
              <a:rPr lang="ru-RU" sz="1600" i="1" dirty="0" smtClean="0">
                <a:latin typeface="Times New Roman" panose="02020603050405020304" pitchFamily="18" charset="0"/>
              </a:rPr>
              <a:t>Декабрь 2022</a:t>
            </a:r>
            <a:endParaRPr lang="ru-RU" sz="1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2E1ACF-0AA1-480A-972E-7AF462717F9B}" type="slidenum">
              <a:rPr lang="ru-RU" alt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10</a:t>
            </a:fld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174" t="14282" r="66468" b="12572"/>
          <a:stretch/>
        </p:blipFill>
        <p:spPr>
          <a:xfrm>
            <a:off x="211664" y="815667"/>
            <a:ext cx="6443134" cy="5883222"/>
          </a:xfrm>
          <a:prstGeom prst="rect">
            <a:avLst/>
          </a:prstGeom>
        </p:spPr>
      </p:pic>
      <p:sp>
        <p:nvSpPr>
          <p:cNvPr id="5" name="Левая фигурная скобка 4"/>
          <p:cNvSpPr/>
          <p:nvPr/>
        </p:nvSpPr>
        <p:spPr>
          <a:xfrm rot="10800000">
            <a:off x="6670706" y="2743201"/>
            <a:ext cx="267490" cy="3344332"/>
          </a:xfrm>
          <a:prstGeom prst="leftBrace">
            <a:avLst>
              <a:gd name="adj1" fmla="val 71637"/>
              <a:gd name="adj2" fmla="val 50192"/>
            </a:avLst>
          </a:prstGeom>
          <a:noFill/>
          <a:ln w="25400">
            <a:solidFill>
              <a:schemeClr val="tx2">
                <a:lumMod val="60000"/>
                <a:lumOff val="40000"/>
              </a:schemeClr>
            </a:solidFill>
            <a:prstDash val="soli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sz="12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62">
            <a:extLst>
              <a:ext uri="{FF2B5EF4-FFF2-40B4-BE49-F238E27FC236}">
                <a16:creationId xmlns="" xmlns:a16="http://schemas.microsoft.com/office/drawing/2014/main" id="{9FC8FFA0-AC1E-475B-A3C0-C646DD691C0E}"/>
              </a:ext>
            </a:extLst>
          </p:cNvPr>
          <p:cNvSpPr/>
          <p:nvPr/>
        </p:nvSpPr>
        <p:spPr>
          <a:xfrm>
            <a:off x="7076850" y="3496769"/>
            <a:ext cx="2597199" cy="1811845"/>
          </a:xfrm>
          <a:prstGeom prst="roundRect">
            <a:avLst/>
          </a:prstGeom>
          <a:solidFill>
            <a:srgbClr val="E8F7FF"/>
          </a:solidFill>
          <a:ln w="9525"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eaLnBrk="0" hangingPunct="0"/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строки 811</a:t>
            </a:r>
            <a:r>
              <a:rPr lang="en-US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821</a:t>
            </a:r>
            <a:r>
              <a:rPr lang="en-US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831</a:t>
            </a:r>
            <a:r>
              <a:rPr lang="en-US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841</a:t>
            </a:r>
            <a:r>
              <a:rPr lang="en-US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851</a:t>
            </a:r>
            <a:r>
              <a:rPr lang="en-US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861</a:t>
            </a:r>
            <a:r>
              <a:rPr lang="en-US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871 – разность показателей по соответствующим строкам и графам разделов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«Поступления»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</a:p>
          <a:p>
            <a:pPr eaLnBrk="0" hangingPunct="0"/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«Выбытия</a:t>
            </a: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Отчета (ф</a:t>
            </a: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0503196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eaLnBrk="0" hangingPunct="0"/>
            <a:endParaRPr lang="ru-RU" sz="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/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строки 812</a:t>
            </a:r>
            <a:r>
              <a:rPr lang="en-US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822</a:t>
            </a:r>
            <a:r>
              <a:rPr lang="en-US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832</a:t>
            </a:r>
            <a:r>
              <a:rPr lang="en-US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842</a:t>
            </a:r>
            <a:r>
              <a:rPr lang="en-US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852</a:t>
            </a:r>
            <a:r>
              <a:rPr lang="en-US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862</a:t>
            </a:r>
            <a:r>
              <a:rPr lang="en-US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872 – разность показателей по соответствующим счетам 20210</a:t>
            </a:r>
            <a:r>
              <a:rPr lang="en-US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20301</a:t>
            </a:r>
            <a:r>
              <a:rPr lang="en-US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20310</a:t>
            </a:r>
            <a:r>
              <a:rPr lang="en-US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20320 (без учета остатков на начало года) и по счетам 40200 (40210-40220)</a:t>
            </a:r>
            <a:r>
              <a:rPr lang="en-US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30710</a:t>
            </a:r>
          </a:p>
          <a:p>
            <a:pPr eaLnBrk="0" hangingPunct="0"/>
            <a:endParaRPr lang="ru-RU" sz="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/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строкам 850</a:t>
            </a:r>
            <a:r>
              <a:rPr lang="en-US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851-852 </a:t>
            </a: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отражаются показатели по средствам бюджета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СФР</a:t>
            </a:r>
            <a:endParaRPr lang="ru-RU" sz="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2" descr="C:\Users\1\AppData\Local\Microsoft\Windows\Temporary Internet Files\Content.IE5\FUZSU1KV\MC900434750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9541" y="3337100"/>
            <a:ext cx="418215" cy="34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1">
            <a:extLst>
              <a:ext uri="{FF2B5EF4-FFF2-40B4-BE49-F238E27FC236}">
                <a16:creationId xmlns="" xmlns:a16="http://schemas.microsoft.com/office/drawing/2014/main" id="{354D7B8C-231E-4D01-819B-3586090F65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1265" y="76203"/>
            <a:ext cx="646853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ru-RU" altLang="ru-RU" sz="1800" b="1" dirty="0">
                <a:latin typeface="Times New Roman" pitchFamily="18" charset="0"/>
                <a:cs typeface="Times New Roman" pitchFamily="18" charset="0"/>
              </a:rPr>
              <a:t>Казначейская отчетность </a:t>
            </a:r>
            <a:r>
              <a:rPr lang="ru-RU" altLang="ru-RU" sz="1800" b="1" dirty="0" smtClean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altLang="ru-RU" sz="1800" b="1" dirty="0">
                <a:latin typeface="Times New Roman" pitchFamily="18" charset="0"/>
                <a:cs typeface="Times New Roman" pitchFamily="18" charset="0"/>
              </a:rPr>
              <a:t>отчетных периодов 2023 </a:t>
            </a:r>
            <a:r>
              <a:rPr lang="ru-RU" altLang="ru-RU" sz="1800" b="1" dirty="0" smtClean="0">
                <a:latin typeface="Times New Roman" pitchFamily="18" charset="0"/>
                <a:cs typeface="Times New Roman" pitchFamily="18" charset="0"/>
              </a:rPr>
              <a:t>года</a:t>
            </a:r>
            <a:endParaRPr lang="ru-RU" alt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5307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2E1ACF-0AA1-480A-972E-7AF462717F9B}" type="slidenum">
              <a:rPr lang="ru-RU" alt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11</a:t>
            </a:fld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1">
            <a:extLst>
              <a:ext uri="{FF2B5EF4-FFF2-40B4-BE49-F238E27FC236}">
                <a16:creationId xmlns="" xmlns:a16="http://schemas.microsoft.com/office/drawing/2014/main" id="{354D7B8C-231E-4D01-819B-3586090F65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1265" y="76203"/>
            <a:ext cx="646853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ru-RU" altLang="ru-RU" sz="1800" b="1" dirty="0">
                <a:latin typeface="Times New Roman" pitchFamily="18" charset="0"/>
                <a:cs typeface="Times New Roman" pitchFamily="18" charset="0"/>
              </a:rPr>
              <a:t>Казначейская отчетность с отчетных периодов 2023 года</a:t>
            </a:r>
          </a:p>
        </p:txBody>
      </p:sp>
      <p:sp>
        <p:nvSpPr>
          <p:cNvPr id="4" name="Скругленный прямоугольник 56">
            <a:extLst>
              <a:ext uri="{FF2B5EF4-FFF2-40B4-BE49-F238E27FC236}">
                <a16:creationId xmlns:a16="http://schemas.microsoft.com/office/drawing/2014/main" xmlns="" id="{7D5109DB-5C3B-4D44-9353-4D26A24E9001}"/>
              </a:ext>
            </a:extLst>
          </p:cNvPr>
          <p:cNvSpPr/>
          <p:nvPr/>
        </p:nvSpPr>
        <p:spPr>
          <a:xfrm>
            <a:off x="3183469" y="1617143"/>
            <a:ext cx="3352800" cy="720323"/>
          </a:xfrm>
          <a:prstGeom prst="roundRect">
            <a:avLst>
              <a:gd name="adj" fmla="val 3010"/>
            </a:avLst>
          </a:prstGeom>
          <a:solidFill>
            <a:srgbClr val="E8F7FF"/>
          </a:solidFill>
          <a:ln w="9525"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Отчет об управлении остатками на едином казначейском счете </a:t>
            </a:r>
            <a:b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(ф. 0503197)</a:t>
            </a:r>
          </a:p>
        </p:txBody>
      </p:sp>
      <p:sp>
        <p:nvSpPr>
          <p:cNvPr id="5" name="Скругленный прямоугольник 56">
            <a:extLst>
              <a:ext uri="{FF2B5EF4-FFF2-40B4-BE49-F238E27FC236}">
                <a16:creationId xmlns:a16="http://schemas.microsoft.com/office/drawing/2014/main" xmlns="" id="{7D5109DB-5C3B-4D44-9353-4D26A24E9001}"/>
              </a:ext>
            </a:extLst>
          </p:cNvPr>
          <p:cNvSpPr/>
          <p:nvPr/>
        </p:nvSpPr>
        <p:spPr>
          <a:xfrm>
            <a:off x="3183468" y="3010331"/>
            <a:ext cx="3352801" cy="504000"/>
          </a:xfrm>
          <a:prstGeom prst="roundRect">
            <a:avLst>
              <a:gd name="adj" fmla="val 3010"/>
            </a:avLst>
          </a:prstGeom>
          <a:solidFill>
            <a:srgbClr val="E8F7FF"/>
          </a:solidFill>
          <a:ln w="9525"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с 2023 года</a:t>
            </a: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56">
            <a:extLst>
              <a:ext uri="{FF2B5EF4-FFF2-40B4-BE49-F238E27FC236}">
                <a16:creationId xmlns:a16="http://schemas.microsoft.com/office/drawing/2014/main" xmlns="" id="{7D5109DB-5C3B-4D44-9353-4D26A24E9001}"/>
              </a:ext>
            </a:extLst>
          </p:cNvPr>
          <p:cNvSpPr/>
          <p:nvPr/>
        </p:nvSpPr>
        <p:spPr>
          <a:xfrm>
            <a:off x="3843476" y="4242453"/>
            <a:ext cx="2057400" cy="719003"/>
          </a:xfrm>
          <a:prstGeom prst="roundRect">
            <a:avLst>
              <a:gd name="adj" fmla="val 3010"/>
            </a:avLst>
          </a:prstGeom>
          <a:solidFill>
            <a:srgbClr val="E8F7FF"/>
          </a:solidFill>
          <a:ln w="9525"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заполнения</a:t>
            </a: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трелка вниз 7"/>
          <p:cNvSpPr>
            <a:spLocks/>
          </p:cNvSpPr>
          <p:nvPr/>
        </p:nvSpPr>
        <p:spPr>
          <a:xfrm>
            <a:off x="4725555" y="2489866"/>
            <a:ext cx="249990" cy="326142"/>
          </a:xfrm>
          <a:prstGeom prst="downArrow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>
            <a:spLocks/>
          </p:cNvSpPr>
          <p:nvPr/>
        </p:nvSpPr>
        <p:spPr>
          <a:xfrm>
            <a:off x="4747181" y="3737570"/>
            <a:ext cx="249990" cy="326142"/>
          </a:xfrm>
          <a:prstGeom prst="downArrow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Picture 2" descr="C:\Users\1\AppData\Local\Microsoft\Windows\Temporary Internet Files\Content.IE5\FUZSU1KV\MC900434750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9429" y="4063712"/>
            <a:ext cx="417532" cy="358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24008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2E1ACF-0AA1-480A-972E-7AF462717F9B}" type="slidenum">
              <a:rPr lang="ru-RU" alt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12</a:t>
            </a:fld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206" r="64896" b="40741"/>
          <a:stretch/>
        </p:blipFill>
        <p:spPr bwMode="auto">
          <a:xfrm>
            <a:off x="361951" y="1491814"/>
            <a:ext cx="5759449" cy="49470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Левая фигурная скобка 4"/>
          <p:cNvSpPr/>
          <p:nvPr/>
        </p:nvSpPr>
        <p:spPr>
          <a:xfrm rot="10800000">
            <a:off x="6243696" y="3935896"/>
            <a:ext cx="267490" cy="2441049"/>
          </a:xfrm>
          <a:prstGeom prst="leftBrace">
            <a:avLst>
              <a:gd name="adj1" fmla="val 71637"/>
              <a:gd name="adj2" fmla="val 50192"/>
            </a:avLst>
          </a:prstGeom>
          <a:noFill/>
          <a:ln w="25400">
            <a:solidFill>
              <a:schemeClr val="tx2">
                <a:lumMod val="60000"/>
                <a:lumOff val="40000"/>
              </a:schemeClr>
            </a:solidFill>
            <a:prstDash val="soli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sz="12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62">
            <a:extLst>
              <a:ext uri="{FF2B5EF4-FFF2-40B4-BE49-F238E27FC236}">
                <a16:creationId xmlns="" xmlns:a16="http://schemas.microsoft.com/office/drawing/2014/main" id="{9FC8FFA0-AC1E-475B-A3C0-C646DD691C0E}"/>
              </a:ext>
            </a:extLst>
          </p:cNvPr>
          <p:cNvSpPr/>
          <p:nvPr/>
        </p:nvSpPr>
        <p:spPr>
          <a:xfrm>
            <a:off x="6693730" y="4770300"/>
            <a:ext cx="2458738" cy="755308"/>
          </a:xfrm>
          <a:prstGeom prst="roundRect">
            <a:avLst/>
          </a:prstGeom>
          <a:solidFill>
            <a:srgbClr val="E8F7FF"/>
          </a:solidFill>
          <a:ln w="9525"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eaLnBrk="0" hangingPunct="0"/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Добавлены показатели по выплатам по привлеченным средствам </a:t>
            </a: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ЕКС (заполняются МУФК СУЛ)</a:t>
            </a:r>
            <a:endParaRPr lang="ru-RU" sz="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2" descr="C:\Users\1\AppData\Local\Microsoft\Windows\Temporary Internet Files\Content.IE5\FUZSU1KV\MC900434750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3702" y="4590884"/>
            <a:ext cx="417532" cy="358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1">
            <a:extLst>
              <a:ext uri="{FF2B5EF4-FFF2-40B4-BE49-F238E27FC236}">
                <a16:creationId xmlns="" xmlns:a16="http://schemas.microsoft.com/office/drawing/2014/main" id="{354D7B8C-231E-4D01-819B-3586090F65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1265" y="76203"/>
            <a:ext cx="646853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ru-RU" altLang="ru-RU" sz="1800" b="1" dirty="0">
                <a:latin typeface="Times New Roman" pitchFamily="18" charset="0"/>
                <a:cs typeface="Times New Roman" pitchFamily="18" charset="0"/>
              </a:rPr>
              <a:t>Казначейская отчетность </a:t>
            </a:r>
            <a:r>
              <a:rPr lang="ru-RU" altLang="ru-RU" sz="1800" b="1" dirty="0" smtClean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altLang="ru-RU" sz="1800" b="1" dirty="0">
                <a:latin typeface="Times New Roman" pitchFamily="18" charset="0"/>
                <a:cs typeface="Times New Roman" pitchFamily="18" charset="0"/>
              </a:rPr>
              <a:t>отчетных периодов 2023 </a:t>
            </a:r>
            <a:r>
              <a:rPr lang="ru-RU" altLang="ru-RU" sz="1800" b="1" dirty="0" smtClean="0">
                <a:latin typeface="Times New Roman" pitchFamily="18" charset="0"/>
                <a:cs typeface="Times New Roman" pitchFamily="18" charset="0"/>
              </a:rPr>
              <a:t>года</a:t>
            </a:r>
            <a:endParaRPr lang="ru-RU" alt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0557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2E1ACF-0AA1-480A-972E-7AF462717F9B}" type="slidenum">
              <a:rPr lang="ru-RU" alt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13</a:t>
            </a:fld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1">
            <a:extLst>
              <a:ext uri="{FF2B5EF4-FFF2-40B4-BE49-F238E27FC236}">
                <a16:creationId xmlns="" xmlns:a16="http://schemas.microsoft.com/office/drawing/2014/main" id="{354D7B8C-231E-4D01-819B-3586090F65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1265" y="76203"/>
            <a:ext cx="646853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ru-RU" altLang="ru-RU" sz="1800" b="1" dirty="0">
                <a:latin typeface="Times New Roman" pitchFamily="18" charset="0"/>
                <a:cs typeface="Times New Roman" pitchFamily="18" charset="0"/>
              </a:rPr>
              <a:t>Казначейская отчетность с отчетных периодов 2023 года</a:t>
            </a:r>
          </a:p>
        </p:txBody>
      </p:sp>
      <p:sp>
        <p:nvSpPr>
          <p:cNvPr id="4" name="Скругленный прямоугольник 56">
            <a:extLst>
              <a:ext uri="{FF2B5EF4-FFF2-40B4-BE49-F238E27FC236}">
                <a16:creationId xmlns:a16="http://schemas.microsoft.com/office/drawing/2014/main" xmlns="" id="{7D5109DB-5C3B-4D44-9353-4D26A24E9001}"/>
              </a:ext>
            </a:extLst>
          </p:cNvPr>
          <p:cNvSpPr/>
          <p:nvPr/>
        </p:nvSpPr>
        <p:spPr>
          <a:xfrm>
            <a:off x="3183469" y="1667945"/>
            <a:ext cx="3352800" cy="720323"/>
          </a:xfrm>
          <a:prstGeom prst="roundRect">
            <a:avLst>
              <a:gd name="adj" fmla="val 3010"/>
            </a:avLst>
          </a:prstGeom>
          <a:solidFill>
            <a:srgbClr val="E8F7FF"/>
          </a:solidFill>
          <a:ln w="9525"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Пояснительная записка к Балансу операций в системе казначейских платежей (ф. 0503198)</a:t>
            </a:r>
          </a:p>
        </p:txBody>
      </p:sp>
      <p:sp>
        <p:nvSpPr>
          <p:cNvPr id="5" name="Скругленный прямоугольник 56">
            <a:extLst>
              <a:ext uri="{FF2B5EF4-FFF2-40B4-BE49-F238E27FC236}">
                <a16:creationId xmlns:a16="http://schemas.microsoft.com/office/drawing/2014/main" xmlns="" id="{7D5109DB-5C3B-4D44-9353-4D26A24E9001}"/>
              </a:ext>
            </a:extLst>
          </p:cNvPr>
          <p:cNvSpPr/>
          <p:nvPr/>
        </p:nvSpPr>
        <p:spPr>
          <a:xfrm>
            <a:off x="3183468" y="3061133"/>
            <a:ext cx="3352801" cy="504000"/>
          </a:xfrm>
          <a:prstGeom prst="roundRect">
            <a:avLst>
              <a:gd name="adj" fmla="val 3010"/>
            </a:avLst>
          </a:prstGeom>
          <a:solidFill>
            <a:srgbClr val="E8F7FF"/>
          </a:solidFill>
          <a:ln w="9525"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с 2023 года</a:t>
            </a: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6">
            <a:extLst>
              <a:ext uri="{FF2B5EF4-FFF2-40B4-BE49-F238E27FC236}">
                <a16:creationId xmlns:a16="http://schemas.microsoft.com/office/drawing/2014/main" xmlns="" id="{7D5109DB-5C3B-4D44-9353-4D26A24E9001}"/>
              </a:ext>
            </a:extLst>
          </p:cNvPr>
          <p:cNvSpPr/>
          <p:nvPr/>
        </p:nvSpPr>
        <p:spPr>
          <a:xfrm>
            <a:off x="2125141" y="4335609"/>
            <a:ext cx="1964267" cy="719003"/>
          </a:xfrm>
          <a:prstGeom prst="roundRect">
            <a:avLst>
              <a:gd name="adj" fmla="val 3010"/>
            </a:avLst>
          </a:prstGeom>
          <a:solidFill>
            <a:srgbClr val="E8F7FF"/>
          </a:solidFill>
          <a:ln w="9525"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</a:t>
            </a: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56">
            <a:extLst>
              <a:ext uri="{FF2B5EF4-FFF2-40B4-BE49-F238E27FC236}">
                <a16:creationId xmlns:a16="http://schemas.microsoft.com/office/drawing/2014/main" xmlns="" id="{7D5109DB-5C3B-4D44-9353-4D26A24E9001}"/>
              </a:ext>
            </a:extLst>
          </p:cNvPr>
          <p:cNvSpPr/>
          <p:nvPr/>
        </p:nvSpPr>
        <p:spPr>
          <a:xfrm>
            <a:off x="5587990" y="4335609"/>
            <a:ext cx="2057400" cy="719003"/>
          </a:xfrm>
          <a:prstGeom prst="roundRect">
            <a:avLst>
              <a:gd name="adj" fmla="val 3010"/>
            </a:avLst>
          </a:prstGeom>
          <a:solidFill>
            <a:srgbClr val="E8F7FF"/>
          </a:solidFill>
          <a:ln w="9525"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заполнения</a:t>
            </a: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трелка вниз 7"/>
          <p:cNvSpPr>
            <a:spLocks/>
          </p:cNvSpPr>
          <p:nvPr/>
        </p:nvSpPr>
        <p:spPr>
          <a:xfrm>
            <a:off x="4725555" y="2540668"/>
            <a:ext cx="249990" cy="326142"/>
          </a:xfrm>
          <a:prstGeom prst="downArrow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>
            <a:spLocks/>
          </p:cNvSpPr>
          <p:nvPr/>
        </p:nvSpPr>
        <p:spPr>
          <a:xfrm rot="2153075">
            <a:off x="3420536" y="3717536"/>
            <a:ext cx="249990" cy="326142"/>
          </a:xfrm>
          <a:prstGeom prst="downArrow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>
            <a:spLocks/>
          </p:cNvSpPr>
          <p:nvPr/>
        </p:nvSpPr>
        <p:spPr>
          <a:xfrm rot="19283341">
            <a:off x="6068595" y="3715300"/>
            <a:ext cx="249990" cy="326142"/>
          </a:xfrm>
          <a:prstGeom prst="downArrow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Picture 2" descr="C:\Users\1\AppData\Local\Microsoft\Windows\Temporary Internet Files\Content.IE5\FUZSU1KV\MC900434750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0642" y="4156193"/>
            <a:ext cx="417532" cy="358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2" descr="C:\Users\1\AppData\Local\Microsoft\Windows\Temporary Internet Files\Content.IE5\FUZSU1KV\MC900434750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3943" y="4156868"/>
            <a:ext cx="417532" cy="358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3680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2E1ACF-0AA1-480A-972E-7AF462717F9B}" type="slidenum">
              <a:rPr lang="ru-RU" alt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14</a:t>
            </a:fld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62">
            <a:extLst>
              <a:ext uri="{FF2B5EF4-FFF2-40B4-BE49-F238E27FC236}">
                <a16:creationId xmlns="" xmlns:a16="http://schemas.microsoft.com/office/drawing/2014/main" id="{9FC8FFA0-AC1E-475B-A3C0-C646DD691C0E}"/>
              </a:ext>
            </a:extLst>
          </p:cNvPr>
          <p:cNvSpPr/>
          <p:nvPr/>
        </p:nvSpPr>
        <p:spPr>
          <a:xfrm>
            <a:off x="6101335" y="3234267"/>
            <a:ext cx="3026850" cy="778934"/>
          </a:xfrm>
          <a:prstGeom prst="roundRect">
            <a:avLst/>
          </a:prstGeom>
          <a:solidFill>
            <a:srgbClr val="E8F7FF"/>
          </a:solidFill>
          <a:ln w="9525"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eaLnBrk="0" hangingPunct="0"/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Добавлены </a:t>
            </a: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по новым операциям по привлечению средств на ЕКС (заполняются МУФК СУЛ)</a:t>
            </a:r>
          </a:p>
        </p:txBody>
      </p:sp>
      <p:pic>
        <p:nvPicPr>
          <p:cNvPr id="8" name="Объект 3"/>
          <p:cNvPicPr>
            <a:picLocks noChangeAspect="1"/>
          </p:cNvPicPr>
          <p:nvPr/>
        </p:nvPicPr>
        <p:blipFill rotWithShape="1">
          <a:blip r:embed="rId2"/>
          <a:srcRect l="228" t="27674" r="61895" b="6147"/>
          <a:stretch/>
        </p:blipFill>
        <p:spPr>
          <a:xfrm>
            <a:off x="333956" y="1117600"/>
            <a:ext cx="5135512" cy="5317067"/>
          </a:xfrm>
          <a:prstGeom prst="rect">
            <a:avLst/>
          </a:prstGeom>
        </p:spPr>
      </p:pic>
      <p:pic>
        <p:nvPicPr>
          <p:cNvPr id="10" name="Picture 2" descr="C:\Users\1\AppData\Local\Microsoft\Windows\Temporary Internet Files\Content.IE5\FUZSU1KV\MC900434750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8316" y="3056815"/>
            <a:ext cx="417532" cy="358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Левая фигурная скобка 4"/>
          <p:cNvSpPr/>
          <p:nvPr/>
        </p:nvSpPr>
        <p:spPr>
          <a:xfrm rot="10800000">
            <a:off x="5472167" y="2997199"/>
            <a:ext cx="267490" cy="1253067"/>
          </a:xfrm>
          <a:prstGeom prst="leftBrace">
            <a:avLst>
              <a:gd name="adj1" fmla="val 71637"/>
              <a:gd name="adj2" fmla="val 50192"/>
            </a:avLst>
          </a:prstGeom>
          <a:noFill/>
          <a:ln w="25400">
            <a:solidFill>
              <a:schemeClr val="tx2">
                <a:lumMod val="60000"/>
                <a:lumOff val="40000"/>
              </a:schemeClr>
            </a:solidFill>
            <a:prstDash val="soli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sz="12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">
            <a:extLst>
              <a:ext uri="{FF2B5EF4-FFF2-40B4-BE49-F238E27FC236}">
                <a16:creationId xmlns="" xmlns:a16="http://schemas.microsoft.com/office/drawing/2014/main" id="{354D7B8C-231E-4D01-819B-3586090F65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1265" y="76203"/>
            <a:ext cx="646853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ru-RU" altLang="ru-RU" sz="1800" b="1" dirty="0">
                <a:latin typeface="Times New Roman" pitchFamily="18" charset="0"/>
                <a:cs typeface="Times New Roman" pitchFamily="18" charset="0"/>
              </a:rPr>
              <a:t>Казначейская отчетность с отчетных периодов 2023 года</a:t>
            </a:r>
          </a:p>
        </p:txBody>
      </p:sp>
    </p:spTree>
    <p:extLst>
      <p:ext uri="{BB962C8B-B14F-4D97-AF65-F5344CB8AC3E}">
        <p14:creationId xmlns:p14="http://schemas.microsoft.com/office/powerpoint/2010/main" val="4042302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2E1ACF-0AA1-480A-972E-7AF462717F9B}" type="slidenum">
              <a:rPr lang="ru-RU" alt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15</a:t>
            </a:fld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1">
            <a:extLst>
              <a:ext uri="{FF2B5EF4-FFF2-40B4-BE49-F238E27FC236}">
                <a16:creationId xmlns="" xmlns:a16="http://schemas.microsoft.com/office/drawing/2014/main" id="{354D7B8C-231E-4D01-819B-3586090F65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1265" y="76203"/>
            <a:ext cx="646853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ru-RU" altLang="ru-RU" sz="1800" b="1" dirty="0">
                <a:latin typeface="Times New Roman" pitchFamily="18" charset="0"/>
                <a:cs typeface="Times New Roman" pitchFamily="18" charset="0"/>
              </a:rPr>
              <a:t>Казначейский </a:t>
            </a:r>
            <a:r>
              <a:rPr lang="ru-RU" altLang="ru-RU" sz="1800" b="1" dirty="0" smtClean="0">
                <a:latin typeface="Times New Roman" pitchFamily="18" charset="0"/>
                <a:cs typeface="Times New Roman" pitchFamily="18" charset="0"/>
              </a:rPr>
              <a:t>учет распределенных доходов </a:t>
            </a:r>
            <a:r>
              <a:rPr lang="ru-RU" altLang="ru-RU" sz="1800" b="1" dirty="0"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ru-RU" altLang="ru-RU" sz="1800" b="1" dirty="0" smtClean="0">
                <a:latin typeface="Times New Roman" pitchFamily="18" charset="0"/>
                <a:cs typeface="Times New Roman" pitchFamily="18" charset="0"/>
              </a:rPr>
              <a:t>управления остатками средств на </a:t>
            </a:r>
            <a:r>
              <a:rPr lang="ru-RU" altLang="ru-RU" sz="1800" b="1" dirty="0">
                <a:latin typeface="Times New Roman" pitchFamily="18" charset="0"/>
                <a:cs typeface="Times New Roman" pitchFamily="18" charset="0"/>
              </a:rPr>
              <a:t>ЕКС за 4 квартал 2022 </a:t>
            </a:r>
            <a:r>
              <a:rPr lang="ru-RU" altLang="ru-RU" sz="1800" b="1" dirty="0" smtClean="0">
                <a:latin typeface="Times New Roman" pitchFamily="18" charset="0"/>
                <a:cs typeface="Times New Roman" pitchFamily="18" charset="0"/>
              </a:rPr>
              <a:t>года</a:t>
            </a:r>
            <a:endParaRPr lang="ru-RU" alt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56">
            <a:extLst>
              <a:ext uri="{FF2B5EF4-FFF2-40B4-BE49-F238E27FC236}">
                <a16:creationId xmlns:a16="http://schemas.microsoft.com/office/drawing/2014/main" xmlns="" id="{7D5109DB-5C3B-4D44-9353-4D26A24E9001}"/>
              </a:ext>
            </a:extLst>
          </p:cNvPr>
          <p:cNvSpPr/>
          <p:nvPr/>
        </p:nvSpPr>
        <p:spPr>
          <a:xfrm>
            <a:off x="2302940" y="1033086"/>
            <a:ext cx="5215466" cy="507848"/>
          </a:xfrm>
          <a:prstGeom prst="roundRect">
            <a:avLst>
              <a:gd name="adj" fmla="val 3010"/>
            </a:avLst>
          </a:prstGeom>
          <a:solidFill>
            <a:srgbClr val="E8F7FF"/>
          </a:solidFill>
          <a:ln w="9525"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Минфина России</a:t>
            </a:r>
          </a:p>
          <a:p>
            <a:pPr algn="ctr" eaLnBrk="0" hangingPunct="0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(находится на согласовании в Минфине России)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56">
            <a:extLst>
              <a:ext uri="{FF2B5EF4-FFF2-40B4-BE49-F238E27FC236}">
                <a16:creationId xmlns:a16="http://schemas.microsoft.com/office/drawing/2014/main" xmlns="" id="{7D5109DB-5C3B-4D44-9353-4D26A24E9001}"/>
              </a:ext>
            </a:extLst>
          </p:cNvPr>
          <p:cNvSpPr/>
          <p:nvPr/>
        </p:nvSpPr>
        <p:spPr>
          <a:xfrm>
            <a:off x="2302940" y="1930393"/>
            <a:ext cx="5215466" cy="567274"/>
          </a:xfrm>
          <a:prstGeom prst="roundRect">
            <a:avLst>
              <a:gd name="adj" fmla="val 3010"/>
            </a:avLst>
          </a:prstGeom>
          <a:solidFill>
            <a:srgbClr val="E8F7FF"/>
          </a:solidFill>
          <a:ln w="9525"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Распределенные доходы 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управления остатками средств на ЕКС за 4 квартал 2022 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6">
            <a:extLst>
              <a:ext uri="{FF2B5EF4-FFF2-40B4-BE49-F238E27FC236}">
                <a16:creationId xmlns:a16="http://schemas.microsoft.com/office/drawing/2014/main" xmlns="" id="{7D5109DB-5C3B-4D44-9353-4D26A24E9001}"/>
              </a:ext>
            </a:extLst>
          </p:cNvPr>
          <p:cNvSpPr/>
          <p:nvPr/>
        </p:nvSpPr>
        <p:spPr>
          <a:xfrm>
            <a:off x="2302940" y="2906868"/>
            <a:ext cx="5215466" cy="852315"/>
          </a:xfrm>
          <a:prstGeom prst="roundRect">
            <a:avLst>
              <a:gd name="adj" fmla="val 3010"/>
            </a:avLst>
          </a:prstGeom>
          <a:solidFill>
            <a:srgbClr val="E8F7FF"/>
          </a:solidFill>
          <a:ln w="9525"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Отражение в казначейском учете ТОФК в порядке</a:t>
            </a:r>
            <a:r>
              <a:rPr lang="en-US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аналогичном порядку отражения 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распределенных доходов 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управления остатками средств на ЕКС за 4 квартал 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года</a:t>
            </a: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трелка вниз 6"/>
          <p:cNvSpPr>
            <a:spLocks/>
          </p:cNvSpPr>
          <p:nvPr/>
        </p:nvSpPr>
        <p:spPr>
          <a:xfrm>
            <a:off x="4786587" y="1629578"/>
            <a:ext cx="249990" cy="224620"/>
          </a:xfrm>
          <a:prstGeom prst="downArrow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кругленный прямоугольник 56">
            <a:extLst>
              <a:ext uri="{FF2B5EF4-FFF2-40B4-BE49-F238E27FC236}">
                <a16:creationId xmlns:a16="http://schemas.microsoft.com/office/drawing/2014/main" xmlns="" id="{7D5109DB-5C3B-4D44-9353-4D26A24E9001}"/>
              </a:ext>
            </a:extLst>
          </p:cNvPr>
          <p:cNvSpPr/>
          <p:nvPr/>
        </p:nvSpPr>
        <p:spPr>
          <a:xfrm>
            <a:off x="2302940" y="3812659"/>
            <a:ext cx="5215466" cy="1476000"/>
          </a:xfrm>
          <a:prstGeom prst="roundRect">
            <a:avLst>
              <a:gd name="adj" fmla="val 3010"/>
            </a:avLst>
          </a:prstGeom>
          <a:noFill/>
          <a:ln w="25400">
            <a:solidFill>
              <a:schemeClr val="tx2">
                <a:lumMod val="60000"/>
                <a:lumOff val="40000"/>
              </a:schemeClr>
            </a:solidFill>
            <a:prstDash val="sysDash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Последним рабочим днем 2022 года</a:t>
            </a:r>
            <a:r>
              <a:rPr lang="en-US" sz="1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Дт</a:t>
            </a:r>
            <a:r>
              <a:rPr lang="en-US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20212 510 - </a:t>
            </a:r>
            <a:r>
              <a:rPr lang="ru-RU" sz="1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</a:t>
            </a:r>
            <a:r>
              <a:rPr lang="en-US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1 40210 120 </a:t>
            </a:r>
            <a:r>
              <a:rPr lang="ru-RU" sz="1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 части федерального бюджета)</a:t>
            </a:r>
            <a:r>
              <a:rPr lang="en-US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Дт</a:t>
            </a:r>
            <a:r>
              <a:rPr lang="en-US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20322 510 - </a:t>
            </a:r>
            <a:r>
              <a:rPr lang="ru-RU" sz="1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</a:t>
            </a:r>
            <a:r>
              <a:rPr lang="en-US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1 30712 120 </a:t>
            </a:r>
            <a:r>
              <a:rPr lang="ru-RU" sz="1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 части бюджета субъекта РФ)</a:t>
            </a:r>
            <a:r>
              <a:rPr lang="en-US" sz="1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Датой зачисления на казначейские счета в 2023 году</a:t>
            </a:r>
            <a:r>
              <a:rPr lang="en-US" sz="1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Дт</a:t>
            </a:r>
            <a:r>
              <a:rPr lang="en-US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20211 510 - </a:t>
            </a:r>
            <a:r>
              <a:rPr lang="ru-RU" sz="1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</a:t>
            </a:r>
            <a:r>
              <a:rPr lang="en-US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20212 610 (в части федерального бюджета)</a:t>
            </a:r>
            <a:r>
              <a:rPr lang="en-US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Дт</a:t>
            </a:r>
            <a:r>
              <a:rPr lang="en-US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20312 510 - </a:t>
            </a:r>
            <a:r>
              <a:rPr lang="ru-RU" sz="1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</a:t>
            </a:r>
            <a:r>
              <a:rPr lang="en-US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20322 610 (в части бюджета субъекта РФ)</a:t>
            </a:r>
            <a:r>
              <a:rPr lang="en-US" sz="1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Скругленный прямоугольник 56">
            <a:extLst>
              <a:ext uri="{FF2B5EF4-FFF2-40B4-BE49-F238E27FC236}">
                <a16:creationId xmlns:a16="http://schemas.microsoft.com/office/drawing/2014/main" xmlns="" id="{7D5109DB-5C3B-4D44-9353-4D26A24E9001}"/>
              </a:ext>
            </a:extLst>
          </p:cNvPr>
          <p:cNvSpPr/>
          <p:nvPr/>
        </p:nvSpPr>
        <p:spPr>
          <a:xfrm>
            <a:off x="372533" y="5686341"/>
            <a:ext cx="4605852" cy="799118"/>
          </a:xfrm>
          <a:prstGeom prst="roundRect">
            <a:avLst>
              <a:gd name="adj" fmla="val 3010"/>
            </a:avLst>
          </a:prstGeom>
          <a:solidFill>
            <a:srgbClr val="E8F7FF"/>
          </a:solidFill>
          <a:ln w="9525"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Отражение в</a:t>
            </a:r>
            <a:r>
              <a:rPr lang="en-US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бюджетной отчетности ТОФК на 01.</a:t>
            </a:r>
            <a:r>
              <a:rPr lang="en-US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(за исключением предварительных отчетов)</a:t>
            </a: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Стрелка вниз 12"/>
          <p:cNvSpPr>
            <a:spLocks/>
          </p:cNvSpPr>
          <p:nvPr/>
        </p:nvSpPr>
        <p:spPr>
          <a:xfrm>
            <a:off x="4786587" y="2569372"/>
            <a:ext cx="249990" cy="224620"/>
          </a:xfrm>
          <a:prstGeom prst="downArrow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>
            <a:spLocks/>
          </p:cNvSpPr>
          <p:nvPr/>
        </p:nvSpPr>
        <p:spPr>
          <a:xfrm rot="2560326">
            <a:off x="3846750" y="5397236"/>
            <a:ext cx="249990" cy="224620"/>
          </a:xfrm>
          <a:prstGeom prst="downArrow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" name="Picture 2" descr="C:\Users\1\AppData\Local\Microsoft\Windows\Temporary Internet Files\Content.IE5\FUZSU1KV\MC900441310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6014" y="2691410"/>
            <a:ext cx="481717" cy="481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" descr="C:\Users\1\AppData\Local\Microsoft\Windows\Temporary Internet Files\Content.IE5\FUZSU1KV\MC900434750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4253" y="5497428"/>
            <a:ext cx="417532" cy="358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Скругленный прямоугольник 56">
            <a:extLst>
              <a:ext uri="{FF2B5EF4-FFF2-40B4-BE49-F238E27FC236}">
                <a16:creationId xmlns:a16="http://schemas.microsoft.com/office/drawing/2014/main" xmlns="" id="{7D5109DB-5C3B-4D44-9353-4D26A24E9001}"/>
              </a:ext>
            </a:extLst>
          </p:cNvPr>
          <p:cNvSpPr/>
          <p:nvPr/>
        </p:nvSpPr>
        <p:spPr>
          <a:xfrm>
            <a:off x="5155116" y="5686340"/>
            <a:ext cx="4014289" cy="799119"/>
          </a:xfrm>
          <a:prstGeom prst="roundRect">
            <a:avLst>
              <a:gd name="adj" fmla="val 3010"/>
            </a:avLst>
          </a:prstGeom>
          <a:solidFill>
            <a:srgbClr val="E8F7FF"/>
          </a:solidFill>
          <a:ln w="9525"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Переформирование МОУ ФК Отчета (ф. 0531981) за последний рабочий день 2022 года</a:t>
            </a: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Стрелка вниз 22"/>
          <p:cNvSpPr>
            <a:spLocks/>
          </p:cNvSpPr>
          <p:nvPr/>
        </p:nvSpPr>
        <p:spPr>
          <a:xfrm rot="18461732">
            <a:off x="5650150" y="5397236"/>
            <a:ext cx="249990" cy="224620"/>
          </a:xfrm>
          <a:prstGeom prst="downArrow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4" name="Picture 2" descr="C:\Users\1\AppData\Local\Microsoft\Windows\Temporary Internet Files\Content.IE5\FUZSU1KV\MC900434750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0639" y="5509546"/>
            <a:ext cx="417532" cy="358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98603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">
            <a:extLst>
              <a:ext uri="{FF2B5EF4-FFF2-40B4-BE49-F238E27FC236}">
                <a16:creationId xmlns="" xmlns:a16="http://schemas.microsoft.com/office/drawing/2014/main" id="{354D7B8C-231E-4D01-819B-3586090F65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7271" y="2644254"/>
            <a:ext cx="646853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3600" b="1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alt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2E1ACF-0AA1-480A-972E-7AF462717F9B}" type="slidenum">
              <a:rPr lang="ru-RU" alt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16</a:t>
            </a:fld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7473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2E1ACF-0AA1-480A-972E-7AF462717F9B}" type="slidenum">
              <a:rPr lang="ru-RU" alt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2</a:t>
            </a:fld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1">
            <a:extLst>
              <a:ext uri="{FF2B5EF4-FFF2-40B4-BE49-F238E27FC236}">
                <a16:creationId xmlns="" xmlns:a16="http://schemas.microsoft.com/office/drawing/2014/main" id="{354D7B8C-231E-4D01-819B-3586090F65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1265" y="76203"/>
            <a:ext cx="646853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ru-RU" altLang="ru-RU" sz="1800" b="1" dirty="0" smtClean="0">
                <a:latin typeface="Times New Roman" pitchFamily="18" charset="0"/>
                <a:cs typeface="Times New Roman" pitchFamily="18" charset="0"/>
              </a:rPr>
              <a:t>Ведение казначейского учета в 2023 году</a:t>
            </a:r>
            <a:endParaRPr lang="ru-RU" alt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56">
            <a:extLst>
              <a:ext uri="{FF2B5EF4-FFF2-40B4-BE49-F238E27FC236}">
                <a16:creationId xmlns:a16="http://schemas.microsoft.com/office/drawing/2014/main" xmlns="" id="{7D5109DB-5C3B-4D44-9353-4D26A24E9001}"/>
              </a:ext>
            </a:extLst>
          </p:cNvPr>
          <p:cNvSpPr/>
          <p:nvPr/>
        </p:nvSpPr>
        <p:spPr>
          <a:xfrm>
            <a:off x="1210733" y="1024478"/>
            <a:ext cx="4343400" cy="937298"/>
          </a:xfrm>
          <a:prstGeom prst="roundRect">
            <a:avLst>
              <a:gd name="adj" fmla="val 3010"/>
            </a:avLst>
          </a:prstGeom>
          <a:solidFill>
            <a:srgbClr val="E8F7FF"/>
          </a:solidFill>
          <a:ln w="9525"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в п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риказы Минфина России </a:t>
            </a:r>
            <a:b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01.12.20</a:t>
            </a:r>
            <a:r>
              <a:rPr lang="en-US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№ 157н 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от </a:t>
            </a:r>
            <a:r>
              <a:rPr lang="en-US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30.11.2015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№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184н</a:t>
            </a:r>
          </a:p>
          <a:p>
            <a:pPr algn="ctr" eaLnBrk="0" hangingPunct="0"/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(на согласовании и утверждении в Минфине России) 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56">
            <a:extLst>
              <a:ext uri="{FF2B5EF4-FFF2-40B4-BE49-F238E27FC236}">
                <a16:creationId xmlns:a16="http://schemas.microsoft.com/office/drawing/2014/main" xmlns="" id="{7D5109DB-5C3B-4D44-9353-4D26A24E9001}"/>
              </a:ext>
            </a:extLst>
          </p:cNvPr>
          <p:cNvSpPr/>
          <p:nvPr/>
        </p:nvSpPr>
        <p:spPr>
          <a:xfrm>
            <a:off x="1694728" y="2583839"/>
            <a:ext cx="3352800" cy="504000"/>
          </a:xfrm>
          <a:prstGeom prst="roundRect">
            <a:avLst>
              <a:gd name="adj" fmla="val 3010"/>
            </a:avLst>
          </a:prstGeom>
          <a:solidFill>
            <a:srgbClr val="E8F7FF"/>
          </a:solidFill>
          <a:ln w="9525"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Казначейский учет ТОФК</a:t>
            </a: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6">
            <a:extLst>
              <a:ext uri="{FF2B5EF4-FFF2-40B4-BE49-F238E27FC236}">
                <a16:creationId xmlns:a16="http://schemas.microsoft.com/office/drawing/2014/main" xmlns="" id="{7D5109DB-5C3B-4D44-9353-4D26A24E9001}"/>
              </a:ext>
            </a:extLst>
          </p:cNvPr>
          <p:cNvSpPr/>
          <p:nvPr/>
        </p:nvSpPr>
        <p:spPr>
          <a:xfrm>
            <a:off x="356997" y="3674621"/>
            <a:ext cx="2750269" cy="1080000"/>
          </a:xfrm>
          <a:prstGeom prst="roundRect">
            <a:avLst>
              <a:gd name="adj" fmla="val 3010"/>
            </a:avLst>
          </a:prstGeom>
          <a:solidFill>
            <a:srgbClr val="E8F7FF"/>
          </a:solidFill>
          <a:ln w="9525"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6</a:t>
            </a:r>
            <a:r>
              <a:rPr lang="en-US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«Счета объектов учета системы казначейских платежей» Единого плана счетов</a:t>
            </a:r>
            <a:endParaRPr lang="en-US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56">
            <a:extLst>
              <a:ext uri="{FF2B5EF4-FFF2-40B4-BE49-F238E27FC236}">
                <a16:creationId xmlns:a16="http://schemas.microsoft.com/office/drawing/2014/main" xmlns="" id="{7D5109DB-5C3B-4D44-9353-4D26A24E9001}"/>
              </a:ext>
            </a:extLst>
          </p:cNvPr>
          <p:cNvSpPr/>
          <p:nvPr/>
        </p:nvSpPr>
        <p:spPr>
          <a:xfrm>
            <a:off x="4394200" y="3674621"/>
            <a:ext cx="2736132" cy="1080000"/>
          </a:xfrm>
          <a:prstGeom prst="roundRect">
            <a:avLst>
              <a:gd name="adj" fmla="val 3010"/>
            </a:avLst>
          </a:prstGeom>
          <a:solidFill>
            <a:srgbClr val="E8F7FF"/>
          </a:solidFill>
          <a:ln w="9525"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7</a:t>
            </a:r>
            <a:r>
              <a:rPr lang="en-US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«Счета объектов учета системы казначейский платежей в переходный период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Единого плана счетов</a:t>
            </a:r>
            <a:endParaRPr lang="ru-RU" sz="14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трелка вниз 7"/>
          <p:cNvSpPr>
            <a:spLocks/>
          </p:cNvSpPr>
          <p:nvPr/>
        </p:nvSpPr>
        <p:spPr>
          <a:xfrm>
            <a:off x="3236814" y="2114176"/>
            <a:ext cx="249990" cy="326142"/>
          </a:xfrm>
          <a:prstGeom prst="downArrow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>
            <a:spLocks/>
          </p:cNvSpPr>
          <p:nvPr/>
        </p:nvSpPr>
        <p:spPr>
          <a:xfrm rot="2153075">
            <a:off x="2024932" y="3214841"/>
            <a:ext cx="249990" cy="326142"/>
          </a:xfrm>
          <a:prstGeom prst="downArrow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>
            <a:spLocks/>
          </p:cNvSpPr>
          <p:nvPr/>
        </p:nvSpPr>
        <p:spPr>
          <a:xfrm rot="19283341">
            <a:off x="4691932" y="3257157"/>
            <a:ext cx="249990" cy="326142"/>
          </a:xfrm>
          <a:prstGeom prst="downArrow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>
            <a:spLocks/>
          </p:cNvSpPr>
          <p:nvPr/>
        </p:nvSpPr>
        <p:spPr>
          <a:xfrm>
            <a:off x="5613546" y="4920089"/>
            <a:ext cx="249990" cy="326142"/>
          </a:xfrm>
          <a:prstGeom prst="downArrow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Скругленный прямоугольник 56">
            <a:extLst>
              <a:ext uri="{FF2B5EF4-FFF2-40B4-BE49-F238E27FC236}">
                <a16:creationId xmlns:a16="http://schemas.microsoft.com/office/drawing/2014/main" xmlns="" id="{7D5109DB-5C3B-4D44-9353-4D26A24E9001}"/>
              </a:ext>
            </a:extLst>
          </p:cNvPr>
          <p:cNvSpPr/>
          <p:nvPr/>
        </p:nvSpPr>
        <p:spPr>
          <a:xfrm>
            <a:off x="4394200" y="5469414"/>
            <a:ext cx="2736132" cy="442500"/>
          </a:xfrm>
          <a:prstGeom prst="roundRect">
            <a:avLst>
              <a:gd name="adj" fmla="val 3010"/>
            </a:avLst>
          </a:prstGeom>
          <a:solidFill>
            <a:srgbClr val="E8F7FF"/>
          </a:solidFill>
          <a:ln w="9525"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01</a:t>
            </a:r>
            <a:r>
              <a:rPr lang="en-US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.01.2023</a:t>
            </a: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Равно 12"/>
          <p:cNvSpPr/>
          <p:nvPr/>
        </p:nvSpPr>
        <p:spPr>
          <a:xfrm>
            <a:off x="7425265" y="3927106"/>
            <a:ext cx="631172" cy="524786"/>
          </a:xfrm>
          <a:prstGeom prst="mathEqual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56">
            <a:extLst>
              <a:ext uri="{FF2B5EF4-FFF2-40B4-BE49-F238E27FC236}">
                <a16:creationId xmlns:a16="http://schemas.microsoft.com/office/drawing/2014/main" xmlns="" id="{7D5109DB-5C3B-4D44-9353-4D26A24E9001}"/>
              </a:ext>
            </a:extLst>
          </p:cNvPr>
          <p:cNvSpPr/>
          <p:nvPr/>
        </p:nvSpPr>
        <p:spPr>
          <a:xfrm>
            <a:off x="8261416" y="3674621"/>
            <a:ext cx="1296000" cy="1080000"/>
          </a:xfrm>
          <a:prstGeom prst="roundRect">
            <a:avLst>
              <a:gd name="adj" fmla="val 3010"/>
            </a:avLst>
          </a:prstGeom>
          <a:noFill/>
          <a:ln w="25400">
            <a:solidFill>
              <a:schemeClr val="tx2">
                <a:lumMod val="60000"/>
                <a:lumOff val="40000"/>
              </a:schemeClr>
            </a:solidFill>
            <a:prstDash val="sysDash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Разделы 2</a:t>
            </a:r>
            <a:r>
              <a:rPr lang="en-US" sz="1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,3,4,5</a:t>
            </a:r>
            <a:r>
              <a:rPr lang="ru-RU" sz="1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Единого плана счетов до 01</a:t>
            </a:r>
            <a:r>
              <a:rPr lang="en-US" sz="1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.01.2023</a:t>
            </a:r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Picture 2" descr="C:\Users\1\AppData\Local\Microsoft\Windows\Temporary Internet Files\Content.IE5\FUZSU1KV\MC900441310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9473" y="3445388"/>
            <a:ext cx="481717" cy="481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2" descr="C:\Users\1\AppData\Local\Microsoft\Windows\Temporary Internet Files\Content.IE5\FUZSU1KV\MC900441310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9473" y="5237582"/>
            <a:ext cx="481717" cy="481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Скругленный прямоугольник 56">
            <a:extLst>
              <a:ext uri="{FF2B5EF4-FFF2-40B4-BE49-F238E27FC236}">
                <a16:creationId xmlns:a16="http://schemas.microsoft.com/office/drawing/2014/main" xmlns="" id="{7D5109DB-5C3B-4D44-9353-4D26A24E9001}"/>
              </a:ext>
            </a:extLst>
          </p:cNvPr>
          <p:cNvSpPr/>
          <p:nvPr/>
        </p:nvSpPr>
        <p:spPr>
          <a:xfrm>
            <a:off x="356997" y="5469414"/>
            <a:ext cx="2750268" cy="442499"/>
          </a:xfrm>
          <a:prstGeom prst="roundRect">
            <a:avLst>
              <a:gd name="adj" fmla="val 3010"/>
            </a:avLst>
          </a:prstGeom>
          <a:solidFill>
            <a:srgbClr val="E8F7FF"/>
          </a:solidFill>
          <a:ln w="9525"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Поэтапный переход </a:t>
            </a:r>
          </a:p>
          <a:p>
            <a:pPr algn="ctr"/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доп. разъяснениям ФК</a:t>
            </a: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Стрелка вниз 18"/>
          <p:cNvSpPr>
            <a:spLocks/>
          </p:cNvSpPr>
          <p:nvPr/>
        </p:nvSpPr>
        <p:spPr>
          <a:xfrm>
            <a:off x="1620535" y="4911440"/>
            <a:ext cx="249990" cy="326142"/>
          </a:xfrm>
          <a:prstGeom prst="downArrow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20" name="Picture 2" descr="C:\Users\1\AppData\Local\Microsoft\Windows\Temporary Internet Files\Content.IE5\FUZSU1KV\MC900434750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7350" y="3496743"/>
            <a:ext cx="417532" cy="358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" descr="C:\Users\1\AppData\Local\Microsoft\Windows\Temporary Internet Files\Content.IE5\FUZSU1KV\MC900434750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7350" y="5301194"/>
            <a:ext cx="417532" cy="358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21536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">
            <a:extLst>
              <a:ext uri="{FF2B5EF4-FFF2-40B4-BE49-F238E27FC236}">
                <a16:creationId xmlns="" xmlns:a16="http://schemas.microsoft.com/office/drawing/2014/main" id="{354D7B8C-231E-4D01-819B-3586090F65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1265" y="76203"/>
            <a:ext cx="646853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ru-RU" altLang="ru-RU" sz="1800" b="1" dirty="0">
                <a:latin typeface="Times New Roman" pitchFamily="18" charset="0"/>
                <a:cs typeface="Times New Roman" pitchFamily="18" charset="0"/>
              </a:rPr>
              <a:t>Казначейская отчетность </a:t>
            </a:r>
            <a:r>
              <a:rPr lang="ru-RU" altLang="ru-RU" sz="1800" b="1" dirty="0" smtClean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altLang="ru-RU" sz="1800" b="1" dirty="0">
                <a:latin typeface="Times New Roman" pitchFamily="18" charset="0"/>
                <a:cs typeface="Times New Roman" pitchFamily="18" charset="0"/>
              </a:rPr>
              <a:t>отчетных периодов 2023 </a:t>
            </a:r>
            <a:r>
              <a:rPr lang="ru-RU" altLang="ru-RU" sz="1800" b="1" dirty="0" smtClean="0">
                <a:latin typeface="Times New Roman" pitchFamily="18" charset="0"/>
                <a:cs typeface="Times New Roman" pitchFamily="18" charset="0"/>
              </a:rPr>
              <a:t>года</a:t>
            </a:r>
            <a:endParaRPr lang="ru-RU" alt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2E1ACF-0AA1-480A-972E-7AF462717F9B}" type="slidenum">
              <a:rPr lang="ru-RU" alt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3</a:t>
            </a:fld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Скругленный прямоугольник 62">
            <a:extLst>
              <a:ext uri="{FF2B5EF4-FFF2-40B4-BE49-F238E27FC236}">
                <a16:creationId xmlns="" xmlns:a16="http://schemas.microsoft.com/office/drawing/2014/main" id="{4DAAEE84-B54E-4D4C-BEBB-1C606EC78634}"/>
              </a:ext>
            </a:extLst>
          </p:cNvPr>
          <p:cNvSpPr/>
          <p:nvPr/>
        </p:nvSpPr>
        <p:spPr>
          <a:xfrm>
            <a:off x="177788" y="2114117"/>
            <a:ext cx="2175936" cy="1800000"/>
          </a:xfrm>
          <a:prstGeom prst="roundRect">
            <a:avLst/>
          </a:prstGeom>
          <a:solidFill>
            <a:srgbClr val="E8F7FF"/>
          </a:solidFill>
          <a:ln w="9525"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стандарт бухгалтерского учета государственных финансов «Отчетность по операциям системы казначейских платежей» </a:t>
            </a:r>
            <a:endParaRPr lang="ru-RU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0" hangingPunct="0"/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(приказ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Минфина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России от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30.06.2020 № 126н )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Скругленный прямоугольник 62">
            <a:extLst>
              <a:ext uri="{FF2B5EF4-FFF2-40B4-BE49-F238E27FC236}">
                <a16:creationId xmlns="" xmlns:a16="http://schemas.microsoft.com/office/drawing/2014/main" id="{4DAAEE84-B54E-4D4C-BEBB-1C606EC78634}"/>
              </a:ext>
            </a:extLst>
          </p:cNvPr>
          <p:cNvSpPr/>
          <p:nvPr/>
        </p:nvSpPr>
        <p:spPr>
          <a:xfrm>
            <a:off x="4584505" y="1437594"/>
            <a:ext cx="2271466" cy="1584990"/>
          </a:xfrm>
          <a:prstGeom prst="roundRect">
            <a:avLst/>
          </a:prstGeom>
          <a:solidFill>
            <a:srgbClr val="E8F7FF"/>
          </a:solidFill>
          <a:ln w="9525"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стандарт бухгалтерского учета государственных финансов «Отчетность по операциям системы казначейских платежей» </a:t>
            </a:r>
          </a:p>
          <a:p>
            <a:pPr algn="ctr" eaLnBrk="0" hangingPunct="0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(приказ Минфина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России </a:t>
            </a:r>
          </a:p>
          <a:p>
            <a:pPr algn="ctr" eaLnBrk="0" hangingPunct="0"/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30.06.2020 № 126н )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Скругленный прямоугольник 62">
            <a:extLst>
              <a:ext uri="{FF2B5EF4-FFF2-40B4-BE49-F238E27FC236}">
                <a16:creationId xmlns="" xmlns:a16="http://schemas.microsoft.com/office/drawing/2014/main" id="{4DAAEE84-B54E-4D4C-BEBB-1C606EC78634}"/>
              </a:ext>
            </a:extLst>
          </p:cNvPr>
          <p:cNvSpPr/>
          <p:nvPr/>
        </p:nvSpPr>
        <p:spPr>
          <a:xfrm>
            <a:off x="4584504" y="3225841"/>
            <a:ext cx="2271467" cy="1116000"/>
          </a:xfrm>
          <a:prstGeom prst="roundRect">
            <a:avLst/>
          </a:prstGeom>
          <a:solidFill>
            <a:srgbClr val="E8F7FF"/>
          </a:solidFill>
          <a:ln w="9525"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/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рекомендации </a:t>
            </a:r>
          </a:p>
          <a:p>
            <a:pPr algn="ctr" eaLnBrk="0" hangingPunct="0"/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Минфина России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Стрелка вниз 31"/>
          <p:cNvSpPr>
            <a:spLocks/>
          </p:cNvSpPr>
          <p:nvPr/>
        </p:nvSpPr>
        <p:spPr>
          <a:xfrm rot="18424262">
            <a:off x="2553718" y="3476831"/>
            <a:ext cx="249990" cy="326142"/>
          </a:xfrm>
          <a:prstGeom prst="downArrow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трелка вниз 32"/>
          <p:cNvSpPr>
            <a:spLocks/>
          </p:cNvSpPr>
          <p:nvPr/>
        </p:nvSpPr>
        <p:spPr>
          <a:xfrm rot="14673834">
            <a:off x="2524894" y="2352370"/>
            <a:ext cx="249990" cy="326142"/>
          </a:xfrm>
          <a:prstGeom prst="downArrow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Левая фигурная скобка 38"/>
          <p:cNvSpPr/>
          <p:nvPr/>
        </p:nvSpPr>
        <p:spPr>
          <a:xfrm rot="16200000">
            <a:off x="3457884" y="1407787"/>
            <a:ext cx="267490" cy="6878484"/>
          </a:xfrm>
          <a:prstGeom prst="leftBrace">
            <a:avLst>
              <a:gd name="adj1" fmla="val 71637"/>
              <a:gd name="adj2" fmla="val 50192"/>
            </a:avLst>
          </a:prstGeom>
          <a:noFill/>
          <a:ln w="25400">
            <a:solidFill>
              <a:schemeClr val="tx2">
                <a:lumMod val="60000"/>
                <a:lumOff val="40000"/>
              </a:schemeClr>
            </a:solidFill>
            <a:prstDash val="soli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sz="12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Стрелка вниз 39"/>
          <p:cNvSpPr>
            <a:spLocks/>
          </p:cNvSpPr>
          <p:nvPr/>
        </p:nvSpPr>
        <p:spPr>
          <a:xfrm rot="16200000">
            <a:off x="4224072" y="2068311"/>
            <a:ext cx="249990" cy="326142"/>
          </a:xfrm>
          <a:prstGeom prst="downArrow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Стрелка вниз 40"/>
          <p:cNvSpPr>
            <a:spLocks/>
          </p:cNvSpPr>
          <p:nvPr/>
        </p:nvSpPr>
        <p:spPr>
          <a:xfrm rot="16200000">
            <a:off x="4224072" y="3613443"/>
            <a:ext cx="249990" cy="326142"/>
          </a:xfrm>
          <a:prstGeom prst="downArrow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Скругленный прямоугольник 56">
            <a:extLst>
              <a:ext uri="{FF2B5EF4-FFF2-40B4-BE49-F238E27FC236}">
                <a16:creationId xmlns:a16="http://schemas.microsoft.com/office/drawing/2014/main" xmlns="" id="{7D5109DB-5C3B-4D44-9353-4D26A24E9001}"/>
              </a:ext>
            </a:extLst>
          </p:cNvPr>
          <p:cNvSpPr/>
          <p:nvPr/>
        </p:nvSpPr>
        <p:spPr>
          <a:xfrm>
            <a:off x="2936118" y="1780500"/>
            <a:ext cx="1144813" cy="894973"/>
          </a:xfrm>
          <a:prstGeom prst="roundRect">
            <a:avLst>
              <a:gd name="adj" fmla="val 3010"/>
            </a:avLst>
          </a:prstGeom>
          <a:noFill/>
          <a:ln w="25400">
            <a:solidFill>
              <a:schemeClr val="tx2">
                <a:lumMod val="60000"/>
                <a:lumOff val="40000"/>
              </a:schemeClr>
            </a:solidFill>
            <a:prstDash val="sysDash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ru-RU" sz="1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ормы казначейской отчетности</a:t>
            </a:r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Скругленный прямоугольник 56">
            <a:extLst>
              <a:ext uri="{FF2B5EF4-FFF2-40B4-BE49-F238E27FC236}">
                <a16:creationId xmlns:a16="http://schemas.microsoft.com/office/drawing/2014/main" xmlns="" id="{7D5109DB-5C3B-4D44-9353-4D26A24E9001}"/>
              </a:ext>
            </a:extLst>
          </p:cNvPr>
          <p:cNvSpPr/>
          <p:nvPr/>
        </p:nvSpPr>
        <p:spPr>
          <a:xfrm>
            <a:off x="2936119" y="3333047"/>
            <a:ext cx="1144812" cy="886934"/>
          </a:xfrm>
          <a:prstGeom prst="roundRect">
            <a:avLst>
              <a:gd name="adj" fmla="val 3010"/>
            </a:avLst>
          </a:prstGeom>
          <a:noFill/>
          <a:ln w="25400">
            <a:solidFill>
              <a:schemeClr val="tx2">
                <a:lumMod val="60000"/>
                <a:lumOff val="40000"/>
              </a:schemeClr>
            </a:solidFill>
            <a:prstDash val="sysDash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заполнения казначейской отчетности</a:t>
            </a:r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" name="Picture 2" descr="C:\Users\1\AppData\Local\Microsoft\Windows\Temporary Internet Files\Content.IE5\FUZSU1KV\MC900441310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9954" y="1250023"/>
            <a:ext cx="481717" cy="481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" descr="C:\Users\1\AppData\Local\Microsoft\Windows\Temporary Internet Files\Content.IE5\FUZSU1KV\MC900434750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738" y="3049170"/>
            <a:ext cx="417532" cy="358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Скругленный прямоугольник 56">
            <a:extLst>
              <a:ext uri="{FF2B5EF4-FFF2-40B4-BE49-F238E27FC236}">
                <a16:creationId xmlns:a16="http://schemas.microsoft.com/office/drawing/2014/main" xmlns="" id="{7D5109DB-5C3B-4D44-9353-4D26A24E9001}"/>
              </a:ext>
            </a:extLst>
          </p:cNvPr>
          <p:cNvSpPr/>
          <p:nvPr/>
        </p:nvSpPr>
        <p:spPr>
          <a:xfrm>
            <a:off x="1380022" y="5221097"/>
            <a:ext cx="4555066" cy="443467"/>
          </a:xfrm>
          <a:prstGeom prst="roundRect">
            <a:avLst>
              <a:gd name="adj" fmla="val 3010"/>
            </a:avLst>
          </a:prstGeom>
          <a:noFill/>
          <a:ln w="25400">
            <a:solidFill>
              <a:schemeClr val="bg1"/>
            </a:solidFill>
            <a:prstDash val="sysDash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согласовании и утверждении в Минфине России</a:t>
            </a:r>
          </a:p>
        </p:txBody>
      </p:sp>
      <p:sp>
        <p:nvSpPr>
          <p:cNvPr id="26" name="Плюс 25"/>
          <p:cNvSpPr/>
          <p:nvPr/>
        </p:nvSpPr>
        <p:spPr>
          <a:xfrm>
            <a:off x="7116560" y="2641605"/>
            <a:ext cx="576000" cy="540000"/>
          </a:xfrm>
          <a:prstGeom prst="mathPlus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кругленный прямоугольник 62">
            <a:extLst>
              <a:ext uri="{FF2B5EF4-FFF2-40B4-BE49-F238E27FC236}">
                <a16:creationId xmlns="" xmlns:a16="http://schemas.microsoft.com/office/drawing/2014/main" id="{4DAAEE84-B54E-4D4C-BEBB-1C606EC78634}"/>
              </a:ext>
            </a:extLst>
          </p:cNvPr>
          <p:cNvSpPr/>
          <p:nvPr/>
        </p:nvSpPr>
        <p:spPr>
          <a:xfrm>
            <a:off x="7823196" y="1714807"/>
            <a:ext cx="1837260" cy="2391534"/>
          </a:xfrm>
          <a:prstGeom prst="roundRect">
            <a:avLst/>
          </a:prstGeom>
          <a:solidFill>
            <a:srgbClr val="E8F7FF"/>
          </a:solidFill>
          <a:ln w="9525"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Федерального казначейства </a:t>
            </a:r>
            <a:b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10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.12.2021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333 «Об утверждении Особенностей формирования и сроков представления отчетности территориальными органами Федерального казначейства»</a:t>
            </a:r>
          </a:p>
        </p:txBody>
      </p:sp>
      <p:pic>
        <p:nvPicPr>
          <p:cNvPr id="28" name="Picture 2" descr="C:\Users\1\AppData\Local\Microsoft\Windows\Temporary Internet Files\Content.IE5\FUZSU1KV\MC900441310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0415" y="1531174"/>
            <a:ext cx="481717" cy="481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0521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2E1ACF-0AA1-480A-972E-7AF462717F9B}" type="slidenum">
              <a:rPr lang="ru-RU" alt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4</a:t>
            </a:fld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1">
            <a:extLst>
              <a:ext uri="{FF2B5EF4-FFF2-40B4-BE49-F238E27FC236}">
                <a16:creationId xmlns="" xmlns:a16="http://schemas.microsoft.com/office/drawing/2014/main" id="{354D7B8C-231E-4D01-819B-3586090F65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1265" y="76203"/>
            <a:ext cx="646853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ru-RU" altLang="ru-RU" sz="1800" b="1" dirty="0">
                <a:latin typeface="Times New Roman" pitchFamily="18" charset="0"/>
                <a:cs typeface="Times New Roman" pitchFamily="18" charset="0"/>
              </a:rPr>
              <a:t>Казначейская отчетность с отчетных периодов 2023 года</a:t>
            </a:r>
          </a:p>
        </p:txBody>
      </p:sp>
      <p:sp>
        <p:nvSpPr>
          <p:cNvPr id="4" name="Скругленный прямоугольник 56">
            <a:extLst>
              <a:ext uri="{FF2B5EF4-FFF2-40B4-BE49-F238E27FC236}">
                <a16:creationId xmlns:a16="http://schemas.microsoft.com/office/drawing/2014/main" xmlns="" id="{7D5109DB-5C3B-4D44-9353-4D26A24E9001}"/>
              </a:ext>
            </a:extLst>
          </p:cNvPr>
          <p:cNvSpPr/>
          <p:nvPr/>
        </p:nvSpPr>
        <p:spPr>
          <a:xfrm>
            <a:off x="3183469" y="1753267"/>
            <a:ext cx="3352800" cy="609600"/>
          </a:xfrm>
          <a:prstGeom prst="roundRect">
            <a:avLst>
              <a:gd name="adj" fmla="val 3010"/>
            </a:avLst>
          </a:prstGeom>
          <a:solidFill>
            <a:srgbClr val="E8F7FF"/>
          </a:solidFill>
          <a:ln w="9525"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Баланс операций в системе казначейских платежей (ф. 0503195)</a:t>
            </a:r>
          </a:p>
        </p:txBody>
      </p:sp>
      <p:sp>
        <p:nvSpPr>
          <p:cNvPr id="5" name="Скругленный прямоугольник 56">
            <a:extLst>
              <a:ext uri="{FF2B5EF4-FFF2-40B4-BE49-F238E27FC236}">
                <a16:creationId xmlns:a16="http://schemas.microsoft.com/office/drawing/2014/main" xmlns="" id="{7D5109DB-5C3B-4D44-9353-4D26A24E9001}"/>
              </a:ext>
            </a:extLst>
          </p:cNvPr>
          <p:cNvSpPr/>
          <p:nvPr/>
        </p:nvSpPr>
        <p:spPr>
          <a:xfrm>
            <a:off x="3183468" y="3035732"/>
            <a:ext cx="3352801" cy="504000"/>
          </a:xfrm>
          <a:prstGeom prst="roundRect">
            <a:avLst>
              <a:gd name="adj" fmla="val 3010"/>
            </a:avLst>
          </a:prstGeom>
          <a:solidFill>
            <a:srgbClr val="E8F7FF"/>
          </a:solidFill>
          <a:ln w="9525"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с 2023 года</a:t>
            </a: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6">
            <a:extLst>
              <a:ext uri="{FF2B5EF4-FFF2-40B4-BE49-F238E27FC236}">
                <a16:creationId xmlns:a16="http://schemas.microsoft.com/office/drawing/2014/main" xmlns="" id="{7D5109DB-5C3B-4D44-9353-4D26A24E9001}"/>
              </a:ext>
            </a:extLst>
          </p:cNvPr>
          <p:cNvSpPr/>
          <p:nvPr/>
        </p:nvSpPr>
        <p:spPr>
          <a:xfrm>
            <a:off x="2125141" y="4310208"/>
            <a:ext cx="1964267" cy="719003"/>
          </a:xfrm>
          <a:prstGeom prst="roundRect">
            <a:avLst>
              <a:gd name="adj" fmla="val 3010"/>
            </a:avLst>
          </a:prstGeom>
          <a:solidFill>
            <a:srgbClr val="E8F7FF"/>
          </a:solidFill>
          <a:ln w="9525"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</a:t>
            </a: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56">
            <a:extLst>
              <a:ext uri="{FF2B5EF4-FFF2-40B4-BE49-F238E27FC236}">
                <a16:creationId xmlns:a16="http://schemas.microsoft.com/office/drawing/2014/main" xmlns="" id="{7D5109DB-5C3B-4D44-9353-4D26A24E9001}"/>
              </a:ext>
            </a:extLst>
          </p:cNvPr>
          <p:cNvSpPr/>
          <p:nvPr/>
        </p:nvSpPr>
        <p:spPr>
          <a:xfrm>
            <a:off x="5587990" y="4310208"/>
            <a:ext cx="2057400" cy="719003"/>
          </a:xfrm>
          <a:prstGeom prst="roundRect">
            <a:avLst>
              <a:gd name="adj" fmla="val 3010"/>
            </a:avLst>
          </a:prstGeom>
          <a:solidFill>
            <a:srgbClr val="E8F7FF"/>
          </a:solidFill>
          <a:ln w="9525"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заполнения</a:t>
            </a: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трелка вниз 7"/>
          <p:cNvSpPr>
            <a:spLocks/>
          </p:cNvSpPr>
          <p:nvPr/>
        </p:nvSpPr>
        <p:spPr>
          <a:xfrm>
            <a:off x="4725555" y="2515267"/>
            <a:ext cx="249990" cy="326142"/>
          </a:xfrm>
          <a:prstGeom prst="downArrow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>
            <a:spLocks/>
          </p:cNvSpPr>
          <p:nvPr/>
        </p:nvSpPr>
        <p:spPr>
          <a:xfrm rot="2153075">
            <a:off x="3420536" y="3692135"/>
            <a:ext cx="249990" cy="326142"/>
          </a:xfrm>
          <a:prstGeom prst="downArrow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>
            <a:spLocks/>
          </p:cNvSpPr>
          <p:nvPr/>
        </p:nvSpPr>
        <p:spPr>
          <a:xfrm rot="19283341">
            <a:off x="6068595" y="3689899"/>
            <a:ext cx="249990" cy="326142"/>
          </a:xfrm>
          <a:prstGeom prst="downArrow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Picture 2" descr="C:\Users\1\AppData\Local\Microsoft\Windows\Temporary Internet Files\Content.IE5\FUZSU1KV\MC900434750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0642" y="4130792"/>
            <a:ext cx="417532" cy="358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2" descr="C:\Users\1\AppData\Local\Microsoft\Windows\Temporary Internet Files\Content.IE5\FUZSU1KV\MC900434750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3943" y="4131467"/>
            <a:ext cx="417532" cy="358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36796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2E1ACF-0AA1-480A-972E-7AF462717F9B}" type="slidenum">
              <a:rPr lang="ru-RU" alt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5</a:t>
            </a:fld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1">
            <a:extLst>
              <a:ext uri="{FF2B5EF4-FFF2-40B4-BE49-F238E27FC236}">
                <a16:creationId xmlns="" xmlns:a16="http://schemas.microsoft.com/office/drawing/2014/main" id="{354D7B8C-231E-4D01-819B-3586090F65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1265" y="76203"/>
            <a:ext cx="646853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ru-RU" altLang="ru-RU" sz="1800" b="1" dirty="0">
                <a:latin typeface="Times New Roman" pitchFamily="18" charset="0"/>
                <a:cs typeface="Times New Roman" pitchFamily="18" charset="0"/>
              </a:rPr>
              <a:t>Казначейская отчетность с отчетных периодов 2023 года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/>
          <a:srcRect l="174" t="22485" r="61916" b="7924"/>
          <a:stretch/>
        </p:blipFill>
        <p:spPr>
          <a:xfrm>
            <a:off x="245530" y="1001350"/>
            <a:ext cx="6691477" cy="5585684"/>
          </a:xfrm>
          <a:prstGeom prst="rect">
            <a:avLst/>
          </a:prstGeom>
        </p:spPr>
      </p:pic>
      <p:sp>
        <p:nvSpPr>
          <p:cNvPr id="6" name="Левая фигурная скобка 5"/>
          <p:cNvSpPr/>
          <p:nvPr/>
        </p:nvSpPr>
        <p:spPr>
          <a:xfrm rot="10800000">
            <a:off x="6945475" y="6095999"/>
            <a:ext cx="267490" cy="255435"/>
          </a:xfrm>
          <a:prstGeom prst="leftBrace">
            <a:avLst>
              <a:gd name="adj1" fmla="val 71637"/>
              <a:gd name="adj2" fmla="val 50192"/>
            </a:avLst>
          </a:prstGeom>
          <a:noFill/>
          <a:ln w="25400">
            <a:solidFill>
              <a:schemeClr val="tx2">
                <a:lumMod val="60000"/>
                <a:lumOff val="40000"/>
              </a:schemeClr>
            </a:solidFill>
            <a:prstDash val="soli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sz="12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62">
            <a:extLst>
              <a:ext uri="{FF2B5EF4-FFF2-40B4-BE49-F238E27FC236}">
                <a16:creationId xmlns="" xmlns:a16="http://schemas.microsoft.com/office/drawing/2014/main" id="{9FC8FFA0-AC1E-475B-A3C0-C646DD691C0E}"/>
              </a:ext>
            </a:extLst>
          </p:cNvPr>
          <p:cNvSpPr/>
          <p:nvPr/>
        </p:nvSpPr>
        <p:spPr>
          <a:xfrm>
            <a:off x="7308244" y="6079722"/>
            <a:ext cx="2258170" cy="457922"/>
          </a:xfrm>
          <a:prstGeom prst="roundRect">
            <a:avLst/>
          </a:prstGeom>
          <a:solidFill>
            <a:srgbClr val="E8F7FF"/>
          </a:solidFill>
          <a:ln w="9525"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just" eaLnBrk="0" hangingPunct="0"/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строка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04</a:t>
            </a:r>
            <a:r>
              <a:rPr lang="en-US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показатели по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счету</a:t>
            </a:r>
            <a:r>
              <a:rPr lang="en-US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032404610</a:t>
            </a:r>
            <a:endParaRPr lang="en-US" sz="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0" hangingPunct="0"/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строка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04</a:t>
            </a:r>
            <a:r>
              <a:rPr lang="en-US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заполняется</a:t>
            </a:r>
            <a:endParaRPr lang="en-US" sz="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Левая фигурная скобка 9"/>
          <p:cNvSpPr/>
          <p:nvPr/>
        </p:nvSpPr>
        <p:spPr>
          <a:xfrm rot="10800000">
            <a:off x="6920074" y="2633131"/>
            <a:ext cx="267490" cy="194735"/>
          </a:xfrm>
          <a:prstGeom prst="leftBrace">
            <a:avLst>
              <a:gd name="adj1" fmla="val 71637"/>
              <a:gd name="adj2" fmla="val 50192"/>
            </a:avLst>
          </a:prstGeom>
          <a:noFill/>
          <a:ln w="25400">
            <a:solidFill>
              <a:schemeClr val="tx2">
                <a:lumMod val="60000"/>
                <a:lumOff val="40000"/>
              </a:schemeClr>
            </a:solidFill>
            <a:prstDash val="soli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sz="12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62">
            <a:extLst>
              <a:ext uri="{FF2B5EF4-FFF2-40B4-BE49-F238E27FC236}">
                <a16:creationId xmlns="" xmlns:a16="http://schemas.microsoft.com/office/drawing/2014/main" id="{9FC8FFA0-AC1E-475B-A3C0-C646DD691C0E}"/>
              </a:ext>
            </a:extLst>
          </p:cNvPr>
          <p:cNvSpPr/>
          <p:nvPr/>
        </p:nvSpPr>
        <p:spPr>
          <a:xfrm>
            <a:off x="7308244" y="2501537"/>
            <a:ext cx="2258170" cy="457922"/>
          </a:xfrm>
          <a:prstGeom prst="roundRect">
            <a:avLst/>
          </a:prstGeom>
          <a:solidFill>
            <a:srgbClr val="E8F7FF"/>
          </a:solidFill>
          <a:ln w="9525"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just" eaLnBrk="0" hangingPunct="0"/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строка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</a:t>
            </a:r>
            <a:r>
              <a:rPr lang="en-US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показатели по счетам 029211000</a:t>
            </a:r>
            <a:r>
              <a:rPr lang="en-US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029213000</a:t>
            </a:r>
            <a:endParaRPr lang="en-US" sz="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2" descr="C:\Users\1\AppData\Local\Microsoft\Windows\Temporary Internet Files\Content.IE5\FUZSU1KV\MC900434750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0780" y="2325874"/>
            <a:ext cx="418215" cy="34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Левая фигурная скобка 12"/>
          <p:cNvSpPr/>
          <p:nvPr/>
        </p:nvSpPr>
        <p:spPr>
          <a:xfrm rot="10800000">
            <a:off x="6958044" y="5805675"/>
            <a:ext cx="267490" cy="111445"/>
          </a:xfrm>
          <a:prstGeom prst="leftBrace">
            <a:avLst>
              <a:gd name="adj1" fmla="val 71637"/>
              <a:gd name="adj2" fmla="val 50192"/>
            </a:avLst>
          </a:prstGeom>
          <a:noFill/>
          <a:ln w="25400">
            <a:solidFill>
              <a:schemeClr val="tx2">
                <a:lumMod val="60000"/>
                <a:lumOff val="40000"/>
              </a:schemeClr>
            </a:solidFill>
            <a:prstDash val="soli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sz="12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Скругленный прямоугольник 62">
            <a:extLst>
              <a:ext uri="{FF2B5EF4-FFF2-40B4-BE49-F238E27FC236}">
                <a16:creationId xmlns="" xmlns:a16="http://schemas.microsoft.com/office/drawing/2014/main" id="{9FC8FFA0-AC1E-475B-A3C0-C646DD691C0E}"/>
              </a:ext>
            </a:extLst>
          </p:cNvPr>
          <p:cNvSpPr/>
          <p:nvPr/>
        </p:nvSpPr>
        <p:spPr>
          <a:xfrm>
            <a:off x="7308244" y="5547253"/>
            <a:ext cx="2258170" cy="464927"/>
          </a:xfrm>
          <a:prstGeom prst="roundRect">
            <a:avLst/>
          </a:prstGeom>
          <a:solidFill>
            <a:srgbClr val="E8F7FF"/>
          </a:solidFill>
          <a:ln w="9525"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eaLnBrk="0" hangingPunct="0"/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строке 037 добавлены показатели по </a:t>
            </a: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новым операциям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привлечению средств на ЕКС </a:t>
            </a: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заполняется </a:t>
            </a: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МУФК СУЛ)</a:t>
            </a:r>
          </a:p>
        </p:txBody>
      </p:sp>
      <p:pic>
        <p:nvPicPr>
          <p:cNvPr id="9" name="Picture 2" descr="C:\Users\1\AppData\Local\Microsoft\Windows\Temporary Internet Files\Content.IE5\FUZSU1KV\MC900434750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9247" y="5897116"/>
            <a:ext cx="418215" cy="34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2" descr="C:\Users\1\AppData\Local\Microsoft\Windows\Temporary Internet Files\Content.IE5\FUZSU1KV\MC900434750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7306" y="5376690"/>
            <a:ext cx="418215" cy="34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57395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2E1ACF-0AA1-480A-972E-7AF462717F9B}" type="slidenum">
              <a:rPr lang="ru-RU" alt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6</a:t>
            </a:fld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/>
          <a:srcRect l="249" t="22244" r="42960" b="5874"/>
          <a:stretch/>
        </p:blipFill>
        <p:spPr>
          <a:xfrm>
            <a:off x="270933" y="812800"/>
            <a:ext cx="6747934" cy="5875867"/>
          </a:xfrm>
          <a:prstGeom prst="rect">
            <a:avLst/>
          </a:prstGeom>
        </p:spPr>
      </p:pic>
      <p:sp>
        <p:nvSpPr>
          <p:cNvPr id="7" name="Левая фигурная скобка 6"/>
          <p:cNvSpPr/>
          <p:nvPr/>
        </p:nvSpPr>
        <p:spPr>
          <a:xfrm rot="10800000">
            <a:off x="7031439" y="1397488"/>
            <a:ext cx="267490" cy="1789956"/>
          </a:xfrm>
          <a:prstGeom prst="leftBrace">
            <a:avLst>
              <a:gd name="adj1" fmla="val 71637"/>
              <a:gd name="adj2" fmla="val 50192"/>
            </a:avLst>
          </a:prstGeom>
          <a:noFill/>
          <a:ln w="25400">
            <a:solidFill>
              <a:schemeClr val="tx2">
                <a:lumMod val="60000"/>
                <a:lumOff val="40000"/>
              </a:schemeClr>
            </a:solidFill>
            <a:prstDash val="soli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sz="12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кругленный прямоугольник 62">
            <a:extLst>
              <a:ext uri="{FF2B5EF4-FFF2-40B4-BE49-F238E27FC236}">
                <a16:creationId xmlns="" xmlns:a16="http://schemas.microsoft.com/office/drawing/2014/main" id="{9FC8FFA0-AC1E-475B-A3C0-C646DD691C0E}"/>
              </a:ext>
            </a:extLst>
          </p:cNvPr>
          <p:cNvSpPr/>
          <p:nvPr/>
        </p:nvSpPr>
        <p:spPr>
          <a:xfrm>
            <a:off x="7400188" y="2040628"/>
            <a:ext cx="2278184" cy="717811"/>
          </a:xfrm>
          <a:prstGeom prst="roundRect">
            <a:avLst/>
          </a:prstGeom>
          <a:solidFill>
            <a:srgbClr val="E8F7FF"/>
          </a:solidFill>
          <a:ln w="9525"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eaLnBrk="0" hangingPunct="0"/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строкам 081-086 исключены показатели по счетам №40116</a:t>
            </a:r>
            <a:endParaRPr lang="ru-RU" sz="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/>
            <a:endParaRPr lang="ru-RU" sz="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/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строке 084 отражаются показатели по средствам бюджета СФР</a:t>
            </a:r>
            <a:endParaRPr lang="ru-RU" sz="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Скругленный прямоугольник 62">
            <a:extLst>
              <a:ext uri="{FF2B5EF4-FFF2-40B4-BE49-F238E27FC236}">
                <a16:creationId xmlns="" xmlns:a16="http://schemas.microsoft.com/office/drawing/2014/main" id="{9FC8FFA0-AC1E-475B-A3C0-C646DD691C0E}"/>
              </a:ext>
            </a:extLst>
          </p:cNvPr>
          <p:cNvSpPr/>
          <p:nvPr/>
        </p:nvSpPr>
        <p:spPr>
          <a:xfrm>
            <a:off x="7400883" y="3962349"/>
            <a:ext cx="2277488" cy="697528"/>
          </a:xfrm>
          <a:prstGeom prst="roundRect">
            <a:avLst/>
          </a:prstGeom>
          <a:solidFill>
            <a:srgbClr val="E8F7FF"/>
          </a:solidFill>
          <a:ln w="9525"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eaLnBrk="0" hangingPunct="0"/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строкам 100</a:t>
            </a:r>
            <a:r>
              <a:rPr lang="en-US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101-103</a:t>
            </a:r>
            <a:r>
              <a:rPr lang="en-US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120</a:t>
            </a:r>
            <a:r>
              <a:rPr lang="en-US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121-124 добавлены показатели по </a:t>
            </a: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новым операциям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привлечению средств на ЕКС </a:t>
            </a: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(заполняются МУФК СУЛ)</a:t>
            </a:r>
          </a:p>
        </p:txBody>
      </p:sp>
      <p:sp>
        <p:nvSpPr>
          <p:cNvPr id="14" name="Скругленный прямоугольник 62">
            <a:extLst>
              <a:ext uri="{FF2B5EF4-FFF2-40B4-BE49-F238E27FC236}">
                <a16:creationId xmlns="" xmlns:a16="http://schemas.microsoft.com/office/drawing/2014/main" id="{9FC8FFA0-AC1E-475B-A3C0-C646DD691C0E}"/>
              </a:ext>
            </a:extLst>
          </p:cNvPr>
          <p:cNvSpPr/>
          <p:nvPr/>
        </p:nvSpPr>
        <p:spPr>
          <a:xfrm>
            <a:off x="7400187" y="4797225"/>
            <a:ext cx="2278184" cy="1586642"/>
          </a:xfrm>
          <a:prstGeom prst="roundRect">
            <a:avLst/>
          </a:prstGeom>
          <a:solidFill>
            <a:srgbClr val="E8F7FF"/>
          </a:solidFill>
          <a:ln w="9525"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just" eaLnBrk="0" hangingPunct="0"/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строка </a:t>
            </a:r>
            <a:r>
              <a:rPr lang="en-US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171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показатели по счету</a:t>
            </a:r>
            <a:r>
              <a:rPr lang="en-US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03</a:t>
            </a:r>
            <a:r>
              <a:rPr lang="en-US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4510</a:t>
            </a:r>
            <a:endParaRPr lang="ru-RU" sz="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0" hangingPunct="0"/>
            <a:endParaRPr lang="en-US" sz="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0" hangingPunct="0"/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трока 173 </a:t>
            </a:r>
            <a:r>
              <a:rPr lang="ru-RU" sz="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разность </a:t>
            </a: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показателей строки 011 и показателей по счетам 020211000</a:t>
            </a:r>
            <a:r>
              <a:rPr lang="en-US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020213000</a:t>
            </a:r>
            <a:r>
              <a:rPr lang="en-US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 также суммы остатков  по казначейским счетам 03100</a:t>
            </a:r>
            <a:r>
              <a:rPr lang="en-US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03211</a:t>
            </a:r>
            <a:r>
              <a:rPr lang="en-US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03212</a:t>
            </a:r>
            <a:r>
              <a:rPr lang="en-US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03214, 03215, 03216, </a:t>
            </a:r>
            <a:r>
              <a:rPr lang="en-US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03221</a:t>
            </a:r>
            <a:r>
              <a:rPr lang="en-US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03222,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03224</a:t>
            </a:r>
            <a:r>
              <a:rPr lang="en-US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03225, 03226, 03231, 03232, 03234, 03235, 03236, 03241, 03242, 03244</a:t>
            </a:r>
            <a:r>
              <a:rPr lang="en-US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03251</a:t>
            </a:r>
            <a:r>
              <a:rPr lang="en-US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03252</a:t>
            </a:r>
            <a:r>
              <a:rPr lang="en-US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03254</a:t>
            </a:r>
            <a:r>
              <a:rPr lang="en-US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03261, 03262, 03271, </a:t>
            </a: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03272</a:t>
            </a:r>
            <a:endParaRPr lang="en-US" sz="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Скругленный прямоугольник 62">
            <a:extLst>
              <a:ext uri="{FF2B5EF4-FFF2-40B4-BE49-F238E27FC236}">
                <a16:creationId xmlns="" xmlns:a16="http://schemas.microsoft.com/office/drawing/2014/main" id="{9FC8FFA0-AC1E-475B-A3C0-C646DD691C0E}"/>
              </a:ext>
            </a:extLst>
          </p:cNvPr>
          <p:cNvSpPr/>
          <p:nvPr/>
        </p:nvSpPr>
        <p:spPr>
          <a:xfrm>
            <a:off x="7400187" y="3144155"/>
            <a:ext cx="2278184" cy="521915"/>
          </a:xfrm>
          <a:prstGeom prst="roundRect">
            <a:avLst/>
          </a:prstGeom>
          <a:solidFill>
            <a:srgbClr val="E8F7FF"/>
          </a:solidFill>
          <a:ln w="9525"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just" eaLnBrk="0" hangingPunct="0"/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строка 09</a:t>
            </a:r>
            <a:r>
              <a:rPr lang="en-US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показатели по счету</a:t>
            </a:r>
            <a:r>
              <a:rPr lang="en-US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030600000</a:t>
            </a:r>
            <a:endParaRPr lang="en-US" sz="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0" hangingPunct="0"/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строка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09</a:t>
            </a:r>
            <a:r>
              <a:rPr lang="en-US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не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заполняется</a:t>
            </a:r>
            <a:endParaRPr lang="en-US" sz="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9" name="Picture 2" descr="C:\Users\1\AppData\Local\Microsoft\Windows\Temporary Internet Files\Content.IE5\FUZSU1KV\MC900434750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5045" y="1844665"/>
            <a:ext cx="418215" cy="34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Левая фигурная скобка 19"/>
          <p:cNvSpPr/>
          <p:nvPr/>
        </p:nvSpPr>
        <p:spPr>
          <a:xfrm rot="10800000">
            <a:off x="7027078" y="3217002"/>
            <a:ext cx="267490" cy="355931"/>
          </a:xfrm>
          <a:prstGeom prst="leftBrace">
            <a:avLst>
              <a:gd name="adj1" fmla="val 71637"/>
              <a:gd name="adj2" fmla="val 50192"/>
            </a:avLst>
          </a:prstGeom>
          <a:noFill/>
          <a:ln w="25400">
            <a:solidFill>
              <a:schemeClr val="tx2">
                <a:lumMod val="60000"/>
                <a:lumOff val="40000"/>
              </a:schemeClr>
            </a:solidFill>
            <a:prstDash val="soli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sz="12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1" name="Picture 2" descr="C:\Users\1\AppData\Local\Microsoft\Windows\Temporary Internet Files\Content.IE5\FUZSU1KV\MC900434750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59509" y="2969014"/>
            <a:ext cx="418215" cy="34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Левая фигурная скобка 21"/>
          <p:cNvSpPr/>
          <p:nvPr/>
        </p:nvSpPr>
        <p:spPr>
          <a:xfrm rot="10800000">
            <a:off x="7024693" y="3615268"/>
            <a:ext cx="267490" cy="1391690"/>
          </a:xfrm>
          <a:prstGeom prst="leftBrace">
            <a:avLst>
              <a:gd name="adj1" fmla="val 71637"/>
              <a:gd name="adj2" fmla="val 50192"/>
            </a:avLst>
          </a:prstGeom>
          <a:noFill/>
          <a:ln w="25400">
            <a:solidFill>
              <a:schemeClr val="tx2">
                <a:lumMod val="60000"/>
                <a:lumOff val="40000"/>
              </a:schemeClr>
            </a:solidFill>
            <a:prstDash val="soli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sz="12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3" name="Picture 2" descr="C:\Users\1\AppData\Local\Microsoft\Windows\Temporary Internet Files\Content.IE5\FUZSU1KV\MC900434750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59509" y="3792900"/>
            <a:ext cx="418215" cy="34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Левая фигурная скобка 23"/>
          <p:cNvSpPr/>
          <p:nvPr/>
        </p:nvSpPr>
        <p:spPr>
          <a:xfrm rot="10800000">
            <a:off x="7027078" y="5099926"/>
            <a:ext cx="267490" cy="345298"/>
          </a:xfrm>
          <a:prstGeom prst="leftBrace">
            <a:avLst>
              <a:gd name="adj1" fmla="val 71637"/>
              <a:gd name="adj2" fmla="val 50192"/>
            </a:avLst>
          </a:prstGeom>
          <a:noFill/>
          <a:ln w="25400">
            <a:solidFill>
              <a:schemeClr val="tx2">
                <a:lumMod val="60000"/>
                <a:lumOff val="40000"/>
              </a:schemeClr>
            </a:solidFill>
            <a:prstDash val="soli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sz="12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5" name="Picture 2" descr="C:\Users\1\AppData\Local\Microsoft\Windows\Temporary Internet Files\Content.IE5\FUZSU1KV\MC900434750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2070" y="4636768"/>
            <a:ext cx="418215" cy="34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TextBox 1">
            <a:extLst>
              <a:ext uri="{FF2B5EF4-FFF2-40B4-BE49-F238E27FC236}">
                <a16:creationId xmlns="" xmlns:a16="http://schemas.microsoft.com/office/drawing/2014/main" id="{354D7B8C-231E-4D01-819B-3586090F65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1265" y="76203"/>
            <a:ext cx="646853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ru-RU" altLang="ru-RU" sz="1800" b="1" dirty="0">
                <a:latin typeface="Times New Roman" pitchFamily="18" charset="0"/>
                <a:cs typeface="Times New Roman" pitchFamily="18" charset="0"/>
              </a:rPr>
              <a:t>Казначейская отчетность с отчетных периодов 2023 года</a:t>
            </a:r>
          </a:p>
        </p:txBody>
      </p:sp>
    </p:spTree>
    <p:extLst>
      <p:ext uri="{BB962C8B-B14F-4D97-AF65-F5344CB8AC3E}">
        <p14:creationId xmlns:p14="http://schemas.microsoft.com/office/powerpoint/2010/main" val="1856053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2E1ACF-0AA1-480A-972E-7AF462717F9B}" type="slidenum">
              <a:rPr lang="ru-RU" alt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7</a:t>
            </a:fld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1">
            <a:extLst>
              <a:ext uri="{FF2B5EF4-FFF2-40B4-BE49-F238E27FC236}">
                <a16:creationId xmlns="" xmlns:a16="http://schemas.microsoft.com/office/drawing/2014/main" id="{354D7B8C-231E-4D01-819B-3586090F65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1265" y="76203"/>
            <a:ext cx="646853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ru-RU" altLang="ru-RU" sz="1800" b="1" dirty="0">
                <a:latin typeface="Times New Roman" pitchFamily="18" charset="0"/>
                <a:cs typeface="Times New Roman" pitchFamily="18" charset="0"/>
              </a:rPr>
              <a:t>Казначейская отчетность с отчетных периодов 2023 года</a:t>
            </a:r>
          </a:p>
        </p:txBody>
      </p:sp>
      <p:sp>
        <p:nvSpPr>
          <p:cNvPr id="4" name="Скругленный прямоугольник 56">
            <a:extLst>
              <a:ext uri="{FF2B5EF4-FFF2-40B4-BE49-F238E27FC236}">
                <a16:creationId xmlns:a16="http://schemas.microsoft.com/office/drawing/2014/main" xmlns="" id="{7D5109DB-5C3B-4D44-9353-4D26A24E9001}"/>
              </a:ext>
            </a:extLst>
          </p:cNvPr>
          <p:cNvSpPr/>
          <p:nvPr/>
        </p:nvSpPr>
        <p:spPr>
          <a:xfrm>
            <a:off x="3183469" y="1667945"/>
            <a:ext cx="3352800" cy="720323"/>
          </a:xfrm>
          <a:prstGeom prst="roundRect">
            <a:avLst>
              <a:gd name="adj" fmla="val 3010"/>
            </a:avLst>
          </a:prstGeom>
          <a:solidFill>
            <a:srgbClr val="E8F7FF"/>
          </a:solidFill>
          <a:ln w="9525"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Отчет о движении денежных средств в системе казначейских платежей </a:t>
            </a:r>
            <a:b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(ф. 0503196)</a:t>
            </a:r>
          </a:p>
        </p:txBody>
      </p:sp>
      <p:sp>
        <p:nvSpPr>
          <p:cNvPr id="5" name="Скругленный прямоугольник 56">
            <a:extLst>
              <a:ext uri="{FF2B5EF4-FFF2-40B4-BE49-F238E27FC236}">
                <a16:creationId xmlns:a16="http://schemas.microsoft.com/office/drawing/2014/main" xmlns="" id="{7D5109DB-5C3B-4D44-9353-4D26A24E9001}"/>
              </a:ext>
            </a:extLst>
          </p:cNvPr>
          <p:cNvSpPr/>
          <p:nvPr/>
        </p:nvSpPr>
        <p:spPr>
          <a:xfrm>
            <a:off x="3183468" y="3061133"/>
            <a:ext cx="3352801" cy="504000"/>
          </a:xfrm>
          <a:prstGeom prst="roundRect">
            <a:avLst>
              <a:gd name="adj" fmla="val 3010"/>
            </a:avLst>
          </a:prstGeom>
          <a:solidFill>
            <a:srgbClr val="E8F7FF"/>
          </a:solidFill>
          <a:ln w="9525"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с 2023 года</a:t>
            </a: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6">
            <a:extLst>
              <a:ext uri="{FF2B5EF4-FFF2-40B4-BE49-F238E27FC236}">
                <a16:creationId xmlns:a16="http://schemas.microsoft.com/office/drawing/2014/main" xmlns="" id="{7D5109DB-5C3B-4D44-9353-4D26A24E9001}"/>
              </a:ext>
            </a:extLst>
          </p:cNvPr>
          <p:cNvSpPr/>
          <p:nvPr/>
        </p:nvSpPr>
        <p:spPr>
          <a:xfrm>
            <a:off x="2125141" y="4335609"/>
            <a:ext cx="1964267" cy="719003"/>
          </a:xfrm>
          <a:prstGeom prst="roundRect">
            <a:avLst>
              <a:gd name="adj" fmla="val 3010"/>
            </a:avLst>
          </a:prstGeom>
          <a:solidFill>
            <a:srgbClr val="E8F7FF"/>
          </a:solidFill>
          <a:ln w="9525"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</a:t>
            </a: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56">
            <a:extLst>
              <a:ext uri="{FF2B5EF4-FFF2-40B4-BE49-F238E27FC236}">
                <a16:creationId xmlns:a16="http://schemas.microsoft.com/office/drawing/2014/main" xmlns="" id="{7D5109DB-5C3B-4D44-9353-4D26A24E9001}"/>
              </a:ext>
            </a:extLst>
          </p:cNvPr>
          <p:cNvSpPr/>
          <p:nvPr/>
        </p:nvSpPr>
        <p:spPr>
          <a:xfrm>
            <a:off x="5587990" y="4335609"/>
            <a:ext cx="2057400" cy="719003"/>
          </a:xfrm>
          <a:prstGeom prst="roundRect">
            <a:avLst>
              <a:gd name="adj" fmla="val 3010"/>
            </a:avLst>
          </a:prstGeom>
          <a:solidFill>
            <a:srgbClr val="E8F7FF"/>
          </a:solidFill>
          <a:ln w="9525"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заполнения</a:t>
            </a: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трелка вниз 7"/>
          <p:cNvSpPr>
            <a:spLocks/>
          </p:cNvSpPr>
          <p:nvPr/>
        </p:nvSpPr>
        <p:spPr>
          <a:xfrm>
            <a:off x="4725555" y="2540668"/>
            <a:ext cx="249990" cy="326142"/>
          </a:xfrm>
          <a:prstGeom prst="downArrow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>
            <a:spLocks/>
          </p:cNvSpPr>
          <p:nvPr/>
        </p:nvSpPr>
        <p:spPr>
          <a:xfrm rot="2153075">
            <a:off x="3420536" y="3717536"/>
            <a:ext cx="249990" cy="326142"/>
          </a:xfrm>
          <a:prstGeom prst="downArrow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>
            <a:spLocks/>
          </p:cNvSpPr>
          <p:nvPr/>
        </p:nvSpPr>
        <p:spPr>
          <a:xfrm rot="19283341">
            <a:off x="6068595" y="3715300"/>
            <a:ext cx="249990" cy="326142"/>
          </a:xfrm>
          <a:prstGeom prst="downArrow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Picture 2" descr="C:\Users\1\AppData\Local\Microsoft\Windows\Temporary Internet Files\Content.IE5\FUZSU1KV\MC900434750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0642" y="4156193"/>
            <a:ext cx="417532" cy="358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2" descr="C:\Users\1\AppData\Local\Microsoft\Windows\Temporary Internet Files\Content.IE5\FUZSU1KV\MC900434750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3943" y="4156868"/>
            <a:ext cx="417532" cy="358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313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2E1ACF-0AA1-480A-972E-7AF462717F9B}" type="slidenum">
              <a:rPr lang="ru-RU" alt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8</a:t>
            </a:fld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1">
            <a:extLst>
              <a:ext uri="{FF2B5EF4-FFF2-40B4-BE49-F238E27FC236}">
                <a16:creationId xmlns="" xmlns:a16="http://schemas.microsoft.com/office/drawing/2014/main" id="{354D7B8C-231E-4D01-819B-3586090F65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1265" y="76203"/>
            <a:ext cx="646853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ru-RU" altLang="ru-RU" sz="1800" b="1" dirty="0">
                <a:latin typeface="Times New Roman" pitchFamily="18" charset="0"/>
                <a:cs typeface="Times New Roman" pitchFamily="18" charset="0"/>
              </a:rPr>
              <a:t>Казначейская отчетность </a:t>
            </a:r>
            <a:r>
              <a:rPr lang="ru-RU" altLang="ru-RU" sz="1800" b="1" dirty="0" smtClean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altLang="ru-RU" sz="1800" b="1" dirty="0">
                <a:latin typeface="Times New Roman" pitchFamily="18" charset="0"/>
                <a:cs typeface="Times New Roman" pitchFamily="18" charset="0"/>
              </a:rPr>
              <a:t>отчетных периодов 2023 </a:t>
            </a:r>
            <a:r>
              <a:rPr lang="ru-RU" altLang="ru-RU" sz="1800" b="1" dirty="0" smtClean="0">
                <a:latin typeface="Times New Roman" pitchFamily="18" charset="0"/>
                <a:cs typeface="Times New Roman" pitchFamily="18" charset="0"/>
              </a:rPr>
              <a:t>года</a:t>
            </a:r>
            <a:endParaRPr lang="ru-RU" alt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/>
          <a:srcRect l="99" t="14692" r="67960" b="21460"/>
          <a:stretch/>
        </p:blipFill>
        <p:spPr>
          <a:xfrm>
            <a:off x="142298" y="914398"/>
            <a:ext cx="5841242" cy="5739639"/>
          </a:xfrm>
          <a:prstGeom prst="rect">
            <a:avLst/>
          </a:prstGeom>
        </p:spPr>
      </p:pic>
      <p:sp>
        <p:nvSpPr>
          <p:cNvPr id="6" name="Левая фигурная скобка 5"/>
          <p:cNvSpPr/>
          <p:nvPr/>
        </p:nvSpPr>
        <p:spPr>
          <a:xfrm rot="10800000">
            <a:off x="5986678" y="4207932"/>
            <a:ext cx="267490" cy="1660130"/>
          </a:xfrm>
          <a:prstGeom prst="leftBrace">
            <a:avLst>
              <a:gd name="adj1" fmla="val 71637"/>
              <a:gd name="adj2" fmla="val 50192"/>
            </a:avLst>
          </a:prstGeom>
          <a:noFill/>
          <a:ln w="25400">
            <a:solidFill>
              <a:schemeClr val="tx2">
                <a:lumMod val="60000"/>
                <a:lumOff val="40000"/>
              </a:schemeClr>
            </a:solidFill>
            <a:prstDash val="soli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sz="12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2">
            <a:extLst>
              <a:ext uri="{FF2B5EF4-FFF2-40B4-BE49-F238E27FC236}">
                <a16:creationId xmlns="" xmlns:a16="http://schemas.microsoft.com/office/drawing/2014/main" id="{9FC8FFA0-AC1E-475B-A3C0-C646DD691C0E}"/>
              </a:ext>
            </a:extLst>
          </p:cNvPr>
          <p:cNvSpPr/>
          <p:nvPr/>
        </p:nvSpPr>
        <p:spPr>
          <a:xfrm>
            <a:off x="6485467" y="4174074"/>
            <a:ext cx="2896585" cy="1269993"/>
          </a:xfrm>
          <a:prstGeom prst="roundRect">
            <a:avLst/>
          </a:prstGeom>
          <a:solidFill>
            <a:srgbClr val="E8F7FF"/>
          </a:solidFill>
          <a:ln w="9525"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eaLnBrk="0" hangingPunct="0"/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строки 021-027 – показатели (кредитовые остатки) по соответствующим счетам 40210</a:t>
            </a:r>
            <a:r>
              <a:rPr lang="en-US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30710 по КБК доходов бюджетов и источников финансирования дефицита бюджетов (в части поступлений) (в случае если в </a:t>
            </a: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18-20 разрядах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КБК нули – отражаются кредитовые обороты по счетам)</a:t>
            </a:r>
          </a:p>
          <a:p>
            <a:pPr eaLnBrk="0" hangingPunct="0"/>
            <a:endParaRPr lang="ru-RU" sz="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/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строке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025 </a:t>
            </a: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отражаются показатели по средствам бюджета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СФР</a:t>
            </a:r>
            <a:endParaRPr lang="ru-RU" sz="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Левая фигурная скобка 7"/>
          <p:cNvSpPr/>
          <p:nvPr/>
        </p:nvSpPr>
        <p:spPr>
          <a:xfrm rot="10800000">
            <a:off x="5995145" y="5932346"/>
            <a:ext cx="267490" cy="648072"/>
          </a:xfrm>
          <a:prstGeom prst="leftBrace">
            <a:avLst>
              <a:gd name="adj1" fmla="val 71637"/>
              <a:gd name="adj2" fmla="val 50192"/>
            </a:avLst>
          </a:prstGeom>
          <a:noFill/>
          <a:ln w="25400">
            <a:solidFill>
              <a:schemeClr val="tx2">
                <a:lumMod val="60000"/>
                <a:lumOff val="40000"/>
              </a:schemeClr>
            </a:solidFill>
            <a:prstDash val="soli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sz="12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62">
            <a:extLst>
              <a:ext uri="{FF2B5EF4-FFF2-40B4-BE49-F238E27FC236}">
                <a16:creationId xmlns="" xmlns:a16="http://schemas.microsoft.com/office/drawing/2014/main" id="{9FC8FFA0-AC1E-475B-A3C0-C646DD691C0E}"/>
              </a:ext>
            </a:extLst>
          </p:cNvPr>
          <p:cNvSpPr/>
          <p:nvPr/>
        </p:nvSpPr>
        <p:spPr>
          <a:xfrm>
            <a:off x="6485467" y="5586771"/>
            <a:ext cx="2896585" cy="993649"/>
          </a:xfrm>
          <a:prstGeom prst="roundRect">
            <a:avLst/>
          </a:prstGeom>
          <a:solidFill>
            <a:srgbClr val="E8F7FF"/>
          </a:solidFill>
          <a:ln w="9525"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just" eaLnBrk="0" hangingPunct="0"/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строка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030 </a:t>
            </a: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по поступлениям по казначейским счетам 02200</a:t>
            </a:r>
            <a:r>
              <a:rPr lang="en-US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03500</a:t>
            </a:r>
            <a:r>
              <a:rPr lang="en-US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04100 (заполняются МУФК СУЛ)</a:t>
            </a:r>
            <a:r>
              <a:rPr lang="en-US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показатели (кредитовые остатки) по счетам 032404000</a:t>
            </a:r>
            <a:r>
              <a:rPr lang="en-US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030600730</a:t>
            </a:r>
            <a:r>
              <a:rPr lang="en-US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также </a:t>
            </a: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(кредитовые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остатки) по счету 032407000 (без учета остатков на начало года)</a:t>
            </a:r>
            <a:endParaRPr lang="ru-RU" sz="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2" descr="C:\Users\1\AppData\Local\Microsoft\Windows\Temporary Internet Files\Content.IE5\FUZSU1KV\MC900434750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1780" y="4011968"/>
            <a:ext cx="418215" cy="34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" descr="C:\Users\1\AppData\Local\Microsoft\Windows\Temporary Internet Files\Content.IE5\FUZSU1KV\MC900434750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2045" y="5416870"/>
            <a:ext cx="418215" cy="34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2358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2E1ACF-0AA1-480A-972E-7AF462717F9B}" type="slidenum">
              <a:rPr lang="ru-RU" alt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9</a:t>
            </a:fld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324" t="14828" r="66467" b="38413"/>
          <a:stretch/>
        </p:blipFill>
        <p:spPr>
          <a:xfrm>
            <a:off x="211666" y="1129085"/>
            <a:ext cx="5825067" cy="5477247"/>
          </a:xfrm>
          <a:prstGeom prst="rect">
            <a:avLst/>
          </a:prstGeom>
        </p:spPr>
      </p:pic>
      <p:sp>
        <p:nvSpPr>
          <p:cNvPr id="6" name="Скругленный прямоугольник 62">
            <a:extLst>
              <a:ext uri="{FF2B5EF4-FFF2-40B4-BE49-F238E27FC236}">
                <a16:creationId xmlns="" xmlns:a16="http://schemas.microsoft.com/office/drawing/2014/main" id="{9FC8FFA0-AC1E-475B-A3C0-C646DD691C0E}"/>
              </a:ext>
            </a:extLst>
          </p:cNvPr>
          <p:cNvSpPr/>
          <p:nvPr/>
        </p:nvSpPr>
        <p:spPr>
          <a:xfrm>
            <a:off x="6487951" y="4080928"/>
            <a:ext cx="2799981" cy="1253067"/>
          </a:xfrm>
          <a:prstGeom prst="roundRect">
            <a:avLst/>
          </a:prstGeom>
          <a:solidFill>
            <a:srgbClr val="E8F7FF"/>
          </a:solidFill>
          <a:ln w="9525"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eaLnBrk="0" hangingPunct="0"/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строки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211-216 </a:t>
            </a: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показатели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(дебетовые </a:t>
            </a: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остатки) по соответствующим счетам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40220</a:t>
            </a:r>
            <a:r>
              <a:rPr lang="en-US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30710 по КБК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расходов </a:t>
            </a: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бюджетов и источников финансирования дефицита бюджетов (в части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выбытий) </a:t>
            </a: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 случае если в 18-20 разрядах КБК нули – отражаются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дебетовые </a:t>
            </a: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обороты по счетам)</a:t>
            </a:r>
          </a:p>
          <a:p>
            <a:pPr eaLnBrk="0" hangingPunct="0"/>
            <a:endParaRPr lang="ru-RU" sz="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/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строке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214 </a:t>
            </a: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отражаются показатели по средствам бюджета СФР</a:t>
            </a:r>
          </a:p>
        </p:txBody>
      </p:sp>
      <p:sp>
        <p:nvSpPr>
          <p:cNvPr id="7" name="Левая фигурная скобка 6"/>
          <p:cNvSpPr/>
          <p:nvPr/>
        </p:nvSpPr>
        <p:spPr>
          <a:xfrm rot="10800000">
            <a:off x="6068644" y="5752072"/>
            <a:ext cx="267490" cy="775727"/>
          </a:xfrm>
          <a:prstGeom prst="leftBrace">
            <a:avLst>
              <a:gd name="adj1" fmla="val 71637"/>
              <a:gd name="adj2" fmla="val 50192"/>
            </a:avLst>
          </a:prstGeom>
          <a:noFill/>
          <a:ln w="25400">
            <a:solidFill>
              <a:schemeClr val="tx2">
                <a:lumMod val="60000"/>
                <a:lumOff val="40000"/>
              </a:schemeClr>
            </a:solidFill>
            <a:prstDash val="soli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sz="12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62">
            <a:extLst>
              <a:ext uri="{FF2B5EF4-FFF2-40B4-BE49-F238E27FC236}">
                <a16:creationId xmlns="" xmlns:a16="http://schemas.microsoft.com/office/drawing/2014/main" id="{9FC8FFA0-AC1E-475B-A3C0-C646DD691C0E}"/>
              </a:ext>
            </a:extLst>
          </p:cNvPr>
          <p:cNvSpPr/>
          <p:nvPr/>
        </p:nvSpPr>
        <p:spPr>
          <a:xfrm>
            <a:off x="6487950" y="5808994"/>
            <a:ext cx="2799981" cy="661883"/>
          </a:xfrm>
          <a:prstGeom prst="roundRect">
            <a:avLst/>
          </a:prstGeom>
          <a:solidFill>
            <a:srgbClr val="E8F7FF"/>
          </a:solidFill>
          <a:ln w="9525"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just" eaLnBrk="0" hangingPunct="0"/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строка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220 </a:t>
            </a: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показатели по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выбытиям </a:t>
            </a: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казначейским счетам 2200</a:t>
            </a:r>
            <a:r>
              <a:rPr lang="en-US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3500 (заполняются МУФК СУЛ)</a:t>
            </a:r>
            <a:r>
              <a:rPr lang="en-US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 </a:t>
            </a: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также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(дебетовые остатки) </a:t>
            </a: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счету 030600830 </a:t>
            </a:r>
            <a:endParaRPr lang="ru-RU" sz="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Левая фигурная скобка 11"/>
          <p:cNvSpPr/>
          <p:nvPr/>
        </p:nvSpPr>
        <p:spPr>
          <a:xfrm rot="10800000">
            <a:off x="6068644" y="3724085"/>
            <a:ext cx="267490" cy="1957047"/>
          </a:xfrm>
          <a:prstGeom prst="leftBrace">
            <a:avLst>
              <a:gd name="adj1" fmla="val 71637"/>
              <a:gd name="adj2" fmla="val 50192"/>
            </a:avLst>
          </a:prstGeom>
          <a:noFill/>
          <a:ln w="25400">
            <a:solidFill>
              <a:schemeClr val="tx2">
                <a:lumMod val="60000"/>
                <a:lumOff val="40000"/>
              </a:schemeClr>
            </a:solidFill>
            <a:prstDash val="soli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sz="12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Picture 2" descr="C:\Users\1\AppData\Local\Microsoft\Windows\Temporary Internet Files\Content.IE5\FUZSU1KV\MC900434750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3865" y="3918832"/>
            <a:ext cx="418215" cy="34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2" descr="C:\Users\1\AppData\Local\Microsoft\Windows\Temporary Internet Files\Content.IE5\FUZSU1KV\MC900434750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7290" y="5613030"/>
            <a:ext cx="418215" cy="34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">
            <a:extLst>
              <a:ext uri="{FF2B5EF4-FFF2-40B4-BE49-F238E27FC236}">
                <a16:creationId xmlns="" xmlns:a16="http://schemas.microsoft.com/office/drawing/2014/main" id="{354D7B8C-231E-4D01-819B-3586090F65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1265" y="76203"/>
            <a:ext cx="646853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ru-RU" altLang="ru-RU" sz="1800" b="1" dirty="0">
                <a:latin typeface="Times New Roman" pitchFamily="18" charset="0"/>
                <a:cs typeface="Times New Roman" pitchFamily="18" charset="0"/>
              </a:rPr>
              <a:t>Казначейская отчетность </a:t>
            </a:r>
            <a:r>
              <a:rPr lang="ru-RU" altLang="ru-RU" sz="1800" b="1" dirty="0" smtClean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altLang="ru-RU" sz="1800" b="1" dirty="0">
                <a:latin typeface="Times New Roman" pitchFamily="18" charset="0"/>
                <a:cs typeface="Times New Roman" pitchFamily="18" charset="0"/>
              </a:rPr>
              <a:t>отчетных периодов 2023 </a:t>
            </a:r>
            <a:r>
              <a:rPr lang="ru-RU" altLang="ru-RU" sz="1800" b="1" dirty="0" smtClean="0">
                <a:latin typeface="Times New Roman" pitchFamily="18" charset="0"/>
                <a:cs typeface="Times New Roman" pitchFamily="18" charset="0"/>
              </a:rPr>
              <a:t>года</a:t>
            </a:r>
            <a:endParaRPr lang="ru-RU" alt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4214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Учет налички</Template>
  <TotalTime>28555</TotalTime>
  <Words>987</Words>
  <Application>Microsoft Office PowerPoint</Application>
  <PresentationFormat>Лист A4 (210x297 мм)</PresentationFormat>
  <Paragraphs>118</Paragraphs>
  <Slides>16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Смолин Валерий Александрович</dc:creator>
  <cp:lastModifiedBy>Смолин Валерий Александрович</cp:lastModifiedBy>
  <cp:revision>1996</cp:revision>
  <cp:lastPrinted>2022-10-24T14:01:36Z</cp:lastPrinted>
  <dcterms:created xsi:type="dcterms:W3CDTF">2015-03-03T16:27:21Z</dcterms:created>
  <dcterms:modified xsi:type="dcterms:W3CDTF">2022-12-21T15:18:21Z</dcterms:modified>
</cp:coreProperties>
</file>