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3" r:id="rId2"/>
    <p:sldId id="570" r:id="rId3"/>
    <p:sldId id="571" r:id="rId4"/>
    <p:sldId id="572" r:id="rId5"/>
    <p:sldId id="573" r:id="rId6"/>
    <p:sldId id="574" r:id="rId7"/>
    <p:sldId id="577" r:id="rId8"/>
    <p:sldId id="575" r:id="rId9"/>
    <p:sldId id="57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9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6"/>
  </p:normalViewPr>
  <p:slideViewPr>
    <p:cSldViewPr snapToGrid="0" showGuides="1">
      <p:cViewPr varScale="1">
        <p:scale>
          <a:sx n="78" d="100"/>
          <a:sy n="78" d="100"/>
        </p:scale>
        <p:origin x="778" y="72"/>
      </p:cViewPr>
      <p:guideLst>
        <p:guide orient="horz" pos="2160"/>
        <p:guide pos="36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32938456120047865"/>
          <c:w val="0.8896551724137931"/>
          <c:h val="0.47524272952963187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58-4741-B9E2-65B1E2BED3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58-4741-B9E2-65B1E2BED3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E58-4741-B9E2-65B1E2BED38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E58-4741-B9E2-65B1E2BED382}"/>
              </c:ext>
            </c:extLst>
          </c:dPt>
          <c:cat>
            <c:strRef>
              <c:f>Лист1!$A$2:$A$4</c:f>
              <c:strCache>
                <c:ptCount val="3"/>
                <c:pt idx="0">
                  <c:v>более 50%</c:v>
                </c:pt>
                <c:pt idx="1">
                  <c:v>менее 50%</c:v>
                </c:pt>
                <c:pt idx="2">
                  <c:v>не представили 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140145</c:v>
                </c:pt>
                <c:pt idx="1">
                  <c:v>5168</c:v>
                </c:pt>
                <c:pt idx="2" formatCode="General">
                  <c:v>665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E58-4741-B9E2-65B1E2BED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215223097112865"/>
          <c:y val="0.36559945894174006"/>
          <c:w val="0.31385645759797265"/>
          <c:h val="0.387226443885603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600" dirty="0" smtClean="0"/>
              <a:t>в том числе по типам учреждений:</a:t>
            </a:r>
            <a:endParaRPr lang="ru-RU" sz="1600" dirty="0"/>
          </a:p>
        </c:rich>
      </c:tx>
      <c:layout>
        <c:manualLayout>
          <c:xMode val="edge"/>
          <c:yMode val="edge"/>
          <c:x val="0.17256350371457804"/>
          <c:y val="1.55534784583668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Бюджетные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Федеральные </c:v>
                </c:pt>
                <c:pt idx="1">
                  <c:v>Региональные</c:v>
                </c:pt>
                <c:pt idx="2">
                  <c:v>Местные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</c:v>
                </c:pt>
                <c:pt idx="1">
                  <c:v>876</c:v>
                </c:pt>
                <c:pt idx="2">
                  <c:v>1238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24-A840-B375-44FF8123E5C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Автономные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Федеральные </c:v>
                </c:pt>
                <c:pt idx="1">
                  <c:v>Региональные</c:v>
                </c:pt>
                <c:pt idx="2">
                  <c:v>Местные 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371</c:v>
                </c:pt>
                <c:pt idx="2">
                  <c:v>301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624-A840-B375-44FF8123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6330104"/>
        <c:axId val="246335200"/>
      </c:barChart>
      <c:catAx>
        <c:axId val="246330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ru-RU"/>
          </a:p>
        </c:txPr>
        <c:crossAx val="246335200"/>
        <c:crosses val="autoZero"/>
        <c:auto val="1"/>
        <c:lblAlgn val="ctr"/>
        <c:lblOffset val="100"/>
        <c:noMultiLvlLbl val="0"/>
      </c:catAx>
      <c:valAx>
        <c:axId val="24633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ru-RU"/>
          </a:p>
        </c:txPr>
        <c:crossAx val="246330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500" b="0" dirty="0">
                <a:latin typeface="Segoe UI" panose="020B0502040204020203" pitchFamily="34" charset="0"/>
                <a:cs typeface="Segoe UI" panose="020B0502040204020203" pitchFamily="34" charset="0"/>
              </a:rPr>
              <a:t>Количество учреждений не разместивших ГЗ</a:t>
            </a:r>
          </a:p>
        </c:rich>
      </c:tx>
      <c:layout>
        <c:manualLayout>
          <c:xMode val="edge"/>
          <c:yMode val="edge"/>
          <c:x val="0.1044031776175316"/>
          <c:y val="7.48893066015099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5333141273065608E-2"/>
          <c:y val="0.29742298434701803"/>
          <c:w val="0.39722492511119406"/>
          <c:h val="0.542490928668298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учреждений, не разместивших ГЗ 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E6E-7549-8C1C-598FC01482C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E6E-7549-8C1C-598FC01482C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E6E-7549-8C1C-598FC01482C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E6E-7549-8C1C-598FC01482CC}"/>
              </c:ext>
            </c:extLst>
          </c:dPt>
          <c:dLbls>
            <c:dLbl>
              <c:idx val="0"/>
              <c:layout>
                <c:manualLayout>
                  <c:x val="-1.0477934245341422E-2"/>
                  <c:y val="9.30680049120566E-3"/>
                </c:manualLayout>
              </c:layout>
              <c:tx>
                <c:rich>
                  <a:bodyPr/>
                  <a:lstStyle/>
                  <a:p>
                    <a:fld id="{A0A0974A-B23E-4013-886B-8E2B57724B16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E6E-7549-8C1C-598FC01482CC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1.3767120041704184E-2"/>
                  <c:y val="2.46412651447026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E6E-7549-8C1C-598FC01482C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34041937731317484"/>
                  <c:y val="7.192106676773123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E6E-7549-8C1C-598FC01482C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учреждения федерального уровня </c:v>
                </c:pt>
                <c:pt idx="1">
                  <c:v>учреждения регионального уровня </c:v>
                </c:pt>
                <c:pt idx="2">
                  <c:v>учреждения местного уровня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68</c:v>
                </c:pt>
                <c:pt idx="1">
                  <c:v>540</c:v>
                </c:pt>
                <c:pt idx="2">
                  <c:v>1515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E6E-7549-8C1C-598FC01482C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49576712888517843"/>
          <c:y val="0.39662910732528944"/>
          <c:w val="0.47934342825618098"/>
          <c:h val="0.444308835050175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139058167179623E-3"/>
          <c:y val="1.4218749999999985E-2"/>
          <c:w val="0.39101216743511458"/>
          <c:h val="0.97294824475065622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0A-D74C-A443-285E6F0AA6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0A-D74C-A443-285E6F0AA6CA}"/>
              </c:ext>
            </c:extLst>
          </c:dPt>
          <c:dLbls>
            <c:dLbl>
              <c:idx val="0"/>
              <c:layout>
                <c:manualLayout>
                  <c:x val="0.12569583790358513"/>
                  <c:y val="2.6127874474173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00A-D74C-A443-285E6F0AA6C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814797208226274E-2"/>
                  <c:y val="-0.120394363246426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00A-D74C-A443-285E6F0AA6C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Разместили</c:v>
                </c:pt>
                <c:pt idx="1">
                  <c:v>Не разместили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0.85299999999999998</c:v>
                </c:pt>
                <c:pt idx="1">
                  <c:v>0.14699999999999999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00A-D74C-A443-285E6F0AA6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100018641090738"/>
          <c:y val="0.31179120194507692"/>
          <c:w val="0.31734146445181055"/>
          <c:h val="0.37741633858267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% полноты размещения информации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полноты размещения</c:v>
                </c:pt>
              </c:strCache>
            </c:strRef>
          </c:tx>
          <c:spPr>
            <a:solidFill>
              <a:srgbClr val="EE9F1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Владимирская область</c:v>
                </c:pt>
                <c:pt idx="1">
                  <c:v>Ленинградская область</c:v>
                </c:pt>
                <c:pt idx="2">
                  <c:v>Калужская область</c:v>
                </c:pt>
                <c:pt idx="3">
                  <c:v>Воронежская область</c:v>
                </c:pt>
                <c:pt idx="4">
                  <c:v>Республика Саха (Якутия)</c:v>
                </c:pt>
                <c:pt idx="5">
                  <c:v>Приморский край</c:v>
                </c:pt>
                <c:pt idx="6">
                  <c:v>Омская область</c:v>
                </c:pt>
                <c:pt idx="7">
                  <c:v>Орловская область</c:v>
                </c:pt>
                <c:pt idx="8">
                  <c:v>Ивановская область</c:v>
                </c:pt>
                <c:pt idx="9">
                  <c:v>Пензенская область</c:v>
                </c:pt>
                <c:pt idx="10">
                  <c:v>Республика Мордовия</c:v>
                </c:pt>
                <c:pt idx="11">
                  <c:v>Липецкая область</c:v>
                </c:pt>
                <c:pt idx="12">
                  <c:v>Сахалинская область</c:v>
                </c:pt>
                <c:pt idx="13">
                  <c:v>Алтайский край</c:v>
                </c:pt>
                <c:pt idx="14">
                  <c:v>Чувашская Республика - Чувашия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24.41</c:v>
                </c:pt>
                <c:pt idx="1">
                  <c:v>24.45</c:v>
                </c:pt>
                <c:pt idx="2">
                  <c:v>26.49</c:v>
                </c:pt>
                <c:pt idx="3">
                  <c:v>26.88</c:v>
                </c:pt>
                <c:pt idx="4">
                  <c:v>27.63</c:v>
                </c:pt>
                <c:pt idx="5">
                  <c:v>28.06</c:v>
                </c:pt>
                <c:pt idx="6">
                  <c:v>28.57</c:v>
                </c:pt>
                <c:pt idx="7">
                  <c:v>30.15</c:v>
                </c:pt>
                <c:pt idx="8">
                  <c:v>30.95</c:v>
                </c:pt>
                <c:pt idx="9">
                  <c:v>32.08</c:v>
                </c:pt>
                <c:pt idx="10">
                  <c:v>33.15</c:v>
                </c:pt>
                <c:pt idx="11">
                  <c:v>34.26</c:v>
                </c:pt>
                <c:pt idx="12">
                  <c:v>35.61</c:v>
                </c:pt>
                <c:pt idx="13">
                  <c:v>37.380000000000003</c:v>
                </c:pt>
                <c:pt idx="14">
                  <c:v>42.39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24-A840-B375-44FF8123E5C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46329712"/>
        <c:axId val="246331672"/>
      </c:barChart>
      <c:catAx>
        <c:axId val="24632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6331672"/>
        <c:crosses val="autoZero"/>
        <c:auto val="1"/>
        <c:lblAlgn val="ctr"/>
        <c:lblOffset val="100"/>
        <c:noMultiLvlLbl val="0"/>
      </c:catAx>
      <c:valAx>
        <c:axId val="246331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6329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BC44-A9ED-4E47-9C77-74D5D0D60BC3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74BB1-9990-4831-B995-1426D2230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63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503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861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778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13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329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338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F610515F-1E8C-4EDF-B9D4-579670099B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096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F694-E1C4-4716-8C03-B76FD6043CF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78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39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3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8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5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6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4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63388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5470" y="640657"/>
            <a:ext cx="6000247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показателей сводного Отчета по размещенной информации </a:t>
            </a:r>
            <a:b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Официальном сайте ГМУ </a:t>
            </a:r>
            <a:endParaRPr lang="en-US" sz="2600" dirty="0" smtClean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 июля 2023 года 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Черненкова Светлана</a:t>
            </a:r>
            <a:endParaRPr lang="ru-RU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казначейство</a:t>
            </a:r>
            <a:r>
              <a:rPr lang="ru-RU" sz="160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160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декабрь,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Информация о количестве учреждений, разместивших информацию</a:t>
            </a:r>
          </a:p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 на Официальном сайте ГМУ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E9642C0-3883-872B-A7A7-1BC076E7FB2E}"/>
              </a:ext>
            </a:extLst>
          </p:cNvPr>
          <p:cNvSpPr/>
          <p:nvPr/>
        </p:nvSpPr>
        <p:spPr>
          <a:xfrm>
            <a:off x="2286001" y="1061256"/>
            <a:ext cx="7822096" cy="658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Количество учреждений, разместивших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информацию </a:t>
            </a:r>
            <a:endParaRPr lang="en-US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ГМУ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2680DA06-F25E-FB14-6514-6A759BED30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0577698"/>
              </p:ext>
            </p:extLst>
          </p:nvPr>
        </p:nvGraphicFramePr>
        <p:xfrm>
          <a:off x="1500852" y="1045866"/>
          <a:ext cx="8607245" cy="3993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93FF095D-A14B-65C9-327B-5D3B48B33947}"/>
              </a:ext>
            </a:extLst>
          </p:cNvPr>
          <p:cNvSpPr txBox="1">
            <a:spLocks/>
          </p:cNvSpPr>
          <p:nvPr/>
        </p:nvSpPr>
        <p:spPr>
          <a:xfrm>
            <a:off x="3822621" y="4477735"/>
            <a:ext cx="5232889" cy="18555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1200" dirty="0"/>
          </a:p>
          <a:p>
            <a:r>
              <a:rPr lang="ru-RU" sz="15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Всего учреждений </a:t>
            </a:r>
            <a:r>
              <a:rPr lang="en-US" sz="15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              </a:t>
            </a:r>
            <a:r>
              <a:rPr lang="ru-RU" sz="12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- </a:t>
            </a:r>
            <a:r>
              <a:rPr lang="ru-RU" sz="1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145 978 </a:t>
            </a:r>
          </a:p>
          <a:p>
            <a:r>
              <a:rPr lang="ru-RU" sz="15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Предоставили более 50% информации </a:t>
            </a:r>
            <a:r>
              <a:rPr lang="ru-RU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</a:t>
            </a:r>
            <a:r>
              <a:rPr lang="ru-RU" sz="1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140 145 (</a:t>
            </a:r>
            <a:r>
              <a:rPr lang="ru-RU" sz="17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96 %)</a:t>
            </a:r>
            <a:endParaRPr lang="ru-RU" sz="17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5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Предоставили менее 50% информации </a:t>
            </a:r>
            <a:r>
              <a:rPr lang="ru-RU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</a:t>
            </a:r>
            <a:r>
              <a:rPr lang="ru-RU" sz="1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5 168 </a:t>
            </a:r>
            <a:r>
              <a:rPr lang="ru-RU" sz="17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(3,5 %)</a:t>
            </a:r>
            <a:endParaRPr lang="ru-RU" sz="17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500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 предоставили информации </a:t>
            </a:r>
            <a:r>
              <a:rPr lang="en-US" sz="15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             </a:t>
            </a:r>
            <a:r>
              <a:rPr lang="ru-RU" sz="120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- </a:t>
            </a:r>
            <a:r>
              <a:rPr lang="ru-RU" sz="1700" b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665 </a:t>
            </a:r>
            <a:r>
              <a:rPr lang="ru-RU" sz="1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(0,5%)   </a:t>
            </a:r>
            <a:r>
              <a:rPr lang="ru-RU" sz="17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55331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Информация о количестве учреждений, не разместивших информацию</a:t>
            </a:r>
          </a:p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 на Официальном сайте ГМУ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0D3BD280-1D33-7EF3-7804-DBE5AB03FD81}"/>
              </a:ext>
            </a:extLst>
          </p:cNvPr>
          <p:cNvSpPr/>
          <p:nvPr/>
        </p:nvSpPr>
        <p:spPr>
          <a:xfrm>
            <a:off x="2792053" y="1876787"/>
            <a:ext cx="6076950" cy="522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Учреждения, не предоставившие информацию </a:t>
            </a:r>
            <a:endParaRPr lang="en-US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ГМУ, в том числе: </a:t>
            </a:r>
            <a:endParaRPr lang="ru-RU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6E77E1A9-5FAA-C0E8-9969-99CAC4FCBA23}"/>
              </a:ext>
            </a:extLst>
          </p:cNvPr>
          <p:cNvSpPr/>
          <p:nvPr/>
        </p:nvSpPr>
        <p:spPr>
          <a:xfrm>
            <a:off x="2792053" y="3577296"/>
            <a:ext cx="1676400" cy="1147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274</a:t>
            </a:r>
            <a:endParaRPr lang="en-US" sz="20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уровня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4A02F54A-BA0E-1183-ACC4-843C18A688A6}"/>
              </a:ext>
            </a:extLst>
          </p:cNvPr>
          <p:cNvSpPr/>
          <p:nvPr/>
        </p:nvSpPr>
        <p:spPr>
          <a:xfrm>
            <a:off x="4992328" y="3569029"/>
            <a:ext cx="1676400" cy="11474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44 </a:t>
            </a:r>
            <a:endParaRPr lang="en-US" sz="20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регионального уровня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FF4A4A9-196D-9C4E-55E6-5719A51913BC}"/>
              </a:ext>
            </a:extLst>
          </p:cNvPr>
          <p:cNvSpPr/>
          <p:nvPr/>
        </p:nvSpPr>
        <p:spPr>
          <a:xfrm>
            <a:off x="7192603" y="3577296"/>
            <a:ext cx="1676400" cy="11474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347 </a:t>
            </a:r>
            <a:endParaRPr lang="en-US" sz="20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местного уровня 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5599607" y="2736229"/>
            <a:ext cx="461843" cy="63262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EFF4A4A9-196D-9C4E-55E6-5719A51913BC}"/>
              </a:ext>
            </a:extLst>
          </p:cNvPr>
          <p:cNvSpPr/>
          <p:nvPr/>
        </p:nvSpPr>
        <p:spPr>
          <a:xfrm>
            <a:off x="9234054" y="1859208"/>
            <a:ext cx="1676400" cy="539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ВСЕГО </a:t>
            </a:r>
            <a:r>
              <a:rPr lang="ru-RU" sz="20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665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3399331" y="2747338"/>
            <a:ext cx="461843" cy="63262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7742143" y="2754320"/>
            <a:ext cx="461843" cy="63262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407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Анализ размещения информации о государственном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(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муниципальном) задании </a:t>
            </a:r>
          </a:p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на Официальном сайте ГМУ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xmlns="" id="{34ACCBB4-6E78-0446-C305-0DEE5B9EC947}"/>
              </a:ext>
            </a:extLst>
          </p:cNvPr>
          <p:cNvSpPr/>
          <p:nvPr/>
        </p:nvSpPr>
        <p:spPr>
          <a:xfrm>
            <a:off x="392110" y="1222089"/>
            <a:ext cx="5378103" cy="104400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Информация о предоставлении ГЗ учреждениями</a:t>
            </a:r>
          </a:p>
          <a:p>
            <a:pPr algn="ctr"/>
            <a:r>
              <a:rPr lang="ru-RU" sz="1400" dirty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(тыс. ед.)</a:t>
            </a:r>
          </a:p>
          <a:p>
            <a:pPr algn="ctr"/>
            <a:endParaRPr lang="ru-RU" sz="500" dirty="0">
              <a:solidFill>
                <a:srgbClr val="11437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pPr algn="ctr"/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доведено        размещено 	не размещено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111,1         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108,9               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2,1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6C651505-1F63-3991-66AD-AA270E0369A5}"/>
              </a:ext>
            </a:extLst>
          </p:cNvPr>
          <p:cNvGrpSpPr/>
          <p:nvPr/>
        </p:nvGrpSpPr>
        <p:grpSpPr>
          <a:xfrm>
            <a:off x="5782798" y="1192272"/>
            <a:ext cx="5378103" cy="1212998"/>
            <a:chOff x="-5964193" y="-512361"/>
            <a:chExt cx="5378103" cy="871490"/>
          </a:xfrm>
        </p:grpSpPr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xmlns="" id="{3C5EE576-956B-8E2C-8BFB-9EA9099A3041}"/>
                </a:ext>
              </a:extLst>
            </p:cNvPr>
            <p:cNvSpPr/>
            <p:nvPr/>
          </p:nvSpPr>
          <p:spPr>
            <a:xfrm>
              <a:off x="-5964193" y="-512361"/>
              <a:ext cx="5378103" cy="871490"/>
            </a:xfrm>
            <a:prstGeom prst="round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>
                  <a:solidFill>
                    <a:srgbClr val="11437F"/>
                  </a:solidFill>
                  <a:latin typeface="Segoe UI" panose="020B0502040204020203" pitchFamily="34" charset="0"/>
                  <a:ea typeface="+mj-ea"/>
                  <a:cs typeface="Segoe UI" panose="020B0502040204020203" pitchFamily="34" charset="0"/>
                </a:rPr>
                <a:t>Информация о ГЗ не доводилась по 2 808 </a:t>
              </a: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учреждениям</a:t>
              </a:r>
              <a:endParaRPr lang="ru-RU" sz="1400" dirty="0">
                <a:solidFill>
                  <a:srgbClr val="11437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/>
              <a:endParaRPr lang="ru-RU" sz="1400" dirty="0">
                <a:solidFill>
                  <a:srgbClr val="11437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/>
              <a:r>
                <a:rPr lang="ru-RU" sz="1500" dirty="0">
                  <a:solidFill>
                    <a:schemeClr val="accent1">
                      <a:lumMod val="75000"/>
                    </a:schemeClr>
                  </a:solidFill>
                  <a:latin typeface="Segoe UI" panose="020B0502040204020203" pitchFamily="34" charset="0"/>
                  <a:ea typeface="+mj-ea"/>
                  <a:cs typeface="Segoe UI" panose="020B0502040204020203" pitchFamily="34" charset="0"/>
                </a:rPr>
                <a:t>Федеральные        Региональные	Местные </a:t>
              </a:r>
            </a:p>
            <a:p>
              <a:pPr>
                <a:lnSpc>
                  <a:spcPct val="150000"/>
                </a:lnSpc>
              </a:pPr>
              <a:r>
                <a:rPr lang="ru-RU" sz="200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        </a:t>
              </a:r>
              <a:r>
                <a:rPr lang="ru-RU" sz="2000" dirty="0">
                  <a:solidFill>
                    <a:schemeClr val="accent6">
                      <a:lumMod val="7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22                    1247                 1 539</a:t>
              </a:r>
            </a:p>
          </p:txBody>
        </p: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xmlns="" id="{737CA107-7243-3CCA-CE56-F46F444510DB}"/>
                </a:ext>
              </a:extLst>
            </p:cNvPr>
            <p:cNvCxnSpPr/>
            <p:nvPr/>
          </p:nvCxnSpPr>
          <p:spPr>
            <a:xfrm>
              <a:off x="-5628684" y="-160509"/>
              <a:ext cx="4707083" cy="0"/>
            </a:xfrm>
            <a:prstGeom prst="line">
              <a:avLst/>
            </a:prstGeom>
            <a:ln w="34925">
              <a:solidFill>
                <a:srgbClr val="385D8A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0503090D-88FE-C039-B935-03A6FB496D87}"/>
              </a:ext>
            </a:extLst>
          </p:cNvPr>
          <p:cNvCxnSpPr/>
          <p:nvPr/>
        </p:nvCxnSpPr>
        <p:spPr>
          <a:xfrm>
            <a:off x="668837" y="1681162"/>
            <a:ext cx="4707083" cy="0"/>
          </a:xfrm>
          <a:prstGeom prst="line">
            <a:avLst/>
          </a:prstGeom>
          <a:ln w="34925">
            <a:solidFill>
              <a:srgbClr val="385D8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46">
            <a:extLst>
              <a:ext uri="{FF2B5EF4-FFF2-40B4-BE49-F238E27FC236}">
                <a16:creationId xmlns:a16="http://schemas.microsoft.com/office/drawing/2014/main" xmlns="" id="{36CFFBC1-8DF7-B519-3EC2-F50A4418F8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4396432"/>
              </p:ext>
            </p:extLst>
          </p:nvPr>
        </p:nvGraphicFramePr>
        <p:xfrm>
          <a:off x="6160625" y="2732889"/>
          <a:ext cx="4495800" cy="3205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xmlns="" id="{3F8C45C4-C8C5-CEE8-F6C3-EE155743D9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4712298"/>
              </p:ext>
            </p:extLst>
          </p:nvPr>
        </p:nvGraphicFramePr>
        <p:xfrm>
          <a:off x="532921" y="2565188"/>
          <a:ext cx="5102565" cy="3736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83106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76062"/>
            <a:ext cx="10393704" cy="2769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Анализ размещения информации о целевых средствах их бюджетов на Официальном сайте ГМУ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B9AABCA3-2386-EB92-F0F0-D1DAC8172E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4657849"/>
              </p:ext>
            </p:extLst>
          </p:nvPr>
        </p:nvGraphicFramePr>
        <p:xfrm>
          <a:off x="1239351" y="1900881"/>
          <a:ext cx="6043613" cy="362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CF1BEC-CE1A-41E5-D802-C8B556BA2FA8}"/>
              </a:ext>
            </a:extLst>
          </p:cNvPr>
          <p:cNvSpPr txBox="1"/>
          <p:nvPr/>
        </p:nvSpPr>
        <p:spPr>
          <a:xfrm>
            <a:off x="7193698" y="3108339"/>
            <a:ext cx="4305875" cy="193899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ru-RU"/>
            </a:defPPr>
            <a:lvl1pPr algn="r">
              <a:defRPr b="0" i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pPr algn="ctr"/>
            <a:r>
              <a:rPr lang="ru-RU" dirty="0"/>
              <a:t>Основной </a:t>
            </a:r>
            <a:r>
              <a:rPr lang="ru-RU" b="1" dirty="0"/>
              <a:t>причиной </a:t>
            </a:r>
            <a:r>
              <a:rPr lang="ru-RU" dirty="0"/>
              <a:t>неразмещения учреждениями сведений о целевых субсидиях является отсутствие утвержденного решения о предоставлении целевых средств из бюджета на дату предоставления информации на Официальном сайте ГМУ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xmlns="" id="{34ACCBB4-6E78-0446-C305-0DEE5B9EC947}"/>
              </a:ext>
            </a:extLst>
          </p:cNvPr>
          <p:cNvSpPr/>
          <p:nvPr/>
        </p:nvSpPr>
        <p:spPr>
          <a:xfrm>
            <a:off x="6523308" y="1330125"/>
            <a:ext cx="5378103" cy="104400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Информация о </a:t>
            </a:r>
            <a:r>
              <a:rPr lang="ru-RU" sz="1400" dirty="0" smtClean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доведении целевых средств из бюджетов</a:t>
            </a:r>
            <a:endParaRPr lang="ru-RU" sz="1400" dirty="0">
              <a:solidFill>
                <a:srgbClr val="11437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pPr algn="ctr"/>
            <a:r>
              <a:rPr lang="ru-RU" sz="1400" dirty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(тыс. ед.)</a:t>
            </a:r>
          </a:p>
          <a:p>
            <a:pPr algn="ctr"/>
            <a:endParaRPr lang="ru-RU" sz="500" dirty="0">
              <a:solidFill>
                <a:srgbClr val="11437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pPr algn="ctr"/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доведено        размещено 	не размещено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100,0           85,3                14,7</a:t>
            </a:r>
            <a:endParaRPr lang="ru-RU" sz="2000" dirty="0">
              <a:solidFill>
                <a:schemeClr val="accent6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0503090D-88FE-C039-B935-03A6FB496D87}"/>
              </a:ext>
            </a:extLst>
          </p:cNvPr>
          <p:cNvCxnSpPr/>
          <p:nvPr/>
        </p:nvCxnSpPr>
        <p:spPr>
          <a:xfrm>
            <a:off x="6704559" y="1692159"/>
            <a:ext cx="4707083" cy="0"/>
          </a:xfrm>
          <a:prstGeom prst="line">
            <a:avLst/>
          </a:prstGeom>
          <a:ln w="34925">
            <a:solidFill>
              <a:srgbClr val="385D8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98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4927599" y="249313"/>
            <a:ext cx="6973811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Информация о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размещении плановых и фактических показателях </a:t>
            </a:r>
          </a:p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на Официальном сайте ГМУ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CF774D2-5189-8B3D-171A-93CCFF0AA845}"/>
              </a:ext>
            </a:extLst>
          </p:cNvPr>
          <p:cNvSpPr/>
          <p:nvPr/>
        </p:nvSpPr>
        <p:spPr>
          <a:xfrm>
            <a:off x="405005" y="1133920"/>
            <a:ext cx="516267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</a:t>
            </a:r>
            <a:r>
              <a:rPr lang="ru-RU" sz="1600" b="1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лан  </a:t>
            </a:r>
            <a:r>
              <a:rPr lang="ru-RU" sz="1600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ФХД  (тыс. ед.)</a:t>
            </a:r>
          </a:p>
          <a:p>
            <a:pPr algn="ctr"/>
            <a:endParaRPr lang="ru-RU" sz="600" b="1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</a:t>
            </a:r>
            <a:r>
              <a:rPr lang="ru-RU" sz="1600" b="1" u="sng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размещено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   </a:t>
            </a:r>
            <a:r>
              <a:rPr lang="ru-RU" sz="16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95,6</a:t>
            </a:r>
            <a:r>
              <a:rPr lang="ru-RU" sz="24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</a:t>
            </a:r>
            <a:r>
              <a:rPr lang="ru-RU" sz="20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13,2</a:t>
            </a:r>
            <a:r>
              <a:rPr lang="ru-RU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24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7B038B01-6EBD-0D85-2ED0-39503BEEB40F}"/>
              </a:ext>
            </a:extLst>
          </p:cNvPr>
          <p:cNvCxnSpPr/>
          <p:nvPr/>
        </p:nvCxnSpPr>
        <p:spPr>
          <a:xfrm>
            <a:off x="660858" y="1515724"/>
            <a:ext cx="4707083" cy="0"/>
          </a:xfrm>
          <a:prstGeom prst="line">
            <a:avLst/>
          </a:prstGeom>
          <a:ln w="34925">
            <a:solidFill>
              <a:srgbClr val="385D8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xmlns="" id="{7CE1D792-9AFC-8C65-F52A-D8B67F717CF0}"/>
              </a:ext>
            </a:extLst>
          </p:cNvPr>
          <p:cNvSpPr/>
          <p:nvPr/>
        </p:nvSpPr>
        <p:spPr>
          <a:xfrm>
            <a:off x="416560" y="2869049"/>
            <a:ext cx="5151120" cy="105760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11437F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   </a:t>
            </a:r>
            <a:r>
              <a:rPr lang="ru-RU" sz="1600" b="1" dirty="0" smtClean="0">
                <a:solidFill>
                  <a:srgbClr val="11437F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Бюджетная </a:t>
            </a:r>
            <a:r>
              <a:rPr lang="ru-RU" sz="1600" b="1" dirty="0">
                <a:solidFill>
                  <a:srgbClr val="11437F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смета </a:t>
            </a:r>
            <a:r>
              <a:rPr lang="ru-RU" sz="1600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(тыс. ед.)</a:t>
            </a:r>
          </a:p>
          <a:p>
            <a:pPr algn="ctr"/>
            <a:endParaRPr lang="ru-RU" sz="500" b="1" dirty="0">
              <a:solidFill>
                <a:srgbClr val="11437F"/>
              </a:solidFill>
              <a:latin typeface="Segoe UI Light" panose="020B0502040204020203" pitchFamily="34" charset="0"/>
              <a:ea typeface="+mj-ea"/>
              <a:cs typeface="Segoe UI Light" panose="020B0502040204020203" pitchFamily="34" charset="0"/>
            </a:endParaRPr>
          </a:p>
          <a:p>
            <a:pPr algn="ctr"/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        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размещено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               </a:t>
            </a:r>
            <a:r>
              <a:rPr lang="ru-RU" sz="1600" b="1" u="sng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не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 размещено</a:t>
            </a:r>
          </a:p>
          <a:p>
            <a:pPr>
              <a:lnSpc>
                <a:spcPct val="150000"/>
              </a:lnSpc>
            </a:pPr>
            <a:r>
              <a:rPr lang="ru-RU" sz="14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       </a:t>
            </a:r>
            <a:r>
              <a:rPr lang="ru-RU" sz="20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33,4                         </a:t>
            </a:r>
            <a:r>
              <a:rPr lang="ru-RU" sz="20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3,7 </a:t>
            </a:r>
            <a:endParaRPr lang="ru-RU" sz="20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91C2D27C-9E20-AF20-2EAB-59DE803824FB}"/>
              </a:ext>
            </a:extLst>
          </p:cNvPr>
          <p:cNvCxnSpPr/>
          <p:nvPr/>
        </p:nvCxnSpPr>
        <p:spPr>
          <a:xfrm>
            <a:off x="660858" y="3168967"/>
            <a:ext cx="4707083" cy="0"/>
          </a:xfrm>
          <a:prstGeom prst="line">
            <a:avLst/>
          </a:prstGeom>
          <a:ln w="34925">
            <a:solidFill>
              <a:srgbClr val="385D8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C262DE69-68AF-B5B5-9722-43E03A0880A5}"/>
              </a:ext>
            </a:extLst>
          </p:cNvPr>
          <p:cNvSpPr/>
          <p:nvPr/>
        </p:nvSpPr>
        <p:spPr>
          <a:xfrm>
            <a:off x="778156" y="4226575"/>
            <a:ext cx="4944520" cy="168046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466 </a:t>
            </a:r>
            <a:r>
              <a:rPr lang="ru-RU" sz="20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государственных (муниципальных) </a:t>
            </a:r>
            <a:r>
              <a:rPr lang="ru-RU" sz="1600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 </a:t>
            </a:r>
            <a:r>
              <a:rPr lang="ru-RU" sz="16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разместили отчеты о результатах деятельности государственных учреждений и об использовании закрепленного за ними государственного имущества  за 2022 </a:t>
            </a:r>
            <a:r>
              <a:rPr lang="ru-RU" sz="1600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 посредством загрузки файлов в формате </a:t>
            </a:r>
            <a:r>
              <a:rPr lang="en-US" sz="1600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XML</a:t>
            </a:r>
            <a:endParaRPr lang="ru-RU" sz="1600" dirty="0">
              <a:solidFill>
                <a:schemeClr val="tx2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:a16="http://schemas.microsoft.com/office/drawing/2014/main" xmlns="" id="{44388B93-03FF-D946-CDEB-95EF1C63C5B2}"/>
              </a:ext>
            </a:extLst>
          </p:cNvPr>
          <p:cNvSpPr/>
          <p:nvPr/>
        </p:nvSpPr>
        <p:spPr>
          <a:xfrm>
            <a:off x="6295900" y="1158501"/>
            <a:ext cx="4944520" cy="101163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88%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казенных учреждений разместили </a:t>
            </a:r>
            <a:endParaRPr lang="ru-RU" sz="1600" b="1" dirty="0" smtClean="0">
              <a:solidFill>
                <a:schemeClr val="tx2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годовую отчетность</a:t>
            </a:r>
            <a:r>
              <a:rPr lang="ru-RU" sz="16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2022 год </a:t>
            </a:r>
            <a:endParaRPr lang="ru-RU" sz="1600" b="1" dirty="0" smtClean="0">
              <a:solidFill>
                <a:schemeClr val="tx2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ГМУ </a:t>
            </a: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:a16="http://schemas.microsoft.com/office/drawing/2014/main" xmlns="" id="{E15FF45F-E0C1-6247-FF49-7AF39B2C9499}"/>
              </a:ext>
            </a:extLst>
          </p:cNvPr>
          <p:cNvSpPr/>
          <p:nvPr/>
        </p:nvSpPr>
        <p:spPr>
          <a:xfrm>
            <a:off x="6295900" y="2479277"/>
            <a:ext cx="4944520" cy="101163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96%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автономных и бюджетных учреждений разместили </a:t>
            </a:r>
            <a:r>
              <a:rPr lang="ru-RU" sz="16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годовую отчетность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2022 год </a:t>
            </a:r>
            <a:endParaRPr lang="ru-RU" sz="1600" b="1" dirty="0" smtClean="0">
              <a:solidFill>
                <a:schemeClr val="tx2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6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ГМУ </a:t>
            </a: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1D70556A-0F5E-DE0A-8830-075F66354682}"/>
              </a:ext>
            </a:extLst>
          </p:cNvPr>
          <p:cNvGrpSpPr/>
          <p:nvPr/>
        </p:nvGrpSpPr>
        <p:grpSpPr>
          <a:xfrm>
            <a:off x="6295900" y="3767398"/>
            <a:ext cx="4944520" cy="2643566"/>
            <a:chOff x="600661" y="3490046"/>
            <a:chExt cx="4528199" cy="2429041"/>
          </a:xfrm>
        </p:grpSpPr>
        <p:sp>
          <p:nvSpPr>
            <p:cNvPr id="18" name="Google Shape;1032;p67">
              <a:extLst>
                <a:ext uri="{FF2B5EF4-FFF2-40B4-BE49-F238E27FC236}">
                  <a16:creationId xmlns:a16="http://schemas.microsoft.com/office/drawing/2014/main" xmlns="" id="{3A8FF672-7B4E-3A31-EC37-C28527F7B939}"/>
                </a:ext>
              </a:extLst>
            </p:cNvPr>
            <p:cNvSpPr/>
            <p:nvPr/>
          </p:nvSpPr>
          <p:spPr>
            <a:xfrm>
              <a:off x="600661" y="3490046"/>
              <a:ext cx="4515625" cy="1086568"/>
            </a:xfrm>
            <a:prstGeom prst="roundRect">
              <a:avLst/>
            </a:prstGeom>
            <a:solidFill>
              <a:schemeClr val="bg1"/>
            </a:solidFill>
            <a:ln w="28575" cap="flat" cmpd="sng">
              <a:solidFill>
                <a:srgbClr val="385D8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12523" tIns="112523" rIns="112523" bIns="112523" anchor="ctr" anchorCtr="0">
              <a:noAutofit/>
            </a:bodyPr>
            <a:lstStyle/>
            <a:p>
              <a:pPr algn="ctr">
                <a:spcBef>
                  <a:spcPct val="0"/>
                </a:spcBef>
              </a:pP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Сверка структурированной информации, размещенной на Официального сайте ГМУ, электронным </a:t>
              </a:r>
              <a:r>
                <a:rPr lang="ru-RU" sz="1400" dirty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копиям документов </a:t>
              </a: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осуществлена </a:t>
              </a:r>
              <a:b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по </a:t>
              </a:r>
              <a:r>
                <a:rPr lang="ru-RU" sz="1400" dirty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93 513 </a:t>
              </a: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учреждениям, что составляет 64,06</a:t>
              </a:r>
              <a:r>
                <a:rPr lang="ru-RU" sz="1400" dirty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% от общего количества учреждений </a:t>
              </a:r>
              <a:r>
                <a:rPr lang="ru-RU" sz="1400" dirty="0" smtClean="0">
                  <a:solidFill>
                    <a:srgbClr val="11437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), из них:</a:t>
              </a:r>
              <a:endParaRPr lang="ru-RU" sz="1400" dirty="0">
                <a:solidFill>
                  <a:srgbClr val="11437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Google Shape;1032;p67">
              <a:extLst>
                <a:ext uri="{FF2B5EF4-FFF2-40B4-BE49-F238E27FC236}">
                  <a16:creationId xmlns:a16="http://schemas.microsoft.com/office/drawing/2014/main" xmlns="" id="{147452F5-0B6F-6A0A-FC34-C9AA36B522B0}"/>
                </a:ext>
              </a:extLst>
            </p:cNvPr>
            <p:cNvSpPr/>
            <p:nvPr/>
          </p:nvSpPr>
          <p:spPr>
            <a:xfrm>
              <a:off x="1543050" y="4712579"/>
              <a:ext cx="3573228" cy="568415"/>
            </a:xfrm>
            <a:prstGeom prst="roundRect">
              <a:avLst>
                <a:gd name="adj" fmla="val 21204"/>
              </a:avLst>
            </a:prstGeom>
            <a:solidFill>
              <a:schemeClr val="bg1"/>
            </a:solidFill>
            <a:ln w="28575" cap="flat" cmpd="sng">
              <a:solidFill>
                <a:srgbClr val="385D8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12523" tIns="112523" rIns="112523" bIns="112523" anchor="ctr" anchorCtr="0">
              <a:noAutofit/>
            </a:bodyPr>
            <a:lstStyle/>
            <a:p>
              <a:pPr algn="ctr" defTabSz="2491588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Соответствует информация по </a:t>
              </a:r>
              <a:r>
                <a:rPr lang="ru-RU" sz="2000" dirty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57 828  </a:t>
              </a:r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учреждениям </a:t>
              </a:r>
              <a:r>
                <a:rPr lang="ru-RU" sz="2000" dirty="0" smtClean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(61,84</a:t>
              </a:r>
              <a:r>
                <a:rPr lang="ru-RU" sz="2000" dirty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%)</a:t>
              </a: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xmlns="" id="{82A0B3E4-05A2-6DC2-2B1A-D457353F79C5}"/>
                </a:ext>
              </a:extLst>
            </p:cNvPr>
            <p:cNvSpPr/>
            <p:nvPr/>
          </p:nvSpPr>
          <p:spPr>
            <a:xfrm>
              <a:off x="626356" y="3667305"/>
              <a:ext cx="450250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</a:pPr>
              <a:endParaRPr lang="ru-RU" sz="1600" dirty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Google Shape;1032;p67">
              <a:extLst>
                <a:ext uri="{FF2B5EF4-FFF2-40B4-BE49-F238E27FC236}">
                  <a16:creationId xmlns:a16="http://schemas.microsoft.com/office/drawing/2014/main" xmlns="" id="{26424AFD-75ED-7AA8-B72C-C76820F15800}"/>
                </a:ext>
              </a:extLst>
            </p:cNvPr>
            <p:cNvSpPr/>
            <p:nvPr/>
          </p:nvSpPr>
          <p:spPr>
            <a:xfrm>
              <a:off x="1552355" y="5350672"/>
              <a:ext cx="3573235" cy="568415"/>
            </a:xfrm>
            <a:prstGeom prst="roundRect">
              <a:avLst>
                <a:gd name="adj" fmla="val 21204"/>
              </a:avLst>
            </a:prstGeom>
            <a:solidFill>
              <a:schemeClr val="bg1"/>
            </a:solidFill>
            <a:ln w="28575" cap="flat" cmpd="sng">
              <a:solidFill>
                <a:srgbClr val="385D8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12523" tIns="112523" rIns="112523" bIns="112523" anchor="ctr" anchorCtr="0">
              <a:noAutofit/>
            </a:bodyPr>
            <a:lstStyle/>
            <a:p>
              <a:pPr algn="ctr" defTabSz="2491588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Не соответствует информация по </a:t>
              </a:r>
              <a:r>
                <a:rPr lang="ru-RU" sz="2000" dirty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35 685 </a:t>
              </a: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учреждениям</a:t>
              </a:r>
              <a:r>
                <a:rPr lang="ru-RU" sz="2000" dirty="0" smtClean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(38,16</a:t>
              </a:r>
              <a:r>
                <a:rPr lang="ru-RU" sz="2000" dirty="0">
                  <a:solidFill>
                    <a:schemeClr val="accent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%)</a:t>
              </a:r>
            </a:p>
          </p:txBody>
        </p:sp>
        <p:cxnSp>
          <p:nvCxnSpPr>
            <p:cNvPr id="22" name="Соединительная линия уступом 21">
              <a:extLst>
                <a:ext uri="{FF2B5EF4-FFF2-40B4-BE49-F238E27FC236}">
                  <a16:creationId xmlns:a16="http://schemas.microsoft.com/office/drawing/2014/main" xmlns="" id="{2060E148-979F-D4AF-666A-0B443F6BF4AF}"/>
                </a:ext>
              </a:extLst>
            </p:cNvPr>
            <p:cNvCxnSpPr/>
            <p:nvPr/>
          </p:nvCxnSpPr>
          <p:spPr>
            <a:xfrm rot="10800000">
              <a:off x="1140991" y="4574061"/>
              <a:ext cx="389483" cy="484491"/>
            </a:xfrm>
            <a:prstGeom prst="bentConnector2">
              <a:avLst/>
            </a:prstGeom>
            <a:ln w="28575">
              <a:solidFill>
                <a:srgbClr val="385D8A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14" y="3962784"/>
            <a:ext cx="461283" cy="39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57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76062"/>
            <a:ext cx="10393704" cy="2769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Полнота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размещенной информации на Официальном сайте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ГМУ по субъектам РФ на 01.07.2023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xmlns="" id="{34ACCBB4-6E78-0446-C305-0DEE5B9EC947}"/>
              </a:ext>
            </a:extLst>
          </p:cNvPr>
          <p:cNvSpPr/>
          <p:nvPr/>
        </p:nvSpPr>
        <p:spPr>
          <a:xfrm>
            <a:off x="315241" y="925047"/>
            <a:ext cx="5378103" cy="605236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11437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15 лидеров  субъектов РФ по размещению информации</a:t>
            </a:r>
            <a:endParaRPr lang="ru-RU" sz="500" dirty="0">
              <a:solidFill>
                <a:srgbClr val="11437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0503090D-88FE-C039-B935-03A6FB496D87}"/>
              </a:ext>
            </a:extLst>
          </p:cNvPr>
          <p:cNvCxnSpPr/>
          <p:nvPr/>
        </p:nvCxnSpPr>
        <p:spPr>
          <a:xfrm>
            <a:off x="566530" y="1451113"/>
            <a:ext cx="4849146" cy="1450"/>
          </a:xfrm>
          <a:prstGeom prst="line">
            <a:avLst/>
          </a:prstGeom>
          <a:ln w="34925">
            <a:solidFill>
              <a:srgbClr val="385D8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46">
            <a:extLst>
              <a:ext uri="{FF2B5EF4-FFF2-40B4-BE49-F238E27FC236}">
                <a16:creationId xmlns:a16="http://schemas.microsoft.com/office/drawing/2014/main" xmlns="" id="{36CFFBC1-8DF7-B519-3EC2-F50A4418F8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3924465"/>
              </p:ext>
            </p:extLst>
          </p:nvPr>
        </p:nvGraphicFramePr>
        <p:xfrm>
          <a:off x="5783365" y="1117328"/>
          <a:ext cx="5915419" cy="4393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70419"/>
              </p:ext>
            </p:extLst>
          </p:nvPr>
        </p:nvGraphicFramePr>
        <p:xfrm>
          <a:off x="546652" y="1699725"/>
          <a:ext cx="4849145" cy="4754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8627"/>
                <a:gridCol w="3055419"/>
                <a:gridCol w="1295099"/>
              </a:tblGrid>
              <a:tr h="7337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Код ТОФК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Субъект Российской Федерации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Полнота размещенной информации на Официальном сайте ГМУ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83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(%)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83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34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1500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Чувашская Республика - Чувашия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42,39 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1700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Алтайский край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37,38  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6100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Сахалинская область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35,61 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4600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Липецкая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34,26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0900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Республика Мордовия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33,15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5500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Пензенская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32,08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3300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Ивановская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30,95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5400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Орловская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30,15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5200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Омская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28,57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Приморский край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28,06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3302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1600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Республика Саха (Якутия)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27,63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3100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Воронежская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26,88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3700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Калужская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26,49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4500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Ленинградская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24,45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  <a:tr h="19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2800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Владимирская область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24,41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7338" marR="7338" marT="7338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60026" y="5587349"/>
            <a:ext cx="5938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Полнота размещенной информации </a:t>
            </a:r>
            <a:r>
              <a:rPr lang="ru-RU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на </a:t>
            </a:r>
            <a:r>
              <a:rPr lang="ru-RU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Официальном сайте </a:t>
            </a:r>
            <a:r>
              <a:rPr lang="ru-RU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ГМУ в полном объеме по </a:t>
            </a:r>
            <a:r>
              <a:rPr lang="ru-RU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всем субъектам РФ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составила 17,06 %</a:t>
            </a:r>
            <a:endParaRPr lang="ru-RU" b="1" dirty="0">
              <a:solidFill>
                <a:srgbClr val="C00000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12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76062"/>
            <a:ext cx="10393704" cy="2769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Причины несоответствия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предоставленной информации на Официальном сайте ГМУ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6A1EDC5-690A-FCD1-9918-A4A5A3502B71}"/>
              </a:ext>
            </a:extLst>
          </p:cNvPr>
          <p:cNvSpPr/>
          <p:nvPr/>
        </p:nvSpPr>
        <p:spPr>
          <a:xfrm>
            <a:off x="261851" y="1016096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Сверка электронных копий документов выявила следящие основные причины </a:t>
            </a:r>
            <a:r>
              <a:rPr lang="ru-RU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несоответствия:</a:t>
            </a:r>
            <a:endParaRPr lang="ru-RU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:a16="http://schemas.microsoft.com/office/drawing/2014/main" xmlns="" id="{039F4885-8889-5325-9607-D5451D9B5BE0}"/>
              </a:ext>
            </a:extLst>
          </p:cNvPr>
          <p:cNvSpPr txBox="1">
            <a:spLocks/>
          </p:cNvSpPr>
          <p:nvPr/>
        </p:nvSpPr>
        <p:spPr>
          <a:xfrm>
            <a:off x="546100" y="1736175"/>
            <a:ext cx="11091863" cy="407436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ru-RU" sz="1600" b="1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электронной копии документа размещен нечитаемый файл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:a16="http://schemas.microsoft.com/office/drawing/2014/main" xmlns="" id="{E499495E-A3B6-D08A-52CA-09C18FE9F7B9}"/>
              </a:ext>
            </a:extLst>
          </p:cNvPr>
          <p:cNvSpPr txBox="1">
            <a:spLocks/>
          </p:cNvSpPr>
          <p:nvPr/>
        </p:nvSpPr>
        <p:spPr>
          <a:xfrm>
            <a:off x="546100" y="2239863"/>
            <a:ext cx="11091863" cy="421908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2.  В электронной копии документа размещен пустой файл</a:t>
            </a:r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:a16="http://schemas.microsoft.com/office/drawing/2014/main" xmlns="" id="{92E9F683-3E0E-7B99-CD9C-6D22ED8450DB}"/>
              </a:ext>
            </a:extLst>
          </p:cNvPr>
          <p:cNvSpPr txBox="1">
            <a:spLocks/>
          </p:cNvSpPr>
          <p:nvPr/>
        </p:nvSpPr>
        <p:spPr>
          <a:xfrm>
            <a:off x="546100" y="2747440"/>
            <a:ext cx="11091863" cy="542203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3.  </a:t>
            </a:r>
            <a:r>
              <a:rPr lang="ru-RU" sz="17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Показатели электронной копии документа не соответствуют показателям электронной структурированной информации (в том числе размещена неактуальная информация)</a:t>
            </a:r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B852485-9CB2-6399-FA3A-CCB416BD8145}"/>
              </a:ext>
            </a:extLst>
          </p:cNvPr>
          <p:cNvSpPr txBox="1">
            <a:spLocks/>
          </p:cNvSpPr>
          <p:nvPr/>
        </p:nvSpPr>
        <p:spPr>
          <a:xfrm>
            <a:off x="546100" y="3375312"/>
            <a:ext cx="11091863" cy="452368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4.  Указана некорректная отчетная дата </a:t>
            </a:r>
          </a:p>
        </p:txBody>
      </p:sp>
      <p:sp>
        <p:nvSpPr>
          <p:cNvPr id="13" name="Скругленный прямоугольник 56">
            <a:extLst>
              <a:ext uri="{FF2B5EF4-FFF2-40B4-BE49-F238E27FC236}">
                <a16:creationId xmlns:a16="http://schemas.microsoft.com/office/drawing/2014/main" xmlns="" id="{F2B2D7CF-2690-85F0-7CB0-FF48C9F5E01E}"/>
              </a:ext>
            </a:extLst>
          </p:cNvPr>
          <p:cNvSpPr txBox="1">
            <a:spLocks/>
          </p:cNvSpPr>
          <p:nvPr/>
        </p:nvSpPr>
        <p:spPr>
          <a:xfrm>
            <a:off x="545882" y="3907400"/>
            <a:ext cx="11091863" cy="453555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5.  В электронной копии документа размещен неполный текст документа (отчета, соглашения и др.)</a:t>
            </a: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24CF31F4-D9E5-985B-FF0D-E35DFBC03178}"/>
              </a:ext>
            </a:extLst>
          </p:cNvPr>
          <p:cNvSpPr txBox="1">
            <a:spLocks/>
          </p:cNvSpPr>
          <p:nvPr/>
        </p:nvSpPr>
        <p:spPr>
          <a:xfrm>
            <a:off x="545881" y="4453360"/>
            <a:ext cx="11091863" cy="495712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6.  В электронной копии документа отсутствуют необходимые реквизиты (подписи уполномоченных лиц, печать)</a:t>
            </a: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:a16="http://schemas.microsoft.com/office/drawing/2014/main" xmlns="" id="{7E433B3E-0FBF-D0B2-E256-7F6738524593}"/>
              </a:ext>
            </a:extLst>
          </p:cNvPr>
          <p:cNvSpPr txBox="1">
            <a:spLocks/>
          </p:cNvSpPr>
          <p:nvPr/>
        </p:nvSpPr>
        <p:spPr>
          <a:xfrm>
            <a:off x="545881" y="5049855"/>
            <a:ext cx="11091863" cy="452369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7.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электронной копии документа вместо бюджетной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сметы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размещены приказ об утверждении сметы и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Устав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:a16="http://schemas.microsoft.com/office/drawing/2014/main" xmlns="" id="{A34A3106-707B-CED7-B8B2-D4201EEED549}"/>
              </a:ext>
            </a:extLst>
          </p:cNvPr>
          <p:cNvSpPr txBox="1">
            <a:spLocks/>
          </p:cNvSpPr>
          <p:nvPr/>
        </p:nvSpPr>
        <p:spPr>
          <a:xfrm>
            <a:off x="545881" y="5597832"/>
            <a:ext cx="11091863" cy="607993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8. В электронной копии документа размещена недостоверная информация о доведении государственного (муниципального) задания (целевых средств)</a:t>
            </a: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:a16="http://schemas.microsoft.com/office/drawing/2014/main" xmlns="" id="{ADA25C73-2A7A-3A1B-A03B-821CA5E377B7}"/>
              </a:ext>
            </a:extLst>
          </p:cNvPr>
          <p:cNvSpPr txBox="1">
            <a:spLocks/>
          </p:cNvSpPr>
          <p:nvPr/>
        </p:nvSpPr>
        <p:spPr>
          <a:xfrm>
            <a:off x="545881" y="6291700"/>
            <a:ext cx="11091863" cy="495116"/>
          </a:xfrm>
          <a:prstGeom prst="roundRect">
            <a:avLst>
              <a:gd name="adj" fmla="val 301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9. В электронном структурированном виде размещена информация, не соответствующая требованиям Порядка №86н</a:t>
            </a:r>
          </a:p>
        </p:txBody>
      </p:sp>
    </p:spTree>
    <p:extLst>
      <p:ext uri="{BB962C8B-B14F-4D97-AF65-F5344CB8AC3E}">
        <p14:creationId xmlns:p14="http://schemas.microsoft.com/office/powerpoint/2010/main" val="169812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76062"/>
            <a:ext cx="10393704" cy="2769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Меры, направленные на обеспечение размещения качественной и полной информации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" name="Скругленный прямоугольник 56">
            <a:extLst>
              <a:ext uri="{FF2B5EF4-FFF2-40B4-BE49-F238E27FC236}">
                <a16:creationId xmlns:a16="http://schemas.microsoft.com/office/drawing/2014/main" xmlns="" id="{7DB4335D-9380-796E-5ADA-96944611D053}"/>
              </a:ext>
            </a:extLst>
          </p:cNvPr>
          <p:cNvSpPr/>
          <p:nvPr/>
        </p:nvSpPr>
        <p:spPr>
          <a:xfrm>
            <a:off x="1213789" y="1100862"/>
            <a:ext cx="10687622" cy="64342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Проведены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устные консультации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для учреждений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вопросам регистрации,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работы и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размещения информации на Официальном сайте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 (более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70 000)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:a16="http://schemas.microsoft.com/office/drawing/2014/main" xmlns="" id="{61425DF8-DF28-3CD8-FF2E-1EDF4DBC254F}"/>
              </a:ext>
            </a:extLst>
          </p:cNvPr>
          <p:cNvSpPr/>
          <p:nvPr/>
        </p:nvSpPr>
        <p:spPr>
          <a:xfrm>
            <a:off x="1208314" y="1882789"/>
            <a:ext cx="10693097" cy="74442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Направлены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письма в адрес учреждений, а также учредителей о необходимости размещения информации на сайте ГМУ в полном объеме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(более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51000)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:a16="http://schemas.microsoft.com/office/drawing/2014/main" xmlns="" id="{EC0FC3CA-655F-2578-8976-7C68383F5D83}"/>
              </a:ext>
            </a:extLst>
          </p:cNvPr>
          <p:cNvSpPr/>
          <p:nvPr/>
        </p:nvSpPr>
        <p:spPr>
          <a:xfrm>
            <a:off x="1208313" y="2751010"/>
            <a:ext cx="10693097" cy="55756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171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учреждению  представлены рабочие места на базе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УФК по субъектам Российской Федерации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:a16="http://schemas.microsoft.com/office/drawing/2014/main" xmlns="" id="{90DB541C-18DE-D899-3478-DA45EAF6260B}"/>
              </a:ext>
            </a:extLst>
          </p:cNvPr>
          <p:cNvSpPr/>
          <p:nvPr/>
        </p:nvSpPr>
        <p:spPr>
          <a:xfrm>
            <a:off x="1208313" y="3567961"/>
            <a:ext cx="10693097" cy="53617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Организованы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проведены встречи и рабочие совещания</a:t>
            </a:r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1A05ACC0-5EBB-E33B-9C07-58CB58A09B80}"/>
              </a:ext>
            </a:extLst>
          </p:cNvPr>
          <p:cNvSpPr/>
          <p:nvPr/>
        </p:nvSpPr>
        <p:spPr>
          <a:xfrm>
            <a:off x="1208313" y="4429415"/>
            <a:ext cx="10693096" cy="56886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Созданы группы в мессенджерах « </a:t>
            </a:r>
            <a:r>
              <a:rPr lang="en-US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Telegram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», «В Контакте»</a:t>
            </a:r>
            <a:endParaRPr lang="ru-RU" sz="1400" b="1" i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Скругленный прямоугольник 56">
            <a:extLst>
              <a:ext uri="{FF2B5EF4-FFF2-40B4-BE49-F238E27FC236}">
                <a16:creationId xmlns:a16="http://schemas.microsoft.com/office/drawing/2014/main" xmlns="" id="{94D51E02-ECBE-EF18-63AC-1BEA4B4E1438}"/>
              </a:ext>
            </a:extLst>
          </p:cNvPr>
          <p:cNvSpPr/>
          <p:nvPr/>
        </p:nvSpPr>
        <p:spPr>
          <a:xfrm>
            <a:off x="1212846" y="5267374"/>
            <a:ext cx="10688564" cy="544138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Оказана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помощь учреждениям по вопросам направления обращений в службу поддержки при возникновении технических проблем.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9B9F679D-1399-0BCA-9569-4523259D7061}"/>
              </a:ext>
            </a:extLst>
          </p:cNvPr>
          <p:cNvCxnSpPr/>
          <p:nvPr/>
        </p:nvCxnSpPr>
        <p:spPr>
          <a:xfrm>
            <a:off x="665234" y="1216184"/>
            <a:ext cx="0" cy="4497504"/>
          </a:xfrm>
          <a:prstGeom prst="line">
            <a:avLst/>
          </a:prstGeom>
          <a:noFill/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032;p67">
            <a:extLst>
              <a:ext uri="{FF2B5EF4-FFF2-40B4-BE49-F238E27FC236}">
                <a16:creationId xmlns:a16="http://schemas.microsoft.com/office/drawing/2014/main" xmlns="" id="{18D7BA82-1434-1C94-AE29-ED176FBEA93B}"/>
              </a:ext>
            </a:extLst>
          </p:cNvPr>
          <p:cNvSpPr/>
          <p:nvPr/>
        </p:nvSpPr>
        <p:spPr>
          <a:xfrm>
            <a:off x="470819" y="2034857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en-US" sz="2000" dirty="0">
                <a:solidFill>
                  <a:prstClr val="black"/>
                </a:solidFill>
              </a:rPr>
              <a:t>2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7" name="Google Shape;1032;p67">
            <a:extLst>
              <a:ext uri="{FF2B5EF4-FFF2-40B4-BE49-F238E27FC236}">
                <a16:creationId xmlns:a16="http://schemas.microsoft.com/office/drawing/2014/main" xmlns="" id="{A322C8B5-DDA8-AB69-BC4A-B2A0045D6A68}"/>
              </a:ext>
            </a:extLst>
          </p:cNvPr>
          <p:cNvSpPr/>
          <p:nvPr/>
        </p:nvSpPr>
        <p:spPr>
          <a:xfrm>
            <a:off x="470819" y="1216184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en-US" sz="2000" dirty="0">
                <a:solidFill>
                  <a:prstClr val="black"/>
                </a:solidFill>
              </a:rPr>
              <a:t>1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8" name="Google Shape;1032;p67">
            <a:extLst>
              <a:ext uri="{FF2B5EF4-FFF2-40B4-BE49-F238E27FC236}">
                <a16:creationId xmlns:a16="http://schemas.microsoft.com/office/drawing/2014/main" xmlns="" id="{B57EBCBA-FFC2-E5FD-035B-8855E01235CB}"/>
              </a:ext>
            </a:extLst>
          </p:cNvPr>
          <p:cNvSpPr/>
          <p:nvPr/>
        </p:nvSpPr>
        <p:spPr>
          <a:xfrm>
            <a:off x="470819" y="2792236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3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9" name="Google Shape;1032;p67">
            <a:extLst>
              <a:ext uri="{FF2B5EF4-FFF2-40B4-BE49-F238E27FC236}">
                <a16:creationId xmlns:a16="http://schemas.microsoft.com/office/drawing/2014/main" xmlns="" id="{5106FBF6-C7ED-4DC0-5568-54FC4FB7FB2F}"/>
              </a:ext>
            </a:extLst>
          </p:cNvPr>
          <p:cNvSpPr/>
          <p:nvPr/>
        </p:nvSpPr>
        <p:spPr>
          <a:xfrm>
            <a:off x="470819" y="3617168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4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0" name="Google Shape;1032;p67">
            <a:extLst>
              <a:ext uri="{FF2B5EF4-FFF2-40B4-BE49-F238E27FC236}">
                <a16:creationId xmlns:a16="http://schemas.microsoft.com/office/drawing/2014/main" xmlns="" id="{17A1A9A1-706D-63F2-E7F5-B7724635BBC2}"/>
              </a:ext>
            </a:extLst>
          </p:cNvPr>
          <p:cNvSpPr/>
          <p:nvPr/>
        </p:nvSpPr>
        <p:spPr>
          <a:xfrm>
            <a:off x="470819" y="4486003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5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1" name="Google Shape;1032;p67">
            <a:extLst>
              <a:ext uri="{FF2B5EF4-FFF2-40B4-BE49-F238E27FC236}">
                <a16:creationId xmlns:a16="http://schemas.microsoft.com/office/drawing/2014/main" xmlns="" id="{05BBBC6E-9440-0D7F-68EE-4AE742F602C4}"/>
              </a:ext>
            </a:extLst>
          </p:cNvPr>
          <p:cNvSpPr/>
          <p:nvPr/>
        </p:nvSpPr>
        <p:spPr>
          <a:xfrm>
            <a:off x="470819" y="5326064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6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:a16="http://schemas.microsoft.com/office/drawing/2014/main" xmlns="" id="{94D51E02-ECBE-EF18-63AC-1BEA4B4E1438}"/>
              </a:ext>
            </a:extLst>
          </p:cNvPr>
          <p:cNvSpPr/>
          <p:nvPr/>
        </p:nvSpPr>
        <p:spPr>
          <a:xfrm>
            <a:off x="470819" y="5973077"/>
            <a:ext cx="11430590" cy="66071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результатам анализа Сводного Отчета на 1 июля 2023 года Федеральным казначейством направлены информационные письма в адрес </a:t>
            </a: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28 федеральных органов исполнительной власти (государственной власти) о необходимости размещения полной и достоверной информации подведомственными им учреждениями на Официальном сайте ГМУ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8" y="5713688"/>
            <a:ext cx="461283" cy="39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711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780</Words>
  <Application>Microsoft Office PowerPoint</Application>
  <PresentationFormat>Широкоэкранный</PresentationFormat>
  <Paragraphs>168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Helvetica Neue Medium</vt:lpstr>
      <vt:lpstr>Segoe UI</vt:lpstr>
      <vt:lpstr>Segoe UI Historic</vt:lpstr>
      <vt:lpstr>Segoe UI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Тихонов Антон Владимирович</dc:creator>
  <cp:lastModifiedBy>Черненкова Светлана Владимировна</cp:lastModifiedBy>
  <cp:revision>112</cp:revision>
  <dcterms:created xsi:type="dcterms:W3CDTF">2023-08-29T10:59:53Z</dcterms:created>
  <dcterms:modified xsi:type="dcterms:W3CDTF">2023-12-20T06:54:35Z</dcterms:modified>
</cp:coreProperties>
</file>