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6" r:id="rId4"/>
    <p:sldId id="285" r:id="rId5"/>
    <p:sldId id="286" r:id="rId6"/>
    <p:sldId id="287" r:id="rId7"/>
    <p:sldId id="288" r:id="rId8"/>
    <p:sldId id="290" r:id="rId9"/>
    <p:sldId id="289" r:id="rId10"/>
    <p:sldId id="284" r:id="rId11"/>
  </p:sldIdLst>
  <p:sldSz cx="9144000" cy="5143500" type="screen16x9"/>
  <p:notesSz cx="5765800" cy="3244850"/>
  <p:defaultTextStyle>
    <a:defPPr lvl="0">
      <a:defRPr lang="ru-RU"/>
    </a:defPPr>
    <a:lvl1pPr marL="0" lv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lvl="1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lvl="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lvl="3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lvl="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lvl="5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lvl="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lvl="7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lvl="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>
          <p15:clr>
            <a:srgbClr val="A4A3A4"/>
          </p15:clr>
        </p15:guide>
        <p15:guide id="2" pos="3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6" autoAdjust="0"/>
  </p:normalViewPr>
  <p:slideViewPr>
    <p:cSldViewPr snapToGrid="0">
      <p:cViewPr>
        <p:scale>
          <a:sx n="100" d="100"/>
          <a:sy n="100" d="100"/>
        </p:scale>
        <p:origin x="1914" y="546"/>
      </p:cViewPr>
      <p:guideLst>
        <p:guide orient="horz" pos="4565"/>
        <p:guide pos="34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6A2B-EE6B-4899-9640-7D6753A26704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76A86A-476F-4860-8CB6-229A399AE054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2C86F-C740-4084-B0FD-919BB205D4C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6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902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2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4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63B17-E008-41CA-82FE-3B08521F764E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2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6/21/2023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83459"/>
            <a:ext cx="2103120" cy="439079"/>
          </a:xfrm>
        </p:spPr>
        <p:txBody>
          <a:bodyPr/>
          <a:lstStyle/>
          <a:p>
            <a:fld id="{1FB54944-417F-4596-98D8-3ECD53C1D52D}" type="datetime1">
              <a:rPr lang="en-US" smtClean="0"/>
              <a:t>6/21/2023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783465"/>
            <a:ext cx="2926080" cy="43907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4783465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2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TextBox 9"/>
          <p:cNvSpPr txBox="1"/>
          <p:nvPr/>
        </p:nvSpPr>
        <p:spPr>
          <a:xfrm>
            <a:off x="457200" y="1346569"/>
            <a:ext cx="671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1800" b="1" dirty="0" smtClean="0">
                <a:solidFill>
                  <a:schemeClr val="tx2"/>
                </a:solidFill>
              </a:rPr>
              <a:t>Технологическое обеспечение составления и представления бюджетной и казначейской 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отчетности</a:t>
            </a:r>
            <a:endParaRPr lang="ru-RU" altLang="ru-RU" sz="1800" b="1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 smtClean="0">
                <a:solidFill>
                  <a:schemeClr val="bg1">
                    <a:lumMod val="65000"/>
                  </a:schemeClr>
                </a:solidFill>
              </a:rPr>
              <a:t>www.roskazna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268" dirty="0" smtClean="0">
                <a:solidFill>
                  <a:schemeClr val="bg1">
                    <a:lumMod val="65000"/>
                  </a:schemeClr>
                </a:solidFill>
              </a:rPr>
              <a:t>gov.ru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767" y="4803086"/>
            <a:ext cx="3625376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68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.06.2023 </a:t>
            </a:r>
          </a:p>
          <a:p>
            <a:pPr algn="r"/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" y="4250972"/>
            <a:ext cx="4594480" cy="24823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3666197"/>
            <a:ext cx="478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1437F"/>
                </a:solidFill>
              </a:rPr>
              <a:t>Учайкин Сергей Александрович</a:t>
            </a:r>
            <a:endParaRPr lang="ru-RU" sz="1200" dirty="0" smtClean="0">
              <a:solidFill>
                <a:srgbClr val="11437F"/>
              </a:solidFill>
            </a:endParaRPr>
          </a:p>
          <a:p>
            <a:r>
              <a:rPr lang="ru-RU" sz="1200" dirty="0" smtClean="0">
                <a:solidFill>
                  <a:srgbClr val="11437F"/>
                </a:solidFill>
              </a:rPr>
              <a:t>Начальника отдела развития систем бухгалтерской отчетности </a:t>
            </a:r>
          </a:p>
          <a:p>
            <a:r>
              <a:rPr lang="ru-RU" sz="1200" dirty="0" smtClean="0">
                <a:solidFill>
                  <a:srgbClr val="11437F"/>
                </a:solidFill>
              </a:rPr>
              <a:t>Управления развития информационных систем</a:t>
            </a:r>
            <a:endParaRPr lang="ru-RU" sz="1200" dirty="0">
              <a:solidFill>
                <a:srgbClr val="1143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4"/>
          <p:cNvSpPr txBox="1">
            <a:spLocks noGrp="1"/>
          </p:cNvSpPr>
          <p:nvPr/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9" rIns="6856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125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762" y="1707662"/>
            <a:ext cx="6120680" cy="761745"/>
          </a:xfrm>
          <a:prstGeom prst="rect">
            <a:avLst/>
          </a:prstGeom>
          <a:noFill/>
        </p:spPr>
        <p:txBody>
          <a:bodyPr lIns="68568" tIns="34289" rIns="68568" bIns="34289">
            <a:spAutoFit/>
          </a:bodyPr>
          <a:lstStyle/>
          <a:p>
            <a:pPr algn="ctr">
              <a:defRPr/>
            </a:pP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www.roskazna.gov.ru</a:t>
            </a:r>
            <a:endParaRPr lang="ru-RU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CD840-E929-41F8-B399-1E0BCA0730E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7770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1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24159"/>
            <a:ext cx="5148470" cy="3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Казначейская отчетность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251714" y="1446238"/>
            <a:ext cx="8610600" cy="18366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725145">
              <a:defRPr>
                <a:latin typeface="+mn-lt"/>
                <a:ea typeface="+mn-ea"/>
                <a:cs typeface="+mn-cs"/>
              </a:defRPr>
            </a:lvl2pPr>
            <a:lvl3pPr marL="1450291">
              <a:defRPr>
                <a:latin typeface="+mn-lt"/>
                <a:ea typeface="+mn-ea"/>
                <a:cs typeface="+mn-cs"/>
              </a:defRPr>
            </a:lvl3pPr>
            <a:lvl4pPr marL="2175435">
              <a:defRPr>
                <a:latin typeface="+mn-lt"/>
                <a:ea typeface="+mn-ea"/>
                <a:cs typeface="+mn-cs"/>
              </a:defRPr>
            </a:lvl4pPr>
            <a:lvl5pPr marL="2900580">
              <a:defRPr>
                <a:latin typeface="+mn-lt"/>
                <a:ea typeface="+mn-ea"/>
                <a:cs typeface="+mn-cs"/>
              </a:defRPr>
            </a:lvl5pPr>
            <a:lvl6pPr marL="3625726">
              <a:defRPr>
                <a:latin typeface="+mn-lt"/>
                <a:ea typeface="+mn-ea"/>
                <a:cs typeface="+mn-cs"/>
              </a:defRPr>
            </a:lvl6pPr>
            <a:lvl7pPr marL="4350871">
              <a:defRPr>
                <a:latin typeface="+mn-lt"/>
                <a:ea typeface="+mn-ea"/>
                <a:cs typeface="+mn-cs"/>
              </a:defRPr>
            </a:lvl7pPr>
            <a:lvl8pPr marL="5076016">
              <a:defRPr>
                <a:latin typeface="+mn-lt"/>
                <a:ea typeface="+mn-ea"/>
                <a:cs typeface="+mn-cs"/>
              </a:defRPr>
            </a:lvl8pPr>
            <a:lvl9pPr marL="580116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Сервис представления отчетности </a:t>
            </a:r>
            <a:r>
              <a:rPr lang="ru-RU" sz="16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ФО</a:t>
            </a:r>
            <a:endParaRPr lang="ru-RU" altLang="ru-RU" sz="1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altLang="ru-RU" sz="1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altLang="ru-R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2. </a:t>
            </a:r>
            <a:r>
              <a:rPr lang="ru-RU" altLang="ru-R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Аналитический инструмент в подсистеме учета и </a:t>
            </a:r>
            <a:r>
              <a:rPr lang="ru-RU" alt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отчетности</a:t>
            </a:r>
            <a:endParaRPr lang="ru-RU" altLang="ru-RU" sz="1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2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24159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Сервис представления отчетности ФО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381000" y="1124540"/>
            <a:ext cx="5297983" cy="32550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725145">
              <a:defRPr>
                <a:latin typeface="+mn-lt"/>
                <a:ea typeface="+mn-ea"/>
                <a:cs typeface="+mn-cs"/>
              </a:defRPr>
            </a:lvl2pPr>
            <a:lvl3pPr marL="1450291">
              <a:defRPr>
                <a:latin typeface="+mn-lt"/>
                <a:ea typeface="+mn-ea"/>
                <a:cs typeface="+mn-cs"/>
              </a:defRPr>
            </a:lvl3pPr>
            <a:lvl4pPr marL="2175435">
              <a:defRPr>
                <a:latin typeface="+mn-lt"/>
                <a:ea typeface="+mn-ea"/>
                <a:cs typeface="+mn-cs"/>
              </a:defRPr>
            </a:lvl4pPr>
            <a:lvl5pPr marL="2900580">
              <a:defRPr>
                <a:latin typeface="+mn-lt"/>
                <a:ea typeface="+mn-ea"/>
                <a:cs typeface="+mn-cs"/>
              </a:defRPr>
            </a:lvl5pPr>
            <a:lvl6pPr marL="3625726">
              <a:defRPr>
                <a:latin typeface="+mn-lt"/>
                <a:ea typeface="+mn-ea"/>
                <a:cs typeface="+mn-cs"/>
              </a:defRPr>
            </a:lvl6pPr>
            <a:lvl7pPr marL="4350871">
              <a:defRPr>
                <a:latin typeface="+mn-lt"/>
                <a:ea typeface="+mn-ea"/>
                <a:cs typeface="+mn-cs"/>
              </a:defRPr>
            </a:lvl7pPr>
            <a:lvl8pPr marL="5076016">
              <a:defRPr>
                <a:latin typeface="+mn-lt"/>
                <a:ea typeface="+mn-ea"/>
                <a:cs typeface="+mn-cs"/>
              </a:defRPr>
            </a:lvl8pPr>
            <a:lvl9pPr marL="580116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1. Уровень </a:t>
            </a:r>
            <a:r>
              <a:rPr lang="ru-RU" sz="14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субъекта </a:t>
            </a:r>
            <a:r>
              <a:rPr lang="ru-RU" sz="14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отчетности</a:t>
            </a:r>
            <a:endParaRPr lang="ru-RU" sz="14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31" y="3740046"/>
            <a:ext cx="3498741" cy="946653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1430030"/>
            <a:ext cx="5753850" cy="9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2551130"/>
            <a:ext cx="5736705" cy="1083050"/>
          </a:xfrm>
          <a:prstGeom prst="rect">
            <a:avLst/>
          </a:prstGeom>
        </p:spPr>
      </p:pic>
      <p:cxnSp>
        <p:nvCxnSpPr>
          <p:cNvPr id="7" name="Соединительная линия уступом 6"/>
          <p:cNvCxnSpPr>
            <a:stCxn id="1026" idx="3"/>
          </p:cNvCxnSpPr>
          <p:nvPr/>
        </p:nvCxnSpPr>
        <p:spPr>
          <a:xfrm>
            <a:off x="5898630" y="1917645"/>
            <a:ext cx="12700" cy="1393060"/>
          </a:xfrm>
          <a:prstGeom prst="bentConnector4">
            <a:avLst>
              <a:gd name="adj1" fmla="val 16436063"/>
              <a:gd name="adj2" fmla="val 99784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12" idx="1"/>
          </p:cNvCxnSpPr>
          <p:nvPr/>
        </p:nvCxnSpPr>
        <p:spPr>
          <a:xfrm>
            <a:off x="4047344" y="3634180"/>
            <a:ext cx="1182887" cy="579193"/>
          </a:xfrm>
          <a:prstGeom prst="bentConnector3">
            <a:avLst>
              <a:gd name="adj1" fmla="val 577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7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6" y="1450044"/>
            <a:ext cx="5159998" cy="2254960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3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24159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Сервис представления отчетности ФО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381000" y="1124540"/>
            <a:ext cx="5297983" cy="32550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725145">
              <a:defRPr>
                <a:latin typeface="+mn-lt"/>
                <a:ea typeface="+mn-ea"/>
                <a:cs typeface="+mn-cs"/>
              </a:defRPr>
            </a:lvl2pPr>
            <a:lvl3pPr marL="1450291">
              <a:defRPr>
                <a:latin typeface="+mn-lt"/>
                <a:ea typeface="+mn-ea"/>
                <a:cs typeface="+mn-cs"/>
              </a:defRPr>
            </a:lvl3pPr>
            <a:lvl4pPr marL="2175435">
              <a:defRPr>
                <a:latin typeface="+mn-lt"/>
                <a:ea typeface="+mn-ea"/>
                <a:cs typeface="+mn-cs"/>
              </a:defRPr>
            </a:lvl4pPr>
            <a:lvl5pPr marL="2900580">
              <a:defRPr>
                <a:latin typeface="+mn-lt"/>
                <a:ea typeface="+mn-ea"/>
                <a:cs typeface="+mn-cs"/>
              </a:defRPr>
            </a:lvl5pPr>
            <a:lvl6pPr marL="3625726">
              <a:defRPr>
                <a:latin typeface="+mn-lt"/>
                <a:ea typeface="+mn-ea"/>
                <a:cs typeface="+mn-cs"/>
              </a:defRPr>
            </a:lvl6pPr>
            <a:lvl7pPr marL="4350871">
              <a:defRPr>
                <a:latin typeface="+mn-lt"/>
                <a:ea typeface="+mn-ea"/>
                <a:cs typeface="+mn-cs"/>
              </a:defRPr>
            </a:lvl7pPr>
            <a:lvl8pPr marL="5076016">
              <a:defRPr>
                <a:latin typeface="+mn-lt"/>
                <a:ea typeface="+mn-ea"/>
                <a:cs typeface="+mn-cs"/>
              </a:defRPr>
            </a:lvl8pPr>
            <a:lvl9pPr marL="580116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1. Уровень </a:t>
            </a:r>
            <a:r>
              <a:rPr lang="ru-RU" sz="14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субъекта </a:t>
            </a:r>
            <a:r>
              <a:rPr lang="ru-RU" sz="14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отчетности</a:t>
            </a:r>
            <a:endParaRPr lang="ru-RU" sz="14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722" y="2694232"/>
            <a:ext cx="5542196" cy="21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4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24159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Сервис представления отчетности ФО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381000" y="1124540"/>
            <a:ext cx="5297983" cy="32550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725145">
              <a:defRPr>
                <a:latin typeface="+mn-lt"/>
                <a:ea typeface="+mn-ea"/>
                <a:cs typeface="+mn-cs"/>
              </a:defRPr>
            </a:lvl2pPr>
            <a:lvl3pPr marL="1450291">
              <a:defRPr>
                <a:latin typeface="+mn-lt"/>
                <a:ea typeface="+mn-ea"/>
                <a:cs typeface="+mn-cs"/>
              </a:defRPr>
            </a:lvl3pPr>
            <a:lvl4pPr marL="2175435">
              <a:defRPr>
                <a:latin typeface="+mn-lt"/>
                <a:ea typeface="+mn-ea"/>
                <a:cs typeface="+mn-cs"/>
              </a:defRPr>
            </a:lvl4pPr>
            <a:lvl5pPr marL="2900580">
              <a:defRPr>
                <a:latin typeface="+mn-lt"/>
                <a:ea typeface="+mn-ea"/>
                <a:cs typeface="+mn-cs"/>
              </a:defRPr>
            </a:lvl5pPr>
            <a:lvl6pPr marL="3625726">
              <a:defRPr>
                <a:latin typeface="+mn-lt"/>
                <a:ea typeface="+mn-ea"/>
                <a:cs typeface="+mn-cs"/>
              </a:defRPr>
            </a:lvl6pPr>
            <a:lvl7pPr marL="4350871">
              <a:defRPr>
                <a:latin typeface="+mn-lt"/>
                <a:ea typeface="+mn-ea"/>
                <a:cs typeface="+mn-cs"/>
              </a:defRPr>
            </a:lvl7pPr>
            <a:lvl8pPr marL="5076016">
              <a:defRPr>
                <a:latin typeface="+mn-lt"/>
                <a:ea typeface="+mn-ea"/>
                <a:cs typeface="+mn-cs"/>
              </a:defRPr>
            </a:lvl8pPr>
            <a:lvl9pPr marL="580116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rgbClr val="11437F"/>
                </a:solidFill>
                <a:cs typeface="Times New Roman" panose="02020603050405020304" pitchFamily="18" charset="0"/>
              </a:rPr>
              <a:t>Уровень ФО</a:t>
            </a:r>
            <a:endParaRPr lang="ru-RU" sz="14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" y="1463094"/>
            <a:ext cx="5215892" cy="1740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78" y="2555335"/>
            <a:ext cx="1824523" cy="2205038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>
            <a:stCxn id="2" idx="2"/>
            <a:endCxn id="3" idx="1"/>
          </p:cNvCxnSpPr>
          <p:nvPr/>
        </p:nvCxnSpPr>
        <p:spPr>
          <a:xfrm rot="16200000" flipH="1">
            <a:off x="4144091" y="1939066"/>
            <a:ext cx="454027" cy="298354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3331" y="392162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Для </a:t>
            </a:r>
            <a:r>
              <a:rPr lang="ru-RU" sz="1200" dirty="0" smtClean="0">
                <a:ea typeface="Times New Roman" panose="02020603050405020304" pitchFamily="18" charset="0"/>
              </a:rPr>
              <a:t>ФО </a:t>
            </a:r>
            <a:r>
              <a:rPr lang="ru-RU" sz="1200" dirty="0">
                <a:ea typeface="Times New Roman" panose="02020603050405020304" pitchFamily="18" charset="0"/>
              </a:rPr>
              <a:t>необходимо получить роль </a:t>
            </a:r>
            <a:endParaRPr lang="ru-RU" sz="1200" dirty="0" smtClean="0">
              <a:ea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УО.ФО.001 «</a:t>
            </a:r>
            <a:r>
              <a:rPr lang="ru-RU" sz="1400" b="1" u="sng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Просмотр_Финансовые</a:t>
            </a:r>
            <a:r>
              <a:rPr lang="ru-RU" sz="14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органы»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5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24159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11437F"/>
                </a:solidFill>
                <a:cs typeface="Times New Roman" panose="02020603050405020304" pitchFamily="18" charset="0"/>
              </a:rPr>
              <a:t>Сервис представления отчетности ФО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381000" y="1124540"/>
            <a:ext cx="5297983" cy="32550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725145">
              <a:defRPr>
                <a:latin typeface="+mn-lt"/>
                <a:ea typeface="+mn-ea"/>
                <a:cs typeface="+mn-cs"/>
              </a:defRPr>
            </a:lvl2pPr>
            <a:lvl3pPr marL="1450291">
              <a:defRPr>
                <a:latin typeface="+mn-lt"/>
                <a:ea typeface="+mn-ea"/>
                <a:cs typeface="+mn-cs"/>
              </a:defRPr>
            </a:lvl3pPr>
            <a:lvl4pPr marL="2175435">
              <a:defRPr>
                <a:latin typeface="+mn-lt"/>
                <a:ea typeface="+mn-ea"/>
                <a:cs typeface="+mn-cs"/>
              </a:defRPr>
            </a:lvl4pPr>
            <a:lvl5pPr marL="2900580">
              <a:defRPr>
                <a:latin typeface="+mn-lt"/>
                <a:ea typeface="+mn-ea"/>
                <a:cs typeface="+mn-cs"/>
              </a:defRPr>
            </a:lvl5pPr>
            <a:lvl6pPr marL="3625726">
              <a:defRPr>
                <a:latin typeface="+mn-lt"/>
                <a:ea typeface="+mn-ea"/>
                <a:cs typeface="+mn-cs"/>
              </a:defRPr>
            </a:lvl6pPr>
            <a:lvl7pPr marL="4350871">
              <a:defRPr>
                <a:latin typeface="+mn-lt"/>
                <a:ea typeface="+mn-ea"/>
                <a:cs typeface="+mn-cs"/>
              </a:defRPr>
            </a:lvl7pPr>
            <a:lvl8pPr marL="5076016">
              <a:defRPr>
                <a:latin typeface="+mn-lt"/>
                <a:ea typeface="+mn-ea"/>
                <a:cs typeface="+mn-cs"/>
              </a:defRPr>
            </a:lvl8pPr>
            <a:lvl9pPr marL="580116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rgbClr val="11437F"/>
                </a:solidFill>
                <a:cs typeface="Times New Roman" panose="02020603050405020304" pitchFamily="18" charset="0"/>
              </a:rPr>
              <a:t>Уровень ФО</a:t>
            </a:r>
            <a:endParaRPr lang="ru-RU" sz="14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2" y="1463094"/>
            <a:ext cx="5411892" cy="14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298" y="2867157"/>
            <a:ext cx="3410261" cy="2027644"/>
          </a:xfrm>
          <a:prstGeom prst="rect">
            <a:avLst/>
          </a:prstGeom>
        </p:spPr>
      </p:pic>
      <p:cxnSp>
        <p:nvCxnSpPr>
          <p:cNvPr id="7" name="Соединительная линия уступом 6"/>
          <p:cNvCxnSpPr>
            <a:stCxn id="3074" idx="2"/>
          </p:cNvCxnSpPr>
          <p:nvPr/>
        </p:nvCxnSpPr>
        <p:spPr>
          <a:xfrm rot="16200000" flipH="1">
            <a:off x="3320025" y="2555526"/>
            <a:ext cx="1212287" cy="190626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6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30575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Аналитический инструмент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40" y="1034245"/>
            <a:ext cx="5391150" cy="37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179C7-30C2-45CE-AE83-42144F90876E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2" y="907339"/>
            <a:ext cx="4783152" cy="334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24672" y="1562900"/>
            <a:ext cx="2871653" cy="2241219"/>
            <a:chOff x="3581492" y="2043133"/>
            <a:chExt cx="1888766" cy="2988292"/>
          </a:xfrm>
        </p:grpSpPr>
        <p:sp>
          <p:nvSpPr>
            <p:cNvPr id="5" name="Овал 4"/>
            <p:cNvSpPr/>
            <p:nvPr/>
          </p:nvSpPr>
          <p:spPr>
            <a:xfrm>
              <a:off x="3581492" y="2043133"/>
              <a:ext cx="449143" cy="889372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6" name="Полилиния 5"/>
            <p:cNvSpPr/>
            <p:nvPr/>
          </p:nvSpPr>
          <p:spPr>
            <a:xfrm>
              <a:off x="4470864" y="2043133"/>
              <a:ext cx="999394" cy="889372"/>
            </a:xfrm>
            <a:custGeom>
              <a:avLst/>
              <a:gdLst>
                <a:gd name="connsiteX0" fmla="*/ 0 w 999394"/>
                <a:gd name="connsiteY0" fmla="*/ 0 h 889372"/>
                <a:gd name="connsiteX1" fmla="*/ 999394 w 999394"/>
                <a:gd name="connsiteY1" fmla="*/ 0 h 889372"/>
                <a:gd name="connsiteX2" fmla="*/ 999394 w 999394"/>
                <a:gd name="connsiteY2" fmla="*/ 889372 h 889372"/>
                <a:gd name="connsiteX3" fmla="*/ 0 w 999394"/>
                <a:gd name="connsiteY3" fmla="*/ 889372 h 889372"/>
                <a:gd name="connsiteX4" fmla="*/ 0 w 999394"/>
                <a:gd name="connsiteY4" fmla="*/ 0 h 88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94" h="889372">
                  <a:moveTo>
                    <a:pt x="0" y="0"/>
                  </a:moveTo>
                  <a:lnTo>
                    <a:pt x="999394" y="0"/>
                  </a:lnTo>
                  <a:lnTo>
                    <a:pt x="999394" y="889372"/>
                  </a:lnTo>
                  <a:lnTo>
                    <a:pt x="0" y="8893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6670" tIns="13335" rIns="26670" bIns="1333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kern="0" dirty="0">
                  <a:solidFill>
                    <a:srgbClr val="605E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Данные за несколько отчетных периодов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3581492" y="3092593"/>
              <a:ext cx="465860" cy="889372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8" name="Полилиния 7"/>
            <p:cNvSpPr/>
            <p:nvPr/>
          </p:nvSpPr>
          <p:spPr>
            <a:xfrm>
              <a:off x="4470864" y="3092593"/>
              <a:ext cx="999394" cy="889372"/>
            </a:xfrm>
            <a:custGeom>
              <a:avLst/>
              <a:gdLst>
                <a:gd name="connsiteX0" fmla="*/ 0 w 999394"/>
                <a:gd name="connsiteY0" fmla="*/ 0 h 889372"/>
                <a:gd name="connsiteX1" fmla="*/ 999394 w 999394"/>
                <a:gd name="connsiteY1" fmla="*/ 0 h 889372"/>
                <a:gd name="connsiteX2" fmla="*/ 999394 w 999394"/>
                <a:gd name="connsiteY2" fmla="*/ 889372 h 889372"/>
                <a:gd name="connsiteX3" fmla="*/ 0 w 999394"/>
                <a:gd name="connsiteY3" fmla="*/ 889372 h 889372"/>
                <a:gd name="connsiteX4" fmla="*/ 0 w 999394"/>
                <a:gd name="connsiteY4" fmla="*/ 0 h 88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94" h="889372">
                  <a:moveTo>
                    <a:pt x="0" y="0"/>
                  </a:moveTo>
                  <a:lnTo>
                    <a:pt x="999394" y="0"/>
                  </a:lnTo>
                  <a:lnTo>
                    <a:pt x="999394" y="889372"/>
                  </a:lnTo>
                  <a:lnTo>
                    <a:pt x="0" y="8893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6670" tIns="13335" rIns="26670" bIns="1333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kern="0" dirty="0">
                  <a:solidFill>
                    <a:srgbClr val="605E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Формирование сводных данных в </a:t>
              </a:r>
              <a:r>
                <a:rPr lang="ru-RU" sz="1050" kern="0" dirty="0" smtClean="0">
                  <a:solidFill>
                    <a:srgbClr val="605E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различных разрезах</a:t>
              </a:r>
              <a:endParaRPr lang="ru-RU" sz="1050" kern="0" dirty="0">
                <a:solidFill>
                  <a:srgbClr val="605E5D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581492" y="4142053"/>
              <a:ext cx="465860" cy="889372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0" name="Полилиния 9"/>
            <p:cNvSpPr/>
            <p:nvPr/>
          </p:nvSpPr>
          <p:spPr>
            <a:xfrm>
              <a:off x="4470864" y="4142053"/>
              <a:ext cx="999394" cy="889372"/>
            </a:xfrm>
            <a:custGeom>
              <a:avLst/>
              <a:gdLst>
                <a:gd name="connsiteX0" fmla="*/ 0 w 999394"/>
                <a:gd name="connsiteY0" fmla="*/ 0 h 889372"/>
                <a:gd name="connsiteX1" fmla="*/ 999394 w 999394"/>
                <a:gd name="connsiteY1" fmla="*/ 0 h 889372"/>
                <a:gd name="connsiteX2" fmla="*/ 999394 w 999394"/>
                <a:gd name="connsiteY2" fmla="*/ 889372 h 889372"/>
                <a:gd name="connsiteX3" fmla="*/ 0 w 999394"/>
                <a:gd name="connsiteY3" fmla="*/ 889372 h 889372"/>
                <a:gd name="connsiteX4" fmla="*/ 0 w 999394"/>
                <a:gd name="connsiteY4" fmla="*/ 0 h 88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94" h="889372">
                  <a:moveTo>
                    <a:pt x="0" y="0"/>
                  </a:moveTo>
                  <a:lnTo>
                    <a:pt x="999394" y="0"/>
                  </a:lnTo>
                  <a:lnTo>
                    <a:pt x="999394" y="889372"/>
                  </a:lnTo>
                  <a:lnTo>
                    <a:pt x="0" y="8893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6670" tIns="13335" rIns="26670" bIns="1333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050" kern="0" dirty="0">
                  <a:solidFill>
                    <a:srgbClr val="605E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Фильтры и функции работы с данными</a:t>
              </a:r>
              <a:endParaRPr lang="ru-RU" sz="1050" kern="0" dirty="0">
                <a:solidFill>
                  <a:srgbClr val="605E5D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Picture 3" descr="C:\Users\3256\Desktop\Презентации\Картинки\1393880259_zavantazhennya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2" y="1778530"/>
            <a:ext cx="354966" cy="3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3256\Desktop\Презентации\Картинки\1393880259_zavantazhennya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2" y="2546026"/>
            <a:ext cx="354966" cy="3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55128" y="1357841"/>
            <a:ext cx="3458937" cy="2886075"/>
          </a:xfrm>
          <a:prstGeom prst="rect">
            <a:avLst/>
          </a:prstGeom>
          <a:noFill/>
          <a:ln w="12700" cap="flat" cmpd="sng" algn="ctr">
            <a:solidFill>
              <a:srgbClr val="C8DCF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2140" kern="0" dirty="0">
              <a:solidFill>
                <a:srgbClr val="605E5D"/>
              </a:solidFill>
              <a:latin typeface="Arial"/>
              <a:cs typeface="Arial"/>
            </a:endParaRPr>
          </a:p>
        </p:txBody>
      </p:sp>
      <p:pic>
        <p:nvPicPr>
          <p:cNvPr id="14" name="Picture 3" descr="C:\Users\3256\Desktop\Презентации\Картинки\1393880259_zavantazhennya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2" y="3293121"/>
            <a:ext cx="354966" cy="3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5355128" y="895351"/>
            <a:ext cx="3458937" cy="462491"/>
          </a:xfrm>
          <a:prstGeom prst="round2SameRect">
            <a:avLst/>
          </a:prstGeom>
          <a:gradFill>
            <a:gsLst>
              <a:gs pos="0">
                <a:srgbClr val="688FC5"/>
              </a:gs>
              <a:gs pos="33000">
                <a:srgbClr val="4A81C2"/>
              </a:gs>
              <a:gs pos="100000">
                <a:srgbClr val="3A71B2"/>
              </a:gs>
            </a:gsLst>
            <a:lin ang="5400000" scaled="0"/>
          </a:gradFill>
          <a:ln w="95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kern="0" dirty="0">
                <a:solidFill>
                  <a:srgbClr val="FFFFFF"/>
                </a:solidFill>
                <a:latin typeface="Arial"/>
                <a:cs typeface="Arial"/>
              </a:rPr>
              <a:t>ВОЗМОЖНОСТИ АНАЛИЗА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3015" y="130575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Аналитический инструмент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</p:spTree>
    <p:extLst>
      <p:ext uri="{BB962C8B-B14F-4D97-AF65-F5344CB8AC3E}">
        <p14:creationId xmlns:p14="http://schemas.microsoft.com/office/powerpoint/2010/main" val="340632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397590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480" y="4760373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8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73015" y="133684"/>
            <a:ext cx="51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Аналитический инструмент</a:t>
            </a:r>
            <a:endParaRPr lang="ru-RU" sz="18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51855"/>
            <a:ext cx="7036915" cy="278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3" y="3063632"/>
            <a:ext cx="7253288" cy="1679630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>
          <a:xfrm rot="5400000">
            <a:off x="4930897" y="2222378"/>
            <a:ext cx="1015757" cy="6667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135</Words>
  <Application>Microsoft Office PowerPoint</Application>
  <PresentationFormat>Экран (16:9)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Учайкин Сергей Александрович</dc:creator>
  <cp:lastModifiedBy>Учайкин Сергей Александрович</cp:lastModifiedBy>
  <cp:revision>41</cp:revision>
  <dcterms:modified xsi:type="dcterms:W3CDTF">2023-06-21T12:40:58Z</dcterms:modified>
</cp:coreProperties>
</file>