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3" r:id="rId2"/>
    <p:sldId id="510" r:id="rId3"/>
    <p:sldId id="570" r:id="rId4"/>
    <p:sldId id="533" r:id="rId5"/>
    <p:sldId id="574" r:id="rId6"/>
    <p:sldId id="576" r:id="rId7"/>
    <p:sldId id="577" r:id="rId8"/>
    <p:sldId id="578" r:id="rId9"/>
    <p:sldId id="580" r:id="rId10"/>
    <p:sldId id="584" r:id="rId11"/>
    <p:sldId id="575" r:id="rId12"/>
    <p:sldId id="565" r:id="rId13"/>
    <p:sldId id="579" r:id="rId14"/>
    <p:sldId id="581" r:id="rId15"/>
    <p:sldId id="585" r:id="rId16"/>
    <p:sldId id="583" r:id="rId17"/>
    <p:sldId id="587" r:id="rId18"/>
    <p:sldId id="571" r:id="rId19"/>
    <p:sldId id="534" r:id="rId20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72B3B1-A49F-4BC4-A342-B9CC57AB85F7}">
          <p14:sldIdLst>
            <p14:sldId id="313"/>
          </p14:sldIdLst>
        </p14:section>
        <p14:section name="Раздел без заголовка" id="{4FB49B65-3596-45DF-9005-72740699900D}">
          <p14:sldIdLst>
            <p14:sldId id="510"/>
            <p14:sldId id="570"/>
            <p14:sldId id="533"/>
            <p14:sldId id="574"/>
            <p14:sldId id="576"/>
            <p14:sldId id="577"/>
            <p14:sldId id="578"/>
            <p14:sldId id="580"/>
            <p14:sldId id="584"/>
            <p14:sldId id="575"/>
            <p14:sldId id="565"/>
            <p14:sldId id="579"/>
            <p14:sldId id="581"/>
            <p14:sldId id="585"/>
            <p14:sldId id="583"/>
            <p14:sldId id="587"/>
            <p14:sldId id="571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сулов Расул Морисович" initials="РР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CD9"/>
    <a:srgbClr val="EAEFF7"/>
    <a:srgbClr val="FFFFFF"/>
    <a:srgbClr val="D2DEEF"/>
    <a:srgbClr val="BDD7EE"/>
    <a:srgbClr val="9ABCE2"/>
    <a:srgbClr val="66A2D8"/>
    <a:srgbClr val="F8CBAD"/>
    <a:srgbClr val="999DA2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8" autoAdjust="0"/>
    <p:restoredTop sz="86076" autoAdjust="0"/>
  </p:normalViewPr>
  <p:slideViewPr>
    <p:cSldViewPr snapToGrid="0" showGuides="1">
      <p:cViewPr varScale="1">
        <p:scale>
          <a:sx n="100" d="100"/>
          <a:sy n="100" d="100"/>
        </p:scale>
        <p:origin x="816" y="96"/>
      </p:cViewPr>
      <p:guideLst>
        <p:guide orient="horz" pos="2183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CE7B-2B55-459D-8182-D0557B1BD792}" type="datetimeFigureOut">
              <a:rPr lang="ru-RU" smtClean="0"/>
              <a:t>21.12.2023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C1E7-E411-4D4E-B275-787F7D6A6A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7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0CFA-C76D-41D5-AC3C-DFC6FDF4C7C3}" type="datetimeFigureOut">
              <a:rPr lang="ru-RU" smtClean="0"/>
              <a:t>21.12.2023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6552-920F-4B31-9AF9-C3E3BD6AA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8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6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95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05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27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90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55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1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15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67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0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4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859F-5EB7-4E64-BCCE-2436174D2195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34FB-FCF5-49C0-86A1-A68CAE42855C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F4E2-A1ED-4636-9EF3-DF49ED77CD19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1C7807E7-04DB-4063-A163-05034F160F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12/21/2023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CF9D-A9A0-45D5-8D93-C442C40996DA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4090-15DC-42C9-A2EA-2963BC17DB0C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002-6272-47A7-93E4-274B2FFAC211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D71F-972C-4739-B44C-8D824753A5CD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04E6-BAAD-4737-B6F0-7A03C7AFB364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4784-0414-45C4-9C41-BE93BB9A9A2F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9122-1BE7-4E87-915C-52BF3F1F07BE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CB5C-8D28-4AD7-9913-5D88D6658A31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829C-1CB8-430B-BC67-3AD03DAE52CD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E6C37-C25F-42BF-98DC-6F5DBD8059D4}" type="datetime1">
              <a:rPr lang="en-US" smtClean="0"/>
              <a:t>12/21/2023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83947" y="-63794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17236" y="2295338"/>
            <a:ext cx="5748482" cy="113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985" y="466726"/>
            <a:ext cx="6362965" cy="25414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Вопросы методического обеспечения казначейского учета , </a:t>
            </a: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составления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бюджетной отчетности и отчетности системы </a:t>
            </a: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казначейских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платежей 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634" y="5863516"/>
            <a:ext cx="7191639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Нормативная правовая база.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Макурина А.С.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Федеральное казначейство 2023</a:t>
            </a:r>
            <a:endParaRPr lang="ru-RU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</a:t>
            </a:fld>
            <a:endParaRPr lang="ru-RU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019550" y="176276"/>
            <a:ext cx="7945102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Особенности представления бюджетной отчетности ТОФК</a:t>
            </a:r>
            <a:endParaRPr lang="ru-RU" sz="1600" dirty="0">
              <a:latin typeface="Segoe UI Light" panose="020B0502040204020203" pitchFamily="34" charset="0"/>
              <a:sym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10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5850" y="1154136"/>
            <a:ext cx="9867900" cy="751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 о бюджетных и денежных обязательствах получателей средств федерального бюджета и администраторов источников финансирования дефицита федерального бюджета (ф.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0503129)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данным лицевых счетов для учета операций по переданным полномочиям получателей бюджетных средств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3363" y="2999540"/>
            <a:ext cx="5315661" cy="3313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случае если учреждения, принявшие бюджетные полномочия,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наделены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полномочиями по ведению бюджетного учета и составлению бюджетной отчетности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Отчетов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(ф. 0503129)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указанным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учреждениям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случае если учреждения, принявшие бюджетные полномочия,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 наделены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полномочиями по ведению бюджетного учета и составлению бюджетной отчетности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получателям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ФБ,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передавшим бюджетные полномочия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785000" y="900583"/>
            <a:ext cx="518597" cy="26270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461304" y="2564426"/>
            <a:ext cx="5287720" cy="284891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Письмо ФК от 27.06.2017 № 07-04-05/02-751</a:t>
            </a:r>
            <a:endParaRPr lang="ru-RU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38900" y="2999540"/>
            <a:ext cx="5315661" cy="3313548"/>
          </a:xfrm>
          <a:prstGeom prst="rect">
            <a:avLst/>
          </a:prstGeom>
          <a:solidFill>
            <a:srgbClr val="F9DCD9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Начиная с отчетности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01.01.2024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 (ф. 0503129)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получателям средств федерального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бюджета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передавшим бюджетные полномочия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334000" y="1931376"/>
            <a:ext cx="1381125" cy="450369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представляется</a:t>
            </a:r>
            <a:endParaRPr 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419850" y="2554537"/>
            <a:ext cx="5273178" cy="284891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Письмо ФК от </a:t>
            </a:r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18.12.2023 </a:t>
            </a:r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</a:t>
            </a:r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07-04-05/02-37761</a:t>
            </a:r>
            <a:endParaRPr lang="ru-RU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7440" y="6141315"/>
            <a:ext cx="11191874" cy="6019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Письмо ФК от 18.12.2023 № 07-04-05/02-37761 «Об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особенностях ведения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казначейского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учета и составления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 в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году»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019550" y="176276"/>
            <a:ext cx="7945102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600" dirty="0">
                <a:latin typeface="Segoe UI Light" panose="020B0502040204020203" pitchFamily="34" charset="0"/>
                <a:sym typeface="Helvetica Neue"/>
              </a:rPr>
              <a:t>Особенности составления отчетности </a:t>
            </a:r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ТОФК по операциям СКП</a:t>
            </a:r>
            <a:endParaRPr lang="ru-RU" sz="1600" dirty="0">
              <a:latin typeface="Segoe UI Light" panose="020B0502040204020203" pitchFamily="34" charset="0"/>
              <a:sym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11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47901" y="2086475"/>
            <a:ext cx="7972424" cy="668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за дополнительный период 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521069" y="1868458"/>
            <a:ext cx="525749" cy="253818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48979" y="3552289"/>
            <a:ext cx="10998348" cy="2581812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286375" y="2964453"/>
            <a:ext cx="1028700" cy="313922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АКТИВ</a:t>
            </a:r>
            <a:endParaRPr 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6540" y="3988047"/>
            <a:ext cx="10563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графах 6, 7, 8 раздела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 подлежат заполнению: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строка 011 «Средства единого казначейского счета»;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итоговые строки раздела.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Строки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012 – 015, 020 – 038, 040 – 042 – не заполняются;</a:t>
            </a:r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48979" y="1218664"/>
            <a:ext cx="10998348" cy="720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Федерального казначейства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декабря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г. №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453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«Об утверждении Особенностей формирования и сроков представления отчетности территориальными органами Федерального казначейства»</a:t>
            </a:r>
          </a:p>
        </p:txBody>
      </p:sp>
    </p:spTree>
    <p:extLst>
      <p:ext uri="{BB962C8B-B14F-4D97-AF65-F5344CB8AC3E}">
        <p14:creationId xmlns:p14="http://schemas.microsoft.com/office/powerpoint/2010/main" val="21157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22650"/>
              </p:ext>
            </p:extLst>
          </p:nvPr>
        </p:nvGraphicFramePr>
        <p:xfrm>
          <a:off x="676275" y="1723248"/>
          <a:ext cx="7800424" cy="49982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42818"/>
                <a:gridCol w="1222115"/>
                <a:gridCol w="301757"/>
                <a:gridCol w="822289"/>
                <a:gridCol w="822289"/>
                <a:gridCol w="822289"/>
                <a:gridCol w="822289"/>
                <a:gridCol w="822289"/>
                <a:gridCol w="822289"/>
              </a:tblGrid>
              <a:tr h="12273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Оперативный баланс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Коды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397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операций в системе казначейских платежей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Форма по КФД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0531377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168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за "___" _____________ 20__ г.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Дата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27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Наименование органа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27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Федерального казначейства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по Реестру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6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Тип отчета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273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(индивидуальный, консолидированный)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16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Периодичность: ежедневная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7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Единица измерения: руб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по ОКЕИ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383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273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1227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204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АКТИВ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строки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 начало года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На конец отчетного периода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474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 иностранной валюте и драгоценных металлах (рублевый эквивалент)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итого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 иностранной валюте и драгоценных металлах (рублевый эквивалент)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итого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1227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6360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I. Финансовые активы системы казначейских платежей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360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Средства в системе казначейских платежей на счетах в подразделениях Банка России и кредитных организациях, всего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1733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в том числе:</a:t>
                      </a:r>
                      <a:endParaRPr lang="ru-RU" sz="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8173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007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средства единого казначейского счета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7564" marR="4116" marT="41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007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средства Фонда национального благосостояния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7564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360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средства на счетах для выдачи и внесения наличных денежных средств и осуществления расчетов по отдельным операциям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7564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007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средства в системе казначейских платежей в пути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7564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  <a:tr h="2007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средства на прочих счетах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7564" marR="4116" marT="41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015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6" marR="4116" marT="4116" marB="0" anchor="ctr"/>
                </a:tc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0866" y="6292850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76275" y="1104960"/>
            <a:ext cx="10677525" cy="511929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дополнительный период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(АКТИВ)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3031" y="2001874"/>
            <a:ext cx="1567543" cy="1866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790866" y="1839046"/>
            <a:ext cx="2562934" cy="698881"/>
          </a:xfrm>
          <a:prstGeom prst="wedgeRectCallout">
            <a:avLst>
              <a:gd name="adj1" fmla="val -211042"/>
              <a:gd name="adj2" fmla="val 46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Календарная дата, например «03.01.2024»</a:t>
            </a:r>
            <a:endParaRPr lang="ru-RU" sz="16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14675" y="5543550"/>
            <a:ext cx="581025" cy="2381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8790866" y="3131318"/>
            <a:ext cx="2562934" cy="1193416"/>
          </a:xfrm>
          <a:prstGeom prst="wedgeRectCallout">
            <a:avLst>
              <a:gd name="adj1" fmla="val -240483"/>
              <a:gd name="adj2" fmla="val 1612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Строка 011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остатки по счетам: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029211000, 029213000 по состоянию за последний день года</a:t>
            </a:r>
            <a:endParaRPr lang="ru-RU" sz="14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695700" y="5873750"/>
            <a:ext cx="142876" cy="78422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8790866" y="4604326"/>
            <a:ext cx="2562934" cy="1193416"/>
          </a:xfrm>
          <a:prstGeom prst="wedgeRectCallout">
            <a:avLst>
              <a:gd name="adj1" fmla="val -240483"/>
              <a:gd name="adj2" fmla="val 885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Остальные строки раздела НЕ заполняются</a:t>
            </a:r>
            <a:endParaRPr lang="ru-RU" sz="14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 rot="20044731">
            <a:off x="228600" y="1881013"/>
            <a:ext cx="1028700" cy="313922"/>
          </a:xfrm>
          <a:prstGeom prst="roundRect">
            <a:avLst>
              <a:gd name="adj" fmla="val 301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ПРИМЕР</a:t>
            </a:r>
            <a:endParaRPr lang="ru-RU" sz="1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019550" y="176276"/>
            <a:ext cx="7945102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600" dirty="0">
                <a:latin typeface="Segoe UI Light" panose="020B0502040204020203" pitchFamily="34" charset="0"/>
                <a:sym typeface="Helvetica Neue"/>
              </a:rPr>
              <a:t>Особенности составления отчетности </a:t>
            </a:r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ТОФК по операциям СКП</a:t>
            </a:r>
            <a:endParaRPr lang="ru-RU" sz="1600" dirty="0">
              <a:latin typeface="Segoe UI Light" panose="020B0502040204020203" pitchFamily="34" charset="0"/>
              <a:sym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13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47901" y="2086475"/>
            <a:ext cx="7972424" cy="668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за дополнительный период 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521069" y="1868458"/>
            <a:ext cx="525749" cy="253818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48979" y="3552288"/>
            <a:ext cx="10998348" cy="294348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286375" y="2964453"/>
            <a:ext cx="1028700" cy="313922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ПАССИВ</a:t>
            </a:r>
            <a:endParaRPr 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124" y="3888472"/>
            <a:ext cx="98202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графах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6, 7, 8 раздела 2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подлежат заполнению: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строки 070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091, 101, 111, 121, 131,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141, 233, 234;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итоговые строки раздела.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Строки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92 – 97, 102 – 106, 112 – 116, 122, 123, 132, 142, 150 – 152, 160 – 163, 170, 180 – 184, 190, 200, 210, 220, 231, 232, 250, 260 – 262, 270, 280, 290, 310 – 312 – не заполняются.</a:t>
            </a:r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48979" y="1218664"/>
            <a:ext cx="10998348" cy="720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Федерального казначейства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декабря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г. №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453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«Об утверждении Особенностей формирования и сроков представления отчетности территориальными органами Федерального казначейства»</a:t>
            </a:r>
          </a:p>
        </p:txBody>
      </p:sp>
    </p:spTree>
    <p:extLst>
      <p:ext uri="{BB962C8B-B14F-4D97-AF65-F5344CB8AC3E}">
        <p14:creationId xmlns:p14="http://schemas.microsoft.com/office/powerpoint/2010/main" val="30746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679757"/>
            <a:ext cx="7229475" cy="4859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76275" y="1104960"/>
            <a:ext cx="10677525" cy="511929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0531377)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дополнительный период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(ПАССИВ)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9450" y="2514600"/>
            <a:ext cx="447676" cy="2374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277225" y="1840867"/>
            <a:ext cx="3076575" cy="971011"/>
          </a:xfrm>
          <a:prstGeom prst="wedgeRectCallout">
            <a:avLst>
              <a:gd name="adj1" fmla="val -197650"/>
              <a:gd name="adj2" fmla="val 253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Строка 070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Расчет не изменяется (остаток по выписке из КС № 3100 и платежные поручения</a:t>
            </a:r>
            <a:endParaRPr lang="ru-RU" sz="16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90875" y="3952874"/>
            <a:ext cx="447676" cy="2847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8277225" y="3035856"/>
            <a:ext cx="3076575" cy="968087"/>
          </a:xfrm>
          <a:prstGeom prst="wedgeRectCallout">
            <a:avLst>
              <a:gd name="adj1" fmla="val -198799"/>
              <a:gd name="adj2" fmla="val 534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Строка 091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Сумма платежных поручений (без остатка по выписке из КС № 3211)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09925" y="6276974"/>
            <a:ext cx="447676" cy="2847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8325901" y="5372100"/>
            <a:ext cx="3027899" cy="968087"/>
          </a:xfrm>
          <a:prstGeom prst="wedgeRectCallout">
            <a:avLst>
              <a:gd name="adj1" fmla="val -222102"/>
              <a:gd name="adj2" fmla="val 612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Строка 101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Сумма платежных поручений (без остатка по выписке из КС № 3221)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667125" y="4373190"/>
            <a:ext cx="266699" cy="99891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8277225" y="4203978"/>
            <a:ext cx="3076575" cy="968087"/>
          </a:xfrm>
          <a:prstGeom prst="wedgeRectCallout">
            <a:avLst>
              <a:gd name="adj1" fmla="val -187034"/>
              <a:gd name="adj2" fmla="val 16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Остальные строки раздела НЕ заполняются</a:t>
            </a:r>
          </a:p>
        </p:txBody>
      </p:sp>
      <p:sp>
        <p:nvSpPr>
          <p:cNvPr id="19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 rot="20044731">
            <a:off x="228600" y="2052463"/>
            <a:ext cx="1028700" cy="313922"/>
          </a:xfrm>
          <a:prstGeom prst="roundRect">
            <a:avLst>
              <a:gd name="adj" fmla="val 301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ПРИМЕР</a:t>
            </a:r>
            <a:endParaRPr lang="ru-RU" sz="1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019550" y="176276"/>
            <a:ext cx="7945102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600" dirty="0">
                <a:latin typeface="Segoe UI Light" panose="020B0502040204020203" pitchFamily="34" charset="0"/>
                <a:sym typeface="Helvetica Neue"/>
              </a:rPr>
              <a:t>Особенности составления отчетности </a:t>
            </a:r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ТОФК по операциям СКП</a:t>
            </a:r>
            <a:endParaRPr lang="ru-RU" sz="1600" dirty="0">
              <a:latin typeface="Segoe UI Light" panose="020B0502040204020203" pitchFamily="34" charset="0"/>
              <a:sym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15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5" name="Скругленный прямоугольник 16">
            <a:extLst>
              <a:ext uri="{FF2B5EF4-FFF2-40B4-BE49-F238E27FC236}">
                <a16:creationId xmlns:a16="http://schemas.microsoft.com/office/drawing/2014/main" xmlns="" id="{35C0BD5A-2047-4654-95BD-6216E4CD2D4D}"/>
              </a:ext>
            </a:extLst>
          </p:cNvPr>
          <p:cNvSpPr/>
          <p:nvPr/>
        </p:nvSpPr>
        <p:spPr>
          <a:xfrm>
            <a:off x="7191376" y="3466945"/>
            <a:ext cx="4650817" cy="278914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eaLnBrk="0" hangingPunct="0">
              <a:defRPr/>
            </a:pPr>
            <a:r>
              <a:rPr lang="ru-RU" sz="1200" b="1" dirty="0" err="1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ПУиО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ГИИС «Электронный бюджет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</a:t>
            </a:r>
            <a:endParaRPr lang="ru-RU" sz="1200" b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Скругленный прямоугольник 16">
            <a:extLst>
              <a:ext uri="{FF2B5EF4-FFF2-40B4-BE49-F238E27FC236}">
                <a16:creationId xmlns:a16="http://schemas.microsoft.com/office/drawing/2014/main" xmlns="" id="{35C0BD5A-2047-4654-95BD-6216E4CD2D4D}"/>
              </a:ext>
            </a:extLst>
          </p:cNvPr>
          <p:cNvSpPr/>
          <p:nvPr/>
        </p:nvSpPr>
        <p:spPr>
          <a:xfrm>
            <a:off x="425142" y="3466944"/>
            <a:ext cx="4423083" cy="2789142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eaLnBrk="0" hangingPunct="0">
              <a:defRPr/>
            </a:pP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Открытый контур </a:t>
            </a:r>
          </a:p>
          <a:p>
            <a:pPr algn="ctr" eaLnBrk="0" hangingPunct="0">
              <a:defRPr/>
            </a:pP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 «АСФК»</a:t>
            </a:r>
            <a:endParaRPr lang="ru-RU" sz="1300" b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35C0BD5A-2047-4654-95BD-6216E4CD2D4D}"/>
              </a:ext>
            </a:extLst>
          </p:cNvPr>
          <p:cNvSpPr/>
          <p:nvPr/>
        </p:nvSpPr>
        <p:spPr>
          <a:xfrm>
            <a:off x="2098689" y="1295400"/>
            <a:ext cx="7524749" cy="1419226"/>
          </a:xfrm>
          <a:prstGeom prst="roundRect">
            <a:avLst/>
          </a:prstGeom>
          <a:noFill/>
          <a:ln w="222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Модуль формирования бюджетной (бухгалтерской) отчетности </a:t>
            </a:r>
          </a:p>
          <a:p>
            <a:pPr algn="ctr" eaLnBrk="0" hangingPunct="0">
              <a:defRPr/>
            </a:pPr>
            <a:r>
              <a:rPr lang="ru-RU" sz="1200" b="1" dirty="0" err="1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ПУиО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ГИИС «Электронный бюджет»</a:t>
            </a:r>
            <a:endParaRPr lang="ru-RU" sz="1200" b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2917860" y="2105024"/>
            <a:ext cx="5635900" cy="5095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(ф. 0531377) за дополнительный период 2023 года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620846" y="3837996"/>
            <a:ext cx="4022280" cy="1579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(ф. 0531377) за дополнительный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период 2023 года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7527884" y="3837997"/>
            <a:ext cx="4042595" cy="1579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(ф. 0531377) за дополнительный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период 2023 года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9" name="Соединительная линия уступом 65">
            <a:extLst>
              <a:ext uri="{FF2B5EF4-FFF2-40B4-BE49-F238E27FC236}">
                <a16:creationId xmlns:a16="http://schemas.microsoft.com/office/drawing/2014/main" xmlns="" id="{858DC979-A4E9-49BA-9B12-BF0C7E2B568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52536" y="2961669"/>
            <a:ext cx="395556" cy="107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631986" y="3159983"/>
            <a:ext cx="0" cy="287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9623438" y="3159983"/>
            <a:ext cx="0" cy="287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2631986" y="3166180"/>
            <a:ext cx="6991452" cy="5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949" y="3159983"/>
            <a:ext cx="729103" cy="72910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919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48473" y="299118"/>
            <a:ext cx="895293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Особенности составления отчетности по операциям СКП</a:t>
            </a: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929821" y="1104960"/>
            <a:ext cx="10423979" cy="511929"/>
          </a:xfrm>
          <a:prstGeom prst="roundRect">
            <a:avLst>
              <a:gd name="adj" fmla="val 301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баланс операций в системе казначейских платежей (ф.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0531377)</a:t>
            </a:r>
            <a:endParaRPr lang="ru-R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929821" y="1914001"/>
            <a:ext cx="10423979" cy="511929"/>
          </a:xfrm>
          <a:prstGeom prst="roundRect">
            <a:avLst>
              <a:gd name="adj" fmla="val 3010"/>
            </a:avLst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«Информация по суммам привлеченных средств на уровень бюджетов субъектов РФ (местных бюджетов)»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8471" y="3870076"/>
            <a:ext cx="5058652" cy="1323439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Остаток на начало 2024 года                 остатку по соответствующему показателю, отраженному в Оперативном балансе (ф. 0531377) за 31.12.2023 + сумма средств ТФОМС, поступившая и привлеченная в дни дополнительного периода (при наличии)</a:t>
            </a:r>
            <a:endParaRPr lang="ru-RU" sz="1600" dirty="0"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4443668" y="3973178"/>
            <a:ext cx="314546" cy="162453"/>
          </a:xfrm>
          <a:prstGeom prst="mathEqual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895384" y="3489731"/>
            <a:ext cx="819870" cy="2064161"/>
          </a:xfrm>
          <a:prstGeom prst="rightArrow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 rot="16200000">
            <a:off x="6543216" y="4297973"/>
            <a:ext cx="1360624" cy="447676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Подлежит отражению </a:t>
            </a:r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52613" y="2857990"/>
            <a:ext cx="5058652" cy="338554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За дни дополнительного периода НЕ заполняется</a:t>
            </a:r>
            <a:endParaRPr lang="ru-RU" sz="1600" dirty="0"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19100" y="3384956"/>
            <a:ext cx="9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2" idx="1"/>
          </p:cNvCxnSpPr>
          <p:nvPr/>
        </p:nvCxnSpPr>
        <p:spPr>
          <a:xfrm>
            <a:off x="590550" y="2169965"/>
            <a:ext cx="3392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90550" y="2169965"/>
            <a:ext cx="1" cy="2411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28625" y="40544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628650" y="3041418"/>
            <a:ext cx="888091" cy="4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617311" y="4562475"/>
            <a:ext cx="888091" cy="4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993515" y="4013059"/>
            <a:ext cx="3534240" cy="830997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В Оперативном балансе с типом ОМИ согласно Инструкции в </a:t>
            </a:r>
            <a:r>
              <a:rPr lang="en-US" sz="16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KB-1958 </a:t>
            </a:r>
            <a:r>
              <a:rPr lang="ru-RU" sz="16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Базы знаний И</a:t>
            </a:r>
            <a:r>
              <a:rPr lang="en-US" sz="16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C </a:t>
            </a:r>
            <a:r>
              <a:rPr lang="ru-RU" sz="16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«АСФК»</a:t>
            </a:r>
            <a:endParaRPr lang="ru-RU" sz="1600" dirty="0"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16">
            <a:extLst>
              <a:ext uri="{FF2B5EF4-FFF2-40B4-BE49-F238E27FC236}">
                <a16:creationId xmlns:a16="http://schemas.microsoft.com/office/drawing/2014/main" xmlns="" id="{35C0BD5A-2047-4654-95BD-6216E4CD2D4D}"/>
              </a:ext>
            </a:extLst>
          </p:cNvPr>
          <p:cNvSpPr/>
          <p:nvPr/>
        </p:nvSpPr>
        <p:spPr>
          <a:xfrm>
            <a:off x="348461" y="5087929"/>
            <a:ext cx="11617854" cy="765942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eaLnBrk="0" hangingPunct="0">
              <a:defRPr/>
            </a:pP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 субъекта</a:t>
            </a:r>
            <a:endParaRPr lang="ru-RU" sz="1300" b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9162154" y="6396555"/>
            <a:ext cx="2804161" cy="348813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17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5600" y="343650"/>
            <a:ext cx="6530715" cy="3488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Отражение в отчетности доходов от управления ЕКС за 4 квартал 2023 года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5" y="913763"/>
            <a:ext cx="1115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Письмо Минфина России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10.11.2023 №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02-06-07/107342 (письмо ФК  от 16.11.2023 № 07-04-05/02-33600)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71" y="1978346"/>
            <a:ext cx="389530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Распределение и зачисление доходов от управления средствами ЕКС за 4 кв. 2023 года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338322" y="2336425"/>
            <a:ext cx="650240" cy="163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9319" y="2094902"/>
            <a:ext cx="34544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первые 4 рабочих дней 2024 года операциями 2024 года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8877674" y="2336425"/>
            <a:ext cx="650240" cy="163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0956" y="1968566"/>
            <a:ext cx="224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Получение ФО выписок по КС в 2024 году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7442" y="1344900"/>
            <a:ext cx="7777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операции в рамках распределения доходов (отражаются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казначейских счетах и лицевых счетах операциями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года): 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7731" y="3246852"/>
            <a:ext cx="5699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операции по отражению в учете и отчетности ТОФК: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5" y="3776468"/>
            <a:ext cx="3676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Датой последнего дня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года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676" y="5124455"/>
            <a:ext cx="311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Дт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1 20322 510 </a:t>
            </a: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Кт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1 30712 120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4750" y="5440124"/>
            <a:ext cx="384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Дт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1 20312 510  </a:t>
            </a:r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Кт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1 20322 610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9971" y="5885409"/>
            <a:ext cx="1191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Остаток денежных средств бюджета на 01.01.2024 в Балансе (0503140, 0503150) не равен остатку в выписке по казначейскому счету бюджета на  указанные средства</a:t>
            </a:r>
            <a:endParaRPr lang="ru-RU" sz="16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49971" y="3150099"/>
            <a:ext cx="11646754" cy="1858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372350" y="3785071"/>
            <a:ext cx="436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Датой поступления средств в 2024 году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24750" y="5071182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текущие записи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красное </a:t>
            </a:r>
            <a:r>
              <a:rPr lang="ru-RU" sz="1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сторно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" y="5672759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кругленный прямоугольник 16">
            <a:extLst>
              <a:ext uri="{FF2B5EF4-FFF2-40B4-BE49-F238E27FC236}">
                <a16:creationId xmlns:a16="http://schemas.microsoft.com/office/drawing/2014/main" xmlns="" id="{35C0BD5A-2047-4654-95BD-6216E4CD2D4D}"/>
              </a:ext>
            </a:extLst>
          </p:cNvPr>
          <p:cNvSpPr/>
          <p:nvPr/>
        </p:nvSpPr>
        <p:spPr>
          <a:xfrm>
            <a:off x="348461" y="4202104"/>
            <a:ext cx="11617854" cy="76594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eaLnBrk="0" hangingPunct="0">
              <a:defRPr/>
            </a:pP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бюджет </a:t>
            </a:r>
            <a:endParaRPr lang="ru-RU" sz="1300" b="1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5677" y="4238630"/>
            <a:ext cx="296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Дт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1 20212 510 </a:t>
            </a: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Кт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1 40210 120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91425" y="4585206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Дт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1 20211 510 </a:t>
            </a:r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Кт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1 20212 610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91425" y="4185357"/>
            <a:ext cx="437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текущие записи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(красное </a:t>
            </a:r>
            <a:r>
              <a:rPr lang="ru-RU" sz="1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сторно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723014" y="1484426"/>
            <a:ext cx="8442251" cy="4985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ru-RU" sz="2400" dirty="0" smtClean="0">
                <a:latin typeface="Segoe UI Light" panose="020B0502040204020203" pitchFamily="34" charset="0"/>
                <a:sym typeface="Helvetica Neue"/>
              </a:rPr>
              <a:t>Сроки принятия уточнений показателей </a:t>
            </a:r>
          </a:p>
          <a:p>
            <a:pPr algn="l"/>
            <a:r>
              <a:rPr lang="ru-RU" sz="2400" dirty="0" smtClean="0">
                <a:latin typeface="Segoe UI Light" panose="020B0502040204020203" pitchFamily="34" charset="0"/>
                <a:sym typeface="Helvetica Neue"/>
              </a:rPr>
              <a:t>на лицевых счетах после отчетной даты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4058" y="2115867"/>
            <a:ext cx="841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2600"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ru-RU" sz="2400" dirty="0">
                <a:latin typeface="Segoe UI Light" panose="020B0502040204020203" pitchFamily="34" charset="0"/>
              </a:rPr>
              <a:t>по месту открытия лицевого счета  по обращению в ТОФК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405" y="4044987"/>
            <a:ext cx="10686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 обращению ГРБС, ФО, ГВБФ в Федеральное казначейство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исключительных случаях с </a:t>
            </a:r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обоснованием </a:t>
            </a:r>
          </a:p>
          <a:p>
            <a:pPr algn="ctr"/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необходимости внесения изменений 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6148" y="3161133"/>
            <a:ext cx="5124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19 </a:t>
            </a:r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января </a:t>
            </a:r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2024 года (включительно) 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0800000">
            <a:off x="929820" y="2491082"/>
            <a:ext cx="3496328" cy="833756"/>
          </a:xfrm>
          <a:prstGeom prst="bentConnector3">
            <a:avLst>
              <a:gd name="adj1" fmla="val 11320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62176" y="274115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д</a:t>
            </a:r>
            <a:r>
              <a:rPr 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 наступления:</a:t>
            </a:r>
            <a:endParaRPr lang="ru-RU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0800000" flipV="1">
            <a:off x="863600" y="3493027"/>
            <a:ext cx="3562548" cy="998236"/>
          </a:xfrm>
          <a:prstGeom prst="bentConnector3">
            <a:avLst>
              <a:gd name="adj1" fmla="val 11107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5133" y="3644157"/>
            <a:ext cx="267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после наступления:</a:t>
            </a:r>
            <a:endParaRPr lang="ru-RU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18</a:t>
            </a:fld>
            <a:endParaRPr lang="ru-RU" dirty="0">
              <a:solidFill>
                <a:srgbClr val="44546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5800725" y="293322"/>
            <a:ext cx="6257030" cy="498598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dirty="0">
                <a:latin typeface="Segoe UI Light" panose="020B0502040204020203" pitchFamily="34" charset="0"/>
                <a:sym typeface="Helvetica Neue"/>
              </a:rPr>
              <a:t>Исправление учетных данных отчетного финансового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6624" y="5761573"/>
            <a:ext cx="11191874" cy="6019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Письмо ФК от 18.12.2023 № 07-04-05/02-37761 «Об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особенностях ведения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казначейского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учета и составления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 в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году»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49895" y="1843170"/>
            <a:ext cx="105804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случае несвоевременной обработки (принятия к учету) ТОФК первичных учетных документов (далее – распоряжения), в том числе возникшей по причине некорректного функционирования в информационных системах Федерального казначейства процесса информационного обмена при осуществлении ТОФК операций по казначейским счетам, при поступлении в ТОФК распоряжений, в которых дата исполнения распоряжения (списания со счета плательщика) соответствует дате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2023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года, данные распоряжения необходимо отражать на казначейском счете, указанном в распоряжении, 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датой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31 декабря 2023 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года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Заключение счетов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 учетом операций дополнительного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периода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–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датой 10.13.2023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отражаются в ф. 0531981 с признаком </a:t>
            </a:r>
            <a:r>
              <a:rPr lang="ru-RU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доп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периода за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10.01.2024.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Заключение счетов по операциям без дополнительного периода – </a:t>
            </a: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датой 31.12.2023 года.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19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800725" y="293322"/>
            <a:ext cx="6257030" cy="498598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dirty="0">
                <a:latin typeface="Segoe UI Light" panose="020B0502040204020203" pitchFamily="34" charset="0"/>
                <a:sym typeface="Helvetica Neue"/>
              </a:rPr>
              <a:t>Исправление учетных данных отчетного финансового </a:t>
            </a:r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года и заключение счетов</a:t>
            </a:r>
            <a:endParaRPr lang="ru-RU" sz="1600" dirty="0">
              <a:latin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185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76034"/>
            <a:ext cx="10393704" cy="4770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Казначейский учет. Нормативная правовая база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6257" y="1338784"/>
            <a:ext cx="10448033" cy="1012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Приказ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</a:rPr>
              <a:t>Минфина России  «О внесении изменений  в приказ Министерства финансов Российской Федерации от 1 декабря 2010 г. №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157н»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699380" y="3847357"/>
            <a:ext cx="4338734" cy="851714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Счета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объектов учета системы казначейских платежей в переходный период</a:t>
            </a: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715208" y="2566716"/>
            <a:ext cx="6428792" cy="720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Единый План счетов содержит разделы</a:t>
            </a:r>
            <a:endParaRPr lang="ru-RU" sz="16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1222310" y="3847357"/>
            <a:ext cx="4189445" cy="851714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Счета объектов учета системы казначейских платежей</a:t>
            </a:r>
          </a:p>
        </p:txBody>
      </p:sp>
      <p:sp>
        <p:nvSpPr>
          <p:cNvPr id="1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87008" y="4758124"/>
            <a:ext cx="11125199" cy="1707990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Переход на ведение бухгалтерского учета ТОФК с применением счетов, указанных в разделе 6 «Счета объектов учета системы казначейских платежей» осуществляется поэтапно после доведения дополнительных указаний ФК.</a:t>
            </a:r>
          </a:p>
          <a:p>
            <a:endParaRPr lang="ru-RU" sz="1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Аналитические счета «Санкционирование расходов в системе казначейских платежей» и «Санкционирование расходов в системе казначейских платежей в переходный период»,  указанные в разделах 6 и 7 Единого плана счетов, соответственно, формируются аналогично порядку формирования счетов санкционирования расходов раздела 5 «Санкционирование расходов хозяйствующего субъекта» Единого плана счетов».».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9" y="4758124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247" y="3544298"/>
            <a:ext cx="523867" cy="5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1" y="5556541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3620278" y="3323186"/>
            <a:ext cx="2485" cy="50550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326017" y="3307228"/>
            <a:ext cx="2485" cy="50550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0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76034"/>
            <a:ext cx="10393704" cy="4770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Казначейский учет. Нормативно правовая база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157" y="1089827"/>
            <a:ext cx="10998348" cy="948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Федерального казначейства от 14 декабря 2023 г. № 453 «Об утверждении Особенностей формирования и сроков представления отчетности территориальными органами Федерального казначейства»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55156" y="2642817"/>
            <a:ext cx="10998348" cy="201490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Настоящий приказ применяется при составлении отчетности, начиная с отчетности за 2023 год,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исключением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положений,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регламентирующих составление и представление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 по операциям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казначейский учет которых осуществляется по счетам объектов учета системы казначейских платежей,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применяемых по мере перехода территориальных органов Федерального казначейства на ведение казначейского учета по счетам объектов учета системы казначейских платежей.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866383" y="1334465"/>
            <a:ext cx="375894" cy="200977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55156" y="5429250"/>
            <a:ext cx="8579319" cy="1292225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 rot="20044731">
            <a:off x="462139" y="4929531"/>
            <a:ext cx="1028700" cy="313922"/>
          </a:xfrm>
          <a:prstGeom prst="roundRect">
            <a:avLst>
              <a:gd name="adj" fmla="val 301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ПРИМЕР</a:t>
            </a:r>
            <a:endParaRPr lang="ru-RU" sz="1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6825" y="4874816"/>
            <a:ext cx="81343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III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. Раскрытие в Отчетности информации по операциям системы казначейских платежей, казначейский учет которых осуществляется по счетам объектов учета системы казначейских платежей</a:t>
            </a:r>
          </a:p>
          <a:p>
            <a:r>
              <a:rPr lang="ru-RU" sz="1600" b="1" dirty="0"/>
              <a:t> </a:t>
            </a:r>
            <a:endParaRPr lang="ru-RU" sz="1600" dirty="0"/>
          </a:p>
          <a:p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Отчет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 казначейском обслуживании операций со средствами бюджетных, автономных учреждений, участников казначейского сопровождения и получателей средств из бюджета (ф. 0503158)</a:t>
            </a:r>
          </a:p>
        </p:txBody>
      </p:sp>
    </p:spTree>
    <p:extLst>
      <p:ext uri="{BB962C8B-B14F-4D97-AF65-F5344CB8AC3E}">
        <p14:creationId xmlns:p14="http://schemas.microsoft.com/office/powerpoint/2010/main" val="5533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54512" y="6356350"/>
            <a:ext cx="39928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791455" y="378568"/>
            <a:ext cx="7233289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Казначейский учет операций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возврату остатков МБТ прошлых лет в 2024 году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639311" y="383756"/>
            <a:ext cx="8262099" cy="2616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1155192" y="1102923"/>
            <a:ext cx="10204704" cy="1011798"/>
          </a:xfrm>
          <a:prstGeom prst="roundRect">
            <a:avLst>
              <a:gd name="adj" fmla="val 3010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Отражение операций с остатками межбюджетных трансфертов прошлых лет с единых счетов бюджета субъекта РФ, местного бюджета, бюджета ГВБФ 01.01.2024</a:t>
            </a:r>
            <a:endParaRPr lang="ru-RU" alt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04801" y="5897879"/>
            <a:ext cx="10732008" cy="82359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200" baseline="30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______________________________________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*По коду бюджетной классификации доходов бюджетов для отражения возвратов остатков субсидий, субвенций и иных МБТ прошлых лет</a:t>
            </a:r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65595"/>
              </p:ext>
            </p:extLst>
          </p:nvPr>
        </p:nvGraphicFramePr>
        <p:xfrm>
          <a:off x="915803" y="2666696"/>
          <a:ext cx="10685647" cy="210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97"/>
                <a:gridCol w="6810785"/>
                <a:gridCol w="1502733"/>
                <a:gridCol w="1802032"/>
              </a:tblGrid>
              <a:tr h="36833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№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Операция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Дебет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Кредит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92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Перечисление средств МБТ прошлых лет 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 единых счетов бюджета субъекта РФ, местного бюджета, бюджета ГВБФ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возврат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 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1 20312 510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30712 150*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Красное сторно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1" u="none" strike="noStrike" kern="1200" baseline="0" dirty="0" smtClean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 smtClean="0"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Поступление остатков МБТ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прошлых лет на единые счета соответствующих бюджетов </a:t>
                      </a:r>
                      <a:r>
                        <a:rPr lang="ru-RU" sz="1400" dirty="0" smtClean="0"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в объеме подтвержденной  потребности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возврат возврата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 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1 20312 510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30712 150*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04801" y="5295900"/>
            <a:ext cx="11191874" cy="6019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Письмо ФК от 18.12.2023 № 07-04-05/02-37761 «Об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особенностях ведения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казначейского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учета и составления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 в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году»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019550" y="176276"/>
            <a:ext cx="7945102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Учет остатка  на казначейском счете до выяснения принадлежности при завершении финансового года</a:t>
            </a:r>
            <a:endParaRPr lang="ru-RU" sz="1600" dirty="0">
              <a:latin typeface="Segoe UI Light" panose="020B0502040204020203" pitchFamily="34" charset="0"/>
              <a:sym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5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2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53595" y="2343150"/>
            <a:ext cx="10985955" cy="21336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Остаток 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конец года по </a:t>
            </a:r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счету 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казначейского учета </a:t>
            </a:r>
          </a:p>
          <a:p>
            <a:pPr>
              <a:lnSpc>
                <a:spcPct val="20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00011701100000000 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0 32407 180 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Расчеты по операциям со средствами ЕКС до выяснения принадлежности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 переносится в  Главную книгу текущего финансового года (гр. 4) с отражением в 24-26 разряде номера счета «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endPara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9" y="2130500"/>
            <a:ext cx="494876" cy="4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1" y="5295900"/>
            <a:ext cx="11191874" cy="6019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Письмо ФК от 18.12.2023 № 07-04-05/02-37761 «Об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особенностях ведения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казначейского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учета и составления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 в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году»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2914650" y="206722"/>
            <a:ext cx="9002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Особенности формирования Ведомости </a:t>
            </a:r>
            <a:r>
              <a:rPr lang="ru-RU" sz="1600" dirty="0">
                <a:latin typeface="Segoe UI Light" panose="020B0502040204020203" pitchFamily="34" charset="0"/>
                <a:sym typeface="Helvetica Neue"/>
              </a:rPr>
              <a:t>учета операций с бюджетными и денежными обязательствами получателей бюджетных средств и администраторов источников финансирования дефицита бюджетов (ф. 0531444</a:t>
            </a:r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) в </a:t>
            </a:r>
            <a:r>
              <a:rPr lang="ru-RU" sz="1600" dirty="0" err="1" smtClean="0">
                <a:latin typeface="Segoe UI Light" panose="020B0502040204020203" pitchFamily="34" charset="0"/>
                <a:sym typeface="Helvetica Neue"/>
              </a:rPr>
              <a:t>ПУиО</a:t>
            </a:r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 ГИИС ЭБ</a:t>
            </a:r>
            <a:endParaRPr lang="ru-RU" sz="1600" dirty="0">
              <a:latin typeface="Segoe UI Light" panose="020B0502040204020203" pitchFamily="34" charset="0"/>
              <a:sym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6</a:t>
            </a:fld>
            <a:endParaRPr lang="ru-RU" dirty="0">
              <a:solidFill>
                <a:srgbClr val="44546A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81" y="1563722"/>
            <a:ext cx="11080310" cy="2594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81" y="4262539"/>
            <a:ext cx="11080310" cy="1236398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667125" y="3105150"/>
            <a:ext cx="1028700" cy="5619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667125" y="4468072"/>
            <a:ext cx="1028700" cy="5619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62857" y="3114675"/>
            <a:ext cx="1028700" cy="5619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600957" y="4453692"/>
            <a:ext cx="1028700" cy="5619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877859" y="5498937"/>
            <a:ext cx="10998348" cy="1139988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Показатели (остатки) по графам 5, 9 «Остаток на начало периода» формируются на основании показателей, отраженных в соответствующих графах 8, 12 «Остаток на конец периода» Ведомости (ф. 0531444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в статусе «Утвержден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», сформированной за операционный день, предшествующий дате формирования Ведомости (ф. 0531444)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6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98937"/>
            <a:ext cx="649259" cy="55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2914650" y="206722"/>
            <a:ext cx="9002377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Особенности формирования Ведомости </a:t>
            </a:r>
            <a:r>
              <a:rPr lang="ru-RU" sz="1600" dirty="0">
                <a:latin typeface="Segoe UI Light" panose="020B0502040204020203" pitchFamily="34" charset="0"/>
                <a:sym typeface="Helvetica Neue"/>
              </a:rPr>
              <a:t>учета операций с бюджетными и денежными обязательствами получателей бюджетных средств и администраторов источников финансирования дефицита бюджетов (ф. 0531444)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7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005" y="1088649"/>
            <a:ext cx="11363325" cy="5480238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Порядок формирования Ведомости (ф. 0531444) регламентирован письмом Федерального казначейства от 27.12.2021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№ 07-04-05/02-32443: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&gt;&gt;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Необходимость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периодичность и режимы формирования Ведомости определяются главным бухгалтером (начальником Отдела бюджетного учета и отчетности по операциям бюджетов) ТОФК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целью получения корректных данных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при формировании регистра с ограниченными параметрами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(КБК, лицевой счет,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№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БО/ДО и т.п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.) Федеральное казначейство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рекомендует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формировать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утверждать Ведомость (ф. 0531444)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:</a:t>
            </a:r>
            <a:endParaRPr lang="en-US" sz="1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периодичностью не реже одного раза в месяц;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разрезе финансовых периодов;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без ограничения параметров при запуске регистра.</a:t>
            </a:r>
          </a:p>
          <a:p>
            <a:pPr>
              <a:lnSpc>
                <a:spcPct val="20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Ведомости (ф. 0531444), сформированные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ограниченными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параметрами для анализа корректности учетных данных (поиска ошибок и т.д.), до статуса Утверждено не доводить!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8680" y="3676650"/>
            <a:ext cx="5382520" cy="1438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514641" y="3609975"/>
            <a:ext cx="2982034" cy="990599"/>
          </a:xfrm>
          <a:prstGeom prst="wedgeRectCallout">
            <a:avLst>
              <a:gd name="adj1" fmla="val -138575"/>
              <a:gd name="adj2" fmla="val 5669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Базис для аналитических выборок по </a:t>
            </a:r>
            <a:r>
              <a:rPr lang="ru-RU" sz="1600" dirty="0" err="1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кбк</a:t>
            </a:r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№ БО, № ДО и </a:t>
            </a:r>
            <a:r>
              <a:rPr lang="ru-RU" sz="1600" dirty="0" err="1" smtClean="0">
                <a:solidFill>
                  <a:srgbClr val="FF000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проч</a:t>
            </a:r>
            <a:endParaRPr lang="ru-RU" sz="1600" dirty="0">
              <a:solidFill>
                <a:srgbClr val="FF000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019550" y="176276"/>
            <a:ext cx="7945102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Особенности составления бюджетной отчетности ТОФК</a:t>
            </a:r>
            <a:endParaRPr lang="ru-RU" sz="1600" dirty="0">
              <a:latin typeface="Segoe UI Light" panose="020B0502040204020203" pitchFamily="34" charset="0"/>
              <a:sym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8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2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48979" y="1218664"/>
            <a:ext cx="10998348" cy="720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Федерального казначейства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декабря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г. №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453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«Об утверждении Особенностей формирования и сроков представления отчетности территориальными органами Федерального казначейства»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2201" y="2302833"/>
            <a:ext cx="7972424" cy="1011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Справка по консолидируемым расчетам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(ф. 0503125) </a:t>
            </a:r>
            <a:endParaRPr lang="ru-RU" sz="1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счету казначейского учета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2 08 01000 01 0000 1 40210 150 </a:t>
            </a:r>
            <a:endParaRPr lang="ru-RU" sz="1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Безвозмездные денежные поступления в бюджет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7712" y="4223494"/>
            <a:ext cx="3851571" cy="122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состоянию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01.01.2024 - 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составляется и представляется в установленном порядке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4958" y="4223494"/>
            <a:ext cx="3851571" cy="122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Начиная с отчетности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01.02.2024 -   не составляется и не 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представляется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Межрегиональное операционное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УФК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860205" y="2610188"/>
            <a:ext cx="375894" cy="200977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043906" y="3821572"/>
            <a:ext cx="1508919" cy="284891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 год</a:t>
            </a:r>
            <a:endParaRPr lang="ru-RU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8499134" y="3857625"/>
            <a:ext cx="1508919" cy="284891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год</a:t>
            </a:r>
            <a:endParaRPr lang="ru-RU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6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02" y="3615075"/>
            <a:ext cx="473223" cy="5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53" y="3719489"/>
            <a:ext cx="447083" cy="44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5453" y="5685931"/>
            <a:ext cx="11191874" cy="6019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Письмо ФК от 18.12.2023 № 07-04-05/02-37761 «Об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особенностях ведения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казначейского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учета и составления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 в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году»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019550" y="176276"/>
            <a:ext cx="7945102" cy="49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r" hangingPunct="0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600" dirty="0" smtClean="0">
                <a:latin typeface="Segoe UI Light" panose="020B0502040204020203" pitchFamily="34" charset="0"/>
                <a:sym typeface="Helvetica Neue"/>
              </a:rPr>
              <a:t>Особенности составления бюджетной отчетности ТОФК</a:t>
            </a:r>
            <a:endParaRPr lang="ru-RU" sz="1600" dirty="0">
              <a:latin typeface="Segoe UI Light" panose="020B0502040204020203" pitchFamily="34" charset="0"/>
              <a:sym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9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14576" y="1764858"/>
            <a:ext cx="7972424" cy="544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Консолидированный отчет о кассовых поступлениях и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выбытиях (ф. </a:t>
            </a:r>
            <a:r>
              <a:rPr lang="ru-RU" sz="160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0503152)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3363" y="2969216"/>
            <a:ext cx="5315661" cy="3313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графе 3 «Код по бюджетной классификации» раздела «Источники финансирования дефицита бюджетов» детализация производится с указанием в 14 - 17 разрядах нулей,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исключением: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кодов ИФДБ,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применяемых по операциям привлечения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возврата привлеченных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</a:t>
            </a:r>
            <a:endParaRPr lang="en-US" sz="1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кодов ИФДБ привлечения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специальных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казначейских кредитов и бюджетных кредитов в целях опережающего финансового обеспечения расходных обязательств субъектов Российской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Федерации 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844" y="3071742"/>
            <a:ext cx="557592" cy="6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трелка вправо 22"/>
          <p:cNvSpPr/>
          <p:nvPr/>
        </p:nvSpPr>
        <p:spPr>
          <a:xfrm rot="5400000">
            <a:off x="5755430" y="1590083"/>
            <a:ext cx="375894" cy="200977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043906" y="2573797"/>
            <a:ext cx="1508919" cy="284891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 год</a:t>
            </a:r>
            <a:endParaRPr lang="ru-RU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8499134" y="2609850"/>
            <a:ext cx="1508919" cy="284891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год</a:t>
            </a:r>
            <a:endParaRPr lang="ru-RU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7183" y="2969216"/>
            <a:ext cx="5315661" cy="3313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графе 3 «Код по бюджетной классификации» раздела «Источники финансирования дефицита бюджетов» детализация производится с указанием в 14 - 17 разрядах нулей,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исключением: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кодов ИФДБ,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применяемых по операциям привлечения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возврата привлеченных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</a:t>
            </a:r>
            <a:endParaRPr lang="en-US" sz="1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кодов ИФДБ привлечения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специальных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казначейских кредитов и бюджетных кредитов в целях опережающего финансового обеспечения расходных обязательств субъектов Российской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Федерации 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19850" y="5076825"/>
            <a:ext cx="4533900" cy="1025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486525" y="5076825"/>
            <a:ext cx="4467225" cy="1025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48979" y="961489"/>
            <a:ext cx="10998348" cy="72000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Федерального казначейства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декабря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г. №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453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«Об утверждении Особенностей формирования и сроков представления отчетности территориальными органами Федерального казначейства»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7440" y="6141315"/>
            <a:ext cx="11191874" cy="6019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Письмо ФК от 18.12.2023 № 07-04-05/02-37761 «Об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особенностях ведения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казначейского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учета и составления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 в </a:t>
            </a:r>
            <a:r>
              <a:rPr lang="ru-RU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году»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49668</TotalTime>
  <Words>2214</Words>
  <Application>Microsoft Office PowerPoint</Application>
  <PresentationFormat>Широкоэкранный</PresentationFormat>
  <Paragraphs>334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Helvetica Neue</vt:lpstr>
      <vt:lpstr>Helvetica Neue Medium</vt:lpstr>
      <vt:lpstr>Segoe UI</vt:lpstr>
      <vt:lpstr>Segoe UI Historic</vt:lpstr>
      <vt:lpstr>Segoe UI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Отражение в отчетности доходов от управления ЕКС за 4 квартал 2023 года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Анастасия Владимировна</dc:creator>
  <cp:lastModifiedBy>Макурина Аида Сабирхановна</cp:lastModifiedBy>
  <cp:revision>1514</cp:revision>
  <cp:lastPrinted>2022-10-18T12:50:58Z</cp:lastPrinted>
  <dcterms:created xsi:type="dcterms:W3CDTF">2021-09-09T06:57:17Z</dcterms:created>
  <dcterms:modified xsi:type="dcterms:W3CDTF">2023-12-21T07:13:54Z</dcterms:modified>
</cp:coreProperties>
</file>