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  <p:sldMasterId id="2147483668" r:id="rId2"/>
  </p:sldMasterIdLst>
  <p:notesMasterIdLst>
    <p:notesMasterId r:id="rId13"/>
  </p:notesMasterIdLst>
  <p:handoutMasterIdLst>
    <p:handoutMasterId r:id="rId14"/>
  </p:handoutMasterIdLst>
  <p:sldIdLst>
    <p:sldId id="524" r:id="rId3"/>
    <p:sldId id="526" r:id="rId4"/>
    <p:sldId id="522" r:id="rId5"/>
    <p:sldId id="528" r:id="rId6"/>
    <p:sldId id="521" r:id="rId7"/>
    <p:sldId id="525" r:id="rId8"/>
    <p:sldId id="529" r:id="rId9"/>
    <p:sldId id="527" r:id="rId10"/>
    <p:sldId id="518" r:id="rId11"/>
    <p:sldId id="520" r:id="rId12"/>
  </p:sldIdLst>
  <p:sldSz cx="9144000" cy="5143500" type="screen16x9"/>
  <p:notesSz cx="6819900" cy="9918700"/>
  <p:defaultTextStyle>
    <a:defPPr>
      <a:defRPr lang="ru-RU"/>
    </a:defPPr>
    <a:lvl1pPr marL="0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1pPr>
    <a:lvl2pPr marL="724333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2pPr>
    <a:lvl3pPr marL="1448664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3pPr>
    <a:lvl4pPr marL="2172998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4pPr>
    <a:lvl5pPr marL="2897332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5pPr>
    <a:lvl6pPr marL="3621662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6pPr>
    <a:lvl7pPr marL="4345995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7pPr>
    <a:lvl8pPr marL="5070326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8pPr>
    <a:lvl9pPr marL="5794659" algn="l" defTabSz="1448664" rtl="0" eaLnBrk="1" latinLnBrk="0" hangingPunct="1">
      <a:defRPr sz="2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65" userDrawn="1">
          <p15:clr>
            <a:srgbClr val="A4A3A4"/>
          </p15:clr>
        </p15:guide>
        <p15:guide id="2" pos="3411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 userDrawn="1">
          <p15:clr>
            <a:srgbClr val="A4A3A4"/>
          </p15:clr>
        </p15:guide>
        <p15:guide id="2" pos="214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ручинин Сергей Сергеевич" initials="КСС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1437F"/>
    <a:srgbClr val="99CCFF"/>
    <a:srgbClr val="4978B1"/>
    <a:srgbClr val="9999FF"/>
    <a:srgbClr val="0000CC"/>
    <a:srgbClr val="CCFFFF"/>
    <a:srgbClr val="FF7575"/>
    <a:srgbClr val="E6E6E6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13" autoAdjust="0"/>
    <p:restoredTop sz="82743" autoAdjust="0"/>
  </p:normalViewPr>
  <p:slideViewPr>
    <p:cSldViewPr>
      <p:cViewPr>
        <p:scale>
          <a:sx n="150" d="100"/>
          <a:sy n="150" d="100"/>
        </p:scale>
        <p:origin x="288" y="180"/>
      </p:cViewPr>
      <p:guideLst>
        <p:guide orient="horz" pos="4565"/>
        <p:guide pos="3411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2004" y="-90"/>
      </p:cViewPr>
      <p:guideLst>
        <p:guide orient="horz" pos="3124"/>
        <p:guide pos="2148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E30B252F-8492-4B2F-BA77-150FFEA847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3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C33C85C5-53C6-4F20-A46C-AE2DEDE04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62483" y="3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r">
              <a:defRPr sz="2200"/>
            </a:lvl1pPr>
          </a:lstStyle>
          <a:p>
            <a:fld id="{B319EF66-CBD7-4FA5-874F-C15789B8559E}" type="datetimeFigureOut">
              <a:rPr lang="ru-RU" smtClean="0"/>
              <a:t>18.09.2024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DCB46D85-D407-4DF4-945D-6827D592E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23736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A525DC81-42C0-4D20-A881-B2050CF560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62483" y="9423736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r">
              <a:defRPr sz="2200"/>
            </a:lvl1pPr>
          </a:lstStyle>
          <a:p>
            <a:fld id="{7FB3B98C-91AF-4E43-94DE-89EACF5A2CF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449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2483" y="3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/>
          <a:lstStyle>
            <a:lvl1pPr algn="r">
              <a:defRPr sz="2200"/>
            </a:lvl1pPr>
          </a:lstStyle>
          <a:p>
            <a:fld id="{8F7CBA3A-4016-4326-8AC3-4CA1C77DF708}" type="datetimeFigureOut">
              <a:rPr lang="ru-RU" smtClean="0"/>
              <a:t>18.09.2024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41425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9713" tIns="84856" rIns="169713" bIns="84856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615" y="4774952"/>
            <a:ext cx="5456672" cy="3906339"/>
          </a:xfrm>
          <a:prstGeom prst="rect">
            <a:avLst/>
          </a:prstGeom>
        </p:spPr>
        <p:txBody>
          <a:bodyPr vert="horz" lIns="169713" tIns="84856" rIns="169713" bIns="8485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3736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l">
              <a:defRPr sz="2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2483" y="9423736"/>
            <a:ext cx="2955541" cy="494965"/>
          </a:xfrm>
          <a:prstGeom prst="rect">
            <a:avLst/>
          </a:prstGeom>
        </p:spPr>
        <p:txBody>
          <a:bodyPr vert="horz" lIns="169713" tIns="84856" rIns="169713" bIns="84856" rtlCol="0" anchor="b"/>
          <a:lstStyle>
            <a:lvl1pPr algn="r">
              <a:defRPr sz="2200"/>
            </a:lvl1pPr>
          </a:lstStyle>
          <a:p>
            <a:fld id="{1D3B102A-EDC8-431F-B475-B3229B34ED8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65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1pPr>
    <a:lvl2pPr marL="724333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2pPr>
    <a:lvl3pPr marL="1448664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3pPr>
    <a:lvl4pPr marL="2172998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4pPr>
    <a:lvl5pPr marL="2897332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5pPr>
    <a:lvl6pPr marL="3621662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6pPr>
    <a:lvl7pPr marL="4345995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7pPr>
    <a:lvl8pPr marL="5070326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8pPr>
    <a:lvl9pPr marL="5794659" algn="l" defTabSz="1448664" rtl="0" eaLnBrk="1" latinLnBrk="0" hangingPunct="1">
      <a:defRPr sz="19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38150" y="1241425"/>
            <a:ext cx="5943600" cy="3343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393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0500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0098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670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7123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762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32369" y="1363888"/>
            <a:ext cx="6400801" cy="268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43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5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6FD4-A538-467E-B5EA-CC3A8BD37863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B2637-6ECB-4A27-A592-7007D46EB00C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089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010DC-309E-4CD5-9EDE-1AA907229486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704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082B8-60B0-47E7-9C53-9890AD0CC4C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4065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98B7C-4C40-4F93-A5B1-6F1C7D4CCBD7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5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1F94-AA0D-4830-8D52-8F96B986F773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8857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0F823-C7EF-4B1B-A178-B438D39ECD91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81" y="4795861"/>
            <a:ext cx="2103121" cy="268856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5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59F58909-8CF7-4B59-B73D-6D9E4358D6C5}"/>
              </a:ext>
            </a:extLst>
          </p:cNvPr>
          <p:cNvSpPr/>
          <p:nvPr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  <p:extLst>
      <p:ext uri="{BB962C8B-B14F-4D97-AF65-F5344CB8AC3E}">
        <p14:creationId xmlns:p14="http://schemas.microsoft.com/office/powerpoint/2010/main" val="289952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E8E7D-D90F-498E-A39B-6FE0B16E5B3B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4E065825-85CD-4AFB-994B-2E973E9F02EE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6940180" y="4795860"/>
            <a:ext cx="2103121" cy="268856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E801F513-37A4-4436-BBD3-3D2847934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0822" y="35233"/>
            <a:ext cx="4342476" cy="268856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74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59F58909-8CF7-4B59-B73D-6D9E4358D6C5}"/>
              </a:ext>
            </a:extLst>
          </p:cNvPr>
          <p:cNvSpPr/>
          <p:nvPr userDrawn="1"/>
        </p:nvSpPr>
        <p:spPr>
          <a:xfrm flipV="1">
            <a:off x="1" y="397590"/>
            <a:ext cx="9144000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6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4783461"/>
            <a:ext cx="2103120" cy="438710"/>
          </a:xfrm>
        </p:spPr>
        <p:txBody>
          <a:bodyPr/>
          <a:lstStyle/>
          <a:p>
            <a:fld id="{B7E71EB4-F9EB-4C85-AE3A-9B1E805AAD8C}" type="datetime1">
              <a:rPr lang="en-US" smtClean="0"/>
              <a:t>9/18/2024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08960" y="4783467"/>
            <a:ext cx="2926080" cy="43871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83680" y="4783465"/>
            <a:ext cx="2103120" cy="268856"/>
          </a:xfrm>
        </p:spPr>
        <p:txBody>
          <a:bodyPr/>
          <a:lstStyle/>
          <a:p>
            <a:fld id="{FAA6C436-0D4A-4340-A2B7-930FFE7E96A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8726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15DC-F0C8-49DA-9B90-65C8B8E1B796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310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50A12-B8EE-415C-81ED-95DCAE01BC13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384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E7A1-C4DD-4792-9E95-9F88A6710FA5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45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895C1-FF39-4449-8C5E-96FBF39DB765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41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94045-94AB-4865-BEA2-A6D0E1215DDF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529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9458-98F6-445D-8622-074061F31DCE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724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25238" y="2425391"/>
            <a:ext cx="60122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003B5A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3" y="3684407"/>
            <a:ext cx="423558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1" y="4783460"/>
            <a:ext cx="2926080" cy="438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5" y="4783458"/>
            <a:ext cx="2103121" cy="438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38575-225B-4083-A7A8-15FC8A79D1D7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40180" y="4795860"/>
            <a:ext cx="2103121" cy="268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1747" b="1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4" y="63410"/>
            <a:ext cx="1402441" cy="54898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7" r:id="rId3"/>
  </p:sldLayoutIdLst>
  <p:hf hdr="0" ftr="0" dt="0"/>
  <p:txStyles>
    <p:titleStyle>
      <a:lvl1pPr>
        <a:defRPr sz="317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5137">
        <a:defRPr>
          <a:latin typeface="+mn-lt"/>
          <a:ea typeface="+mn-ea"/>
          <a:cs typeface="+mn-cs"/>
        </a:defRPr>
      </a:lvl2pPr>
      <a:lvl3pPr marL="1450273">
        <a:defRPr>
          <a:latin typeface="+mn-lt"/>
          <a:ea typeface="+mn-ea"/>
          <a:cs typeface="+mn-cs"/>
        </a:defRPr>
      </a:lvl3pPr>
      <a:lvl4pPr marL="2175411">
        <a:defRPr>
          <a:latin typeface="+mn-lt"/>
          <a:ea typeface="+mn-ea"/>
          <a:cs typeface="+mn-cs"/>
        </a:defRPr>
      </a:lvl4pPr>
      <a:lvl5pPr marL="2900546">
        <a:defRPr>
          <a:latin typeface="+mn-lt"/>
          <a:ea typeface="+mn-ea"/>
          <a:cs typeface="+mn-cs"/>
        </a:defRPr>
      </a:lvl5pPr>
      <a:lvl6pPr marL="3625684">
        <a:defRPr>
          <a:latin typeface="+mn-lt"/>
          <a:ea typeface="+mn-ea"/>
          <a:cs typeface="+mn-cs"/>
        </a:defRPr>
      </a:lvl6pPr>
      <a:lvl7pPr marL="4350820">
        <a:defRPr>
          <a:latin typeface="+mn-lt"/>
          <a:ea typeface="+mn-ea"/>
          <a:cs typeface="+mn-cs"/>
        </a:defRPr>
      </a:lvl7pPr>
      <a:lvl8pPr marL="5075958">
        <a:defRPr>
          <a:latin typeface="+mn-lt"/>
          <a:ea typeface="+mn-ea"/>
          <a:cs typeface="+mn-cs"/>
        </a:defRPr>
      </a:lvl8pPr>
      <a:lvl9pPr marL="58010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5137">
        <a:defRPr>
          <a:latin typeface="+mn-lt"/>
          <a:ea typeface="+mn-ea"/>
          <a:cs typeface="+mn-cs"/>
        </a:defRPr>
      </a:lvl2pPr>
      <a:lvl3pPr marL="1450273">
        <a:defRPr>
          <a:latin typeface="+mn-lt"/>
          <a:ea typeface="+mn-ea"/>
          <a:cs typeface="+mn-cs"/>
        </a:defRPr>
      </a:lvl3pPr>
      <a:lvl4pPr marL="2175411">
        <a:defRPr>
          <a:latin typeface="+mn-lt"/>
          <a:ea typeface="+mn-ea"/>
          <a:cs typeface="+mn-cs"/>
        </a:defRPr>
      </a:lvl4pPr>
      <a:lvl5pPr marL="2900546">
        <a:defRPr>
          <a:latin typeface="+mn-lt"/>
          <a:ea typeface="+mn-ea"/>
          <a:cs typeface="+mn-cs"/>
        </a:defRPr>
      </a:lvl5pPr>
      <a:lvl6pPr marL="3625684">
        <a:defRPr>
          <a:latin typeface="+mn-lt"/>
          <a:ea typeface="+mn-ea"/>
          <a:cs typeface="+mn-cs"/>
        </a:defRPr>
      </a:lvl6pPr>
      <a:lvl7pPr marL="4350820">
        <a:defRPr>
          <a:latin typeface="+mn-lt"/>
          <a:ea typeface="+mn-ea"/>
          <a:cs typeface="+mn-cs"/>
        </a:defRPr>
      </a:lvl7pPr>
      <a:lvl8pPr marL="5075958">
        <a:defRPr>
          <a:latin typeface="+mn-lt"/>
          <a:ea typeface="+mn-ea"/>
          <a:cs typeface="+mn-cs"/>
        </a:defRPr>
      </a:lvl8pPr>
      <a:lvl9pPr marL="5801095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9F8D2-ACB7-459A-83FE-8CCE6AFC2532}" type="datetime1">
              <a:rPr lang="en-US" smtClean="0"/>
              <a:t>9/18/2024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7171B215-76B1-4062-B300-9C7BB6A65CB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4" y="63410"/>
            <a:ext cx="1402441" cy="548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34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3252" y="1463754"/>
            <a:ext cx="6934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Концептуальные подходы новой модель бухгалтерского учета в системе казначейских платежей</a:t>
            </a:r>
            <a:endParaRPr lang="ru-RU" sz="22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51520" y="3543276"/>
            <a:ext cx="423047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0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itchFamily="18" charset="0"/>
              </a:rPr>
              <a:t>Кривенец Анна Николаевна</a:t>
            </a:r>
            <a:endParaRPr lang="ru-RU" sz="1000" dirty="0">
              <a:solidFill>
                <a:srgbClr val="11437F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4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 flipV="1">
            <a:off x="4474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5" name="TextBox 4"/>
          <p:cNvSpPr txBox="1"/>
          <p:nvPr/>
        </p:nvSpPr>
        <p:spPr>
          <a:xfrm>
            <a:off x="2765721" y="153732"/>
            <a:ext cx="6378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Объекты казначейского учета</a:t>
            </a: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619000"/>
              </p:ext>
            </p:extLst>
          </p:nvPr>
        </p:nvGraphicFramePr>
        <p:xfrm>
          <a:off x="251521" y="848111"/>
          <a:ext cx="8445936" cy="301364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70129"/>
                <a:gridCol w="1620180"/>
                <a:gridCol w="1125125"/>
                <a:gridCol w="1980220"/>
                <a:gridCol w="1485165"/>
                <a:gridCol w="1065117"/>
              </a:tblGrid>
              <a:tr h="95855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11437F"/>
                          </a:solidFill>
                          <a:latin typeface="Cambria" panose="02040503050406030204" pitchFamily="18" charset="0"/>
                        </a:rPr>
                        <a:t>Объекты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11437F"/>
                          </a:solidFill>
                          <a:latin typeface="Cambria" panose="02040503050406030204" pitchFamily="18" charset="0"/>
                        </a:rPr>
                        <a:t>Учета</a:t>
                      </a:r>
                      <a:endParaRPr lang="ru-RU" sz="1200" dirty="0">
                        <a:solidFill>
                          <a:srgbClr val="11437F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72000" marR="72000" anchor="ctr"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11437F"/>
                          </a:solidFill>
                          <a:latin typeface="Cambria" panose="02040503050406030204" pitchFamily="18" charset="0"/>
                        </a:rPr>
                        <a:t>Детализация</a:t>
                      </a:r>
                      <a:endParaRPr lang="ru-RU" sz="1200" dirty="0">
                        <a:solidFill>
                          <a:srgbClr val="11437F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Федеральный бюджет</a:t>
                      </a:r>
                      <a:endParaRPr lang="ru-RU" sz="1100" b="1" dirty="0" smtClean="0">
                        <a:solidFill>
                          <a:srgbClr val="11437F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Бюджеты субъектов </a:t>
                      </a:r>
                      <a:r>
                        <a:rPr lang="ru-RU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РФ</a:t>
                      </a:r>
                      <a:r>
                        <a:rPr lang="en-US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местные бюджеты</a:t>
                      </a:r>
                      <a:r>
                        <a:rPr lang="en-US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 бюджеты государственных внебюджетных фондов</a:t>
                      </a:r>
                      <a:endParaRPr lang="ru-RU" sz="1100" b="1" dirty="0" smtClean="0">
                        <a:solidFill>
                          <a:srgbClr val="11437F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Бюджетные</a:t>
                      </a:r>
                      <a:r>
                        <a:rPr lang="en-US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,</a:t>
                      </a:r>
                      <a:r>
                        <a:rPr lang="ru-RU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 автономные </a:t>
                      </a:r>
                      <a:r>
                        <a:rPr lang="ru-RU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учреждения и</a:t>
                      </a:r>
                      <a:r>
                        <a:rPr lang="ru-RU" sz="1100" b="1" baseline="0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иные организации</a:t>
                      </a:r>
                      <a:endParaRPr lang="ru-RU" sz="1100" b="1" dirty="0" smtClean="0">
                        <a:solidFill>
                          <a:srgbClr val="11437F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11437F"/>
                          </a:solidFill>
                          <a:effectLst/>
                          <a:latin typeface="Cambria" panose="02040503050406030204" pitchFamily="18" charset="0"/>
                        </a:rPr>
                        <a:t>Управление средствами ЕКС</a:t>
                      </a:r>
                      <a:endParaRPr lang="ru-RU" sz="1100" b="1" dirty="0" smtClean="0">
                        <a:solidFill>
                          <a:srgbClr val="11437F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76508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Бюджетные </a:t>
                      </a: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данные</a:t>
                      </a:r>
                      <a:r>
                        <a:rPr lang="en-US" sz="120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 / </a:t>
                      </a: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Плановые</a:t>
                      </a:r>
                      <a:r>
                        <a:rPr lang="ru-RU" sz="120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 назначения</a:t>
                      </a:r>
                      <a:endParaRPr lang="ru-RU" sz="1200" dirty="0" smtClean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36000" anchor="ctr">
                    <a:noFill/>
                  </a:tcPr>
                </a:tc>
                <a:tc rowSpan="5">
                  <a:txBody>
                    <a:bodyPr/>
                    <a:lstStyle/>
                    <a:p>
                      <a:pPr marL="228600" indent="-228600" algn="l">
                        <a:buFont typeface="Wingdings" panose="05000000000000000000" pitchFamily="2" charset="2"/>
                        <a:buChar char="ü"/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КБК </a:t>
                      </a:r>
                      <a:endParaRPr lang="en-US" sz="1200" b="1" dirty="0" smtClean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  <a:p>
                      <a:pPr marL="171450" indent="-171450" algn="l">
                        <a:buClr>
                          <a:srgbClr val="7030A0"/>
                        </a:buClr>
                        <a:buFont typeface="Wingdings" panose="05000000000000000000" pitchFamily="2" charset="2"/>
                        <a:buChar char="v"/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Публично-правовое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образование </a:t>
                      </a:r>
                      <a:endParaRPr lang="en-US" sz="1200" b="1" baseline="0" dirty="0" smtClean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  <a:p>
                      <a:pPr marL="171450" indent="-171450" algn="l">
                        <a:buClr>
                          <a:srgbClr val="7030A0"/>
                        </a:buClr>
                        <a:buFont typeface="Wingdings" panose="05000000000000000000" pitchFamily="2" charset="2"/>
                        <a:buChar char="v"/>
                      </a:pPr>
                      <a:r>
                        <a:rPr lang="ru-RU" sz="1200" b="1" baseline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Клиент</a:t>
                      </a:r>
                      <a:endParaRPr lang="en-US" sz="1200" b="1" baseline="0" dirty="0" smtClean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  <a:p>
                      <a:pPr marL="171450" indent="-171450" algn="l">
                        <a:buClr>
                          <a:srgbClr val="7030A0"/>
                        </a:buClr>
                        <a:buFont typeface="Wingdings" panose="05000000000000000000" pitchFamily="2" charset="2"/>
                        <a:buChar char="v"/>
                      </a:pP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Дополнительная</a:t>
                      </a:r>
                      <a:r>
                        <a:rPr lang="en-US" sz="1200" b="1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ru-RU" sz="1200" b="1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аналитика (ОКС, КМИ и иная аналитика)</a:t>
                      </a: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˅*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˅*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0256"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Бюджетные</a:t>
                      </a:r>
                      <a:r>
                        <a:rPr lang="ru-RU" sz="1200" baseline="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 и денежные обязательства</a:t>
                      </a:r>
                      <a:endParaRPr lang="ru-RU" sz="1200" dirty="0" smtClean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3600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6666">
                <a:tc vMerge="1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3600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</a:t>
                      </a: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˅*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˅*</a:t>
                      </a:r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200" b="0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3450"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ysClr val="windowText" lastClr="000000"/>
                          </a:solidFill>
                          <a:effectLst/>
                          <a:latin typeface="Cambria" panose="02040503050406030204" pitchFamily="18" charset="0"/>
                        </a:rPr>
                        <a:t>Поступления/ выплаты</a:t>
                      </a:r>
                      <a:endParaRPr lang="ru-RU" sz="1200" dirty="0" smtClean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3600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503">
                <a:tc vMerge="1"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ysClr val="windowText" lastClr="000000"/>
                        </a:solidFill>
                        <a:effectLst/>
                        <a:latin typeface="Cambria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6000" marB="3600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ysClr val="windowText" lastClr="00000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</a:t>
                      </a:r>
                    </a:p>
                  </a:txBody>
                  <a:tcPr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</a:t>
                      </a:r>
                    </a:p>
                  </a:txBody>
                  <a:tcPr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</a:t>
                      </a:r>
                    </a:p>
                  </a:txBody>
                  <a:tcPr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ysClr val="windowText" lastClr="000000"/>
                          </a:solidFill>
                          <a:latin typeface="Cambria" panose="02040503050406030204" pitchFamily="18" charset="0"/>
                        </a:rPr>
                        <a:t>˅</a:t>
                      </a:r>
                    </a:p>
                  </a:txBody>
                  <a:tcPr marT="36000" marB="36000" anchor="ctr">
                    <a:noFill/>
                  </a:tcPr>
                </a:tc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58914" y="4596975"/>
            <a:ext cx="7543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Cambria" panose="02040503050406030204" pitchFamily="18" charset="0"/>
                <a:ea typeface="Cambria" panose="02040503050406030204" pitchFamily="18" charset="0"/>
              </a:rPr>
              <a:t>* при наличии информации в соответствии с установленным порядком казначейского обслуживания</a:t>
            </a:r>
            <a:endParaRPr lang="ru-RU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0"/>
            <a:ext cx="2103120" cy="184666"/>
          </a:xfrm>
        </p:spPr>
        <p:txBody>
          <a:bodyPr/>
          <a:lstStyle/>
          <a:p>
            <a:r>
              <a:rPr lang="en-US" sz="1200" dirty="0" smtClean="0"/>
              <a:t>9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41415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>
          <a:xfrm>
            <a:off x="6940180" y="4795860"/>
            <a:ext cx="2103121" cy="184666"/>
          </a:xfrm>
        </p:spPr>
        <p:txBody>
          <a:bodyPr/>
          <a:lstStyle/>
          <a:p>
            <a:fld id="{B6F15528-21DE-4FAA-801E-634DDDAF4B2B}" type="slidenum">
              <a:rPr lang="ru-RU" sz="1200" smtClean="0"/>
              <a:pPr/>
              <a:t>1</a:t>
            </a:fld>
            <a:endParaRPr lang="ru-RU" sz="1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Казначейский учет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519245"/>
            <a:ext cx="5715635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Бюджетный кодекс Российской Федерации</a:t>
            </a:r>
            <a:endParaRPr lang="ru-RU" sz="1400" b="1" dirty="0">
              <a:solidFill>
                <a:srgbClr val="11437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66655" y="2391730"/>
            <a:ext cx="19709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Казначейский учет:</a:t>
            </a:r>
            <a:endParaRPr lang="ru-RU" sz="1400" b="1" dirty="0">
              <a:solidFill>
                <a:srgbClr val="000000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6255" y="2397245"/>
            <a:ext cx="436548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бюджетный </a:t>
            </a:r>
            <a:r>
              <a:rPr lang="ru-RU" sz="1400" b="1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в целях сбора, регистрации и обобщения </a:t>
            </a:r>
            <a:r>
              <a:rPr lang="ru-RU" sz="1400" b="1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информации об операциях, осуществляемых в системе казначейских платежей</a:t>
            </a:r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, в структуре </a:t>
            </a:r>
            <a:r>
              <a:rPr lang="ru-RU" sz="1400" b="1" dirty="0">
                <a:solidFill>
                  <a:srgbClr val="0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бюджетов бюджетной системы Российской Федерации и (или) участников системы казначейских платежей</a:t>
            </a:r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, а также о результатах указанных </a:t>
            </a:r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операций</a:t>
            </a:r>
            <a:endParaRPr lang="ru-RU" sz="1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86535" y="4500763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 smtClean="0"/>
              <a:t>Введен </a:t>
            </a:r>
            <a:r>
              <a:rPr lang="ru-RU" sz="1200" dirty="0"/>
              <a:t>Федеральным законом от 27.12.2019 </a:t>
            </a:r>
            <a:r>
              <a:rPr lang="ru-RU" sz="1200" dirty="0" smtClean="0"/>
              <a:t>№ </a:t>
            </a:r>
            <a:r>
              <a:rPr lang="ru-RU" sz="1200" dirty="0"/>
              <a:t>479-ФЗ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700823" y="4500763"/>
            <a:ext cx="419165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Принципы банковского учета в кредитных организациях</a:t>
            </a:r>
          </a:p>
        </p:txBody>
      </p:sp>
    </p:spTree>
    <p:extLst>
      <p:ext uri="{BB962C8B-B14F-4D97-AF65-F5344CB8AC3E}">
        <p14:creationId xmlns:p14="http://schemas.microsoft.com/office/powerpoint/2010/main" val="339717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8" name="TextBox 7"/>
          <p:cNvSpPr txBox="1"/>
          <p:nvPr/>
        </p:nvSpPr>
        <p:spPr>
          <a:xfrm>
            <a:off x="2763489" y="117961"/>
            <a:ext cx="6378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Новая структура номера счета казначейского учета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519247"/>
              </p:ext>
            </p:extLst>
          </p:nvPr>
        </p:nvGraphicFramePr>
        <p:xfrm>
          <a:off x="116538" y="838256"/>
          <a:ext cx="8775942" cy="1193434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205846"/>
                <a:gridCol w="190918"/>
                <a:gridCol w="161934"/>
                <a:gridCol w="161934"/>
                <a:gridCol w="161933"/>
                <a:gridCol w="161934"/>
                <a:gridCol w="161934"/>
                <a:gridCol w="161934"/>
                <a:gridCol w="161934"/>
                <a:gridCol w="161934"/>
                <a:gridCol w="182427"/>
                <a:gridCol w="204092"/>
                <a:gridCol w="200414"/>
                <a:gridCol w="181348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  <a:gridCol w="161934"/>
              </a:tblGrid>
              <a:tr h="102787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счета </a:t>
                      </a:r>
                      <a:r>
                        <a:rPr lang="ru-RU" sz="1000" b="1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казначейс</a:t>
                      </a:r>
                      <a:r>
                        <a:rPr lang="ru-RU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-кого учета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ОКТМО</a:t>
                      </a:r>
                    </a:p>
                    <a:p>
                      <a:pPr algn="ctr" fontAlgn="ctr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публично-правового образования</a:t>
                      </a: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Лицевой </a:t>
                      </a:r>
                      <a:r>
                        <a:rPr lang="ru-RU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счет</a:t>
                      </a:r>
                    </a:p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участника</a:t>
                      </a:r>
                      <a:r>
                        <a:rPr lang="ru-RU" sz="9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системы казначейских платежей</a:t>
                      </a:r>
                      <a:endParaRPr lang="ru-RU" sz="900" b="1" i="0" u="none" strike="noStrike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60" b="1" i="0" u="none" strike="noStrike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60" b="1" i="0" u="none" strike="noStrike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660" b="1" i="0" u="none" strike="noStrike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  <a:r>
                        <a:rPr lang="ru-RU" sz="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аналити-ческого</a:t>
                      </a:r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призна</a:t>
                      </a:r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-ка </a:t>
                      </a:r>
                      <a:r>
                        <a:rPr lang="ru-RU" sz="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раскры-тия</a:t>
                      </a:r>
                      <a:r>
                        <a:rPr lang="ru-RU" sz="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600" b="1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инфор-мации</a:t>
                      </a:r>
                      <a:endParaRPr lang="ru-RU" sz="6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бюджетной </a:t>
                      </a:r>
                      <a:r>
                        <a:rPr lang="ru-RU" sz="900" b="1" u="none" strike="noStrike" dirty="0" smtClean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классификации</a:t>
                      </a:r>
                    </a:p>
                    <a:p>
                      <a:pPr algn="ctr" fontAlgn="ctr"/>
                      <a:r>
                        <a:rPr lang="ru-RU" sz="900" b="1" u="none" strike="noStrike" dirty="0" smtClean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Российской </a:t>
                      </a:r>
                      <a:r>
                        <a:rPr lang="ru-RU" sz="900" b="1" u="none" strike="noStrike" dirty="0" smtClean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Федерации</a:t>
                      </a: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66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700" b="1" u="none" strike="noStrike" dirty="0" smtClean="0"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валю-ты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ТО</a:t>
                      </a:r>
                    </a:p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ФК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По-ряд-ко-вый</a:t>
                      </a:r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номер счета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5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53</a:t>
                      </a:r>
                      <a:endParaRPr lang="ru-RU" sz="85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78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1" name="Плюс 50"/>
          <p:cNvSpPr/>
          <p:nvPr/>
        </p:nvSpPr>
        <p:spPr>
          <a:xfrm>
            <a:off x="8532440" y="2201606"/>
            <a:ext cx="254116" cy="207875"/>
          </a:xfrm>
          <a:prstGeom prst="mathPlus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8142219" y="2806763"/>
            <a:ext cx="780442" cy="1017007"/>
          </a:xfrm>
          <a:prstGeom prst="roundRect">
            <a:avLst>
              <a:gd name="adj" fmla="val 3010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ctr"/>
            <a:r>
              <a:rPr lang="ru-RU" sz="900" b="1" dirty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Коды </a:t>
            </a:r>
            <a:r>
              <a:rPr lang="ru-RU" sz="9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аналити</a:t>
            </a:r>
            <a:r>
              <a:rPr lang="ru-RU" sz="900" b="1" dirty="0" err="1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ru-RU" sz="9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ческого</a:t>
            </a:r>
            <a:r>
              <a:rPr lang="ru-RU" sz="900" b="1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учета (ОКС</a:t>
            </a:r>
            <a:r>
              <a:rPr lang="en-US" sz="900" b="1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ru-RU" sz="900" b="1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 КМИ и т.д.)</a:t>
            </a:r>
            <a:endParaRPr lang="ru-RU" sz="900" b="1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6493" y="2131414"/>
            <a:ext cx="1440161" cy="755371"/>
            <a:chOff x="-1541551" y="2507433"/>
            <a:chExt cx="1055286" cy="1674691"/>
          </a:xfrm>
        </p:grpSpPr>
        <p:sp>
          <p:nvSpPr>
            <p:cNvPr id="70" name="Скругленный прямоугольник 56">
              <a:extLst>
                <a:ext uri="{FF2B5EF4-FFF2-40B4-BE49-F238E27FC236}">
                  <a16:creationId xmlns:a16="http://schemas.microsoft.com/office/drawing/2014/main" xmlns="" id="{7D5109DB-5C3B-4D44-9353-4D26A24E9001}"/>
                </a:ext>
              </a:extLst>
            </p:cNvPr>
            <p:cNvSpPr/>
            <p:nvPr/>
          </p:nvSpPr>
          <p:spPr>
            <a:xfrm>
              <a:off x="-1529553" y="2564755"/>
              <a:ext cx="1043288" cy="1335908"/>
            </a:xfrm>
            <a:prstGeom prst="roundRect">
              <a:avLst>
                <a:gd name="adj" fmla="val 3010"/>
              </a:avLst>
            </a:prstGeom>
            <a:noFill/>
            <a:ln w="25400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ru-RU" sz="1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-1541551" y="2507433"/>
              <a:ext cx="1055286" cy="1674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dirty="0" smtClean="0">
                  <a:latin typeface="Cambria" panose="02040503050406030204" pitchFamily="18" charset="0"/>
                </a:rPr>
                <a:t>Утв. Планом </a:t>
              </a:r>
              <a:r>
                <a:rPr lang="ru-RU" sz="900" dirty="0" smtClean="0">
                  <a:latin typeface="Cambria" panose="02040503050406030204" pitchFamily="18" charset="0"/>
                </a:rPr>
                <a:t>счетов казначейского </a:t>
              </a:r>
              <a:r>
                <a:rPr lang="ru-RU" sz="900" dirty="0" smtClean="0">
                  <a:latin typeface="Cambria" panose="02040503050406030204" pitchFamily="18" charset="0"/>
                </a:rPr>
                <a:t>учета (МФ) + </a:t>
              </a:r>
              <a:r>
                <a:rPr lang="ru-RU" sz="900" dirty="0" err="1" smtClean="0">
                  <a:latin typeface="Cambria" panose="02040503050406030204" pitchFamily="18" charset="0"/>
                </a:rPr>
                <a:t>Учет.политикой</a:t>
              </a:r>
              <a:r>
                <a:rPr lang="ru-RU" sz="900" dirty="0" smtClean="0">
                  <a:latin typeface="Cambria" panose="02040503050406030204" pitchFamily="18" charset="0"/>
                </a:rPr>
                <a:t> ФК</a:t>
              </a:r>
              <a:endParaRPr lang="ru-RU" sz="900" dirty="0">
                <a:latin typeface="Cambria" panose="02040503050406030204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12548" y="2829002"/>
            <a:ext cx="7240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02000</a:t>
            </a:r>
          </a:p>
          <a:p>
            <a:r>
              <a:rPr lang="ru-RU" sz="1200" dirty="0" smtClean="0"/>
              <a:t>…</a:t>
            </a:r>
          </a:p>
          <a:p>
            <a:r>
              <a:rPr lang="en-US" sz="1200" dirty="0" smtClean="0"/>
              <a:t>03100</a:t>
            </a:r>
          </a:p>
          <a:p>
            <a:r>
              <a:rPr lang="en-US" sz="1200" dirty="0" smtClean="0"/>
              <a:t>03211</a:t>
            </a:r>
            <a:endParaRPr lang="ru-RU" sz="1200" dirty="0" smtClean="0"/>
          </a:p>
          <a:p>
            <a:r>
              <a:rPr lang="ru-RU" sz="1200" dirty="0" smtClean="0"/>
              <a:t>….</a:t>
            </a:r>
          </a:p>
          <a:p>
            <a:r>
              <a:rPr lang="ru-RU" sz="1200" dirty="0" smtClean="0"/>
              <a:t>….</a:t>
            </a:r>
          </a:p>
          <a:p>
            <a:r>
              <a:rPr lang="ru-RU" sz="1200" dirty="0" smtClean="0"/>
              <a:t>03400</a:t>
            </a:r>
          </a:p>
          <a:p>
            <a:r>
              <a:rPr lang="ru-RU" sz="1200" dirty="0" smtClean="0"/>
              <a:t>….</a:t>
            </a:r>
            <a:endParaRPr lang="ru-RU" sz="1200" dirty="0"/>
          </a:p>
          <a:p>
            <a:r>
              <a:rPr lang="ru-RU" sz="1200" dirty="0" smtClean="0"/>
              <a:t>04100</a:t>
            </a:r>
          </a:p>
          <a:p>
            <a:r>
              <a:rPr lang="ru-RU" sz="1200" dirty="0" smtClean="0"/>
              <a:t>50100</a:t>
            </a:r>
          </a:p>
          <a:p>
            <a:r>
              <a:rPr lang="ru-RU" sz="1200" dirty="0" smtClean="0"/>
              <a:t>50200</a:t>
            </a:r>
          </a:p>
          <a:p>
            <a:r>
              <a:rPr lang="ru-RU" sz="1200" dirty="0" smtClean="0"/>
              <a:t>….</a:t>
            </a:r>
            <a:endParaRPr lang="en-US" sz="12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755120" y="2876949"/>
            <a:ext cx="1478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/>
              <a:t>Денежные средства, иные </a:t>
            </a:r>
            <a:r>
              <a:rPr lang="ru-RU" sz="800" dirty="0" err="1" smtClean="0"/>
              <a:t>фин.активы</a:t>
            </a:r>
            <a:endParaRPr lang="ru-RU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786159" y="3449278"/>
            <a:ext cx="1478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/>
              <a:t>Средства бюджетов, клиентов …</a:t>
            </a:r>
            <a:endParaRPr lang="ru-RU" sz="800" dirty="0"/>
          </a:p>
        </p:txBody>
      </p:sp>
      <p:sp>
        <p:nvSpPr>
          <p:cNvPr id="24" name="Правая фигурная скобка 23"/>
          <p:cNvSpPr/>
          <p:nvPr/>
        </p:nvSpPr>
        <p:spPr>
          <a:xfrm>
            <a:off x="688088" y="2896482"/>
            <a:ext cx="100125" cy="3111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авая фигурная скобка 54"/>
          <p:cNvSpPr/>
          <p:nvPr/>
        </p:nvSpPr>
        <p:spPr>
          <a:xfrm>
            <a:off x="688088" y="3282983"/>
            <a:ext cx="100125" cy="67114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TextBox 56"/>
          <p:cNvSpPr txBox="1"/>
          <p:nvPr/>
        </p:nvSpPr>
        <p:spPr>
          <a:xfrm>
            <a:off x="733413" y="3981417"/>
            <a:ext cx="1478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/>
              <a:t>Внутренние расчеты, иные расчеты и обязательства </a:t>
            </a:r>
            <a:endParaRPr lang="ru-RU" sz="800" dirty="0"/>
          </a:p>
        </p:txBody>
      </p:sp>
      <p:sp>
        <p:nvSpPr>
          <p:cNvPr id="59" name="Правая фигурная скобка 58"/>
          <p:cNvSpPr/>
          <p:nvPr/>
        </p:nvSpPr>
        <p:spPr>
          <a:xfrm>
            <a:off x="703800" y="3985371"/>
            <a:ext cx="100125" cy="3111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авая фигурная скобка 59"/>
          <p:cNvSpPr/>
          <p:nvPr/>
        </p:nvSpPr>
        <p:spPr>
          <a:xfrm>
            <a:off x="699655" y="4382709"/>
            <a:ext cx="90127" cy="12897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791649" y="4331764"/>
            <a:ext cx="14786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err="1" smtClean="0"/>
              <a:t>Фин.результат</a:t>
            </a:r>
            <a:endParaRPr lang="ru-RU" sz="800" dirty="0"/>
          </a:p>
        </p:txBody>
      </p:sp>
      <p:sp>
        <p:nvSpPr>
          <p:cNvPr id="62" name="TextBox 61"/>
          <p:cNvSpPr txBox="1"/>
          <p:nvPr/>
        </p:nvSpPr>
        <p:spPr>
          <a:xfrm>
            <a:off x="740885" y="4586010"/>
            <a:ext cx="1478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/>
              <a:t>Санкционирование (БА, ЛБО, БО, ДО и т.д.)</a:t>
            </a:r>
            <a:endParaRPr lang="ru-RU" sz="800" dirty="0"/>
          </a:p>
        </p:txBody>
      </p:sp>
      <p:sp>
        <p:nvSpPr>
          <p:cNvPr id="25" name="Правая фигурная скобка 24"/>
          <p:cNvSpPr/>
          <p:nvPr/>
        </p:nvSpPr>
        <p:spPr>
          <a:xfrm>
            <a:off x="701570" y="4547876"/>
            <a:ext cx="78016" cy="4527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431540" y="2032272"/>
            <a:ext cx="0" cy="17943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>
            <a:off x="457291" y="2717044"/>
            <a:ext cx="0" cy="17943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0"/>
            <a:ext cx="2103120" cy="184666"/>
          </a:xfrm>
        </p:spPr>
        <p:txBody>
          <a:bodyPr/>
          <a:lstStyle/>
          <a:p>
            <a:r>
              <a:rPr lang="en-US" sz="1200" dirty="0" smtClean="0"/>
              <a:t>2</a:t>
            </a:r>
            <a:endParaRPr lang="ru-RU" sz="1200" dirty="0"/>
          </a:p>
        </p:txBody>
      </p:sp>
      <p:graphicFrame>
        <p:nvGraphicFramePr>
          <p:cNvPr id="71" name="Таблица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2725776"/>
              </p:ext>
            </p:extLst>
          </p:nvPr>
        </p:nvGraphicFramePr>
        <p:xfrm>
          <a:off x="3354010" y="3971768"/>
          <a:ext cx="4299860" cy="674372"/>
        </p:xfrm>
        <a:graphic>
          <a:graphicData uri="http://schemas.openxmlformats.org/drawingml/2006/table">
            <a:tbl>
              <a:tblPr>
                <a:tableStyleId>{2A488322-F2BA-4B5B-9748-0D474271808F}</a:tableStyleId>
              </a:tblPr>
              <a:tblGrid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  <a:gridCol w="214993"/>
              </a:tblGrid>
              <a:tr h="42671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счета казначейского учета</a:t>
                      </a:r>
                      <a:endParaRPr lang="ru-RU" sz="900" b="1" i="0" u="none" strike="noStrike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валюты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ОКТМО</a:t>
                      </a:r>
                      <a:endParaRPr lang="ru-RU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Код ТОФК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Поряд-ковый</a:t>
                      </a:r>
                      <a:r>
                        <a:rPr lang="ru-RU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 номер счета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8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u="none" strike="noStrike" dirty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u="none" strike="noStrike" dirty="0" smtClean="0"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738" marR="7738" marT="9526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2" name="TextBox 71"/>
          <p:cNvSpPr txBox="1"/>
          <p:nvPr/>
        </p:nvSpPr>
        <p:spPr>
          <a:xfrm>
            <a:off x="4235928" y="4725021"/>
            <a:ext cx="2672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r">
              <a:defRPr sz="1664" b="1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1pPr>
          </a:lstStyle>
          <a:p>
            <a:pPr algn="ctr"/>
            <a:r>
              <a:rPr lang="ru-RU" sz="1200" dirty="0" smtClean="0"/>
              <a:t>Номер казначейского счета</a:t>
            </a:r>
            <a:endParaRPr lang="ru-RU" sz="1200" i="1" dirty="0"/>
          </a:p>
        </p:txBody>
      </p:sp>
      <p:sp>
        <p:nvSpPr>
          <p:cNvPr id="33" name="Правая фигурная скобка 32"/>
          <p:cNvSpPr/>
          <p:nvPr/>
        </p:nvSpPr>
        <p:spPr>
          <a:xfrm rot="16200000">
            <a:off x="5417081" y="1650617"/>
            <a:ext cx="146705" cy="4272840"/>
          </a:xfrm>
          <a:prstGeom prst="rightBrace">
            <a:avLst>
              <a:gd name="adj1" fmla="val 8333"/>
              <a:gd name="adj2" fmla="val 50149"/>
            </a:avLst>
          </a:prstGeom>
          <a:noFill/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 стрелкой 47"/>
          <p:cNvCxnSpPr/>
          <p:nvPr/>
        </p:nvCxnSpPr>
        <p:spPr>
          <a:xfrm>
            <a:off x="1785646" y="2091879"/>
            <a:ext cx="2336304" cy="1695953"/>
          </a:xfrm>
          <a:prstGeom prst="straightConnector1">
            <a:avLst/>
          </a:prstGeom>
          <a:noFill/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50" name="Прямая со стрелкой 49"/>
          <p:cNvCxnSpPr>
            <a:stCxn id="89" idx="2"/>
          </p:cNvCxnSpPr>
          <p:nvPr/>
        </p:nvCxnSpPr>
        <p:spPr>
          <a:xfrm flipH="1">
            <a:off x="6908698" y="2091879"/>
            <a:ext cx="1436310" cy="1695953"/>
          </a:xfrm>
          <a:prstGeom prst="straightConnector1">
            <a:avLst/>
          </a:prstGeom>
          <a:noFill/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8" name="Скругленный прямоугольник 87"/>
          <p:cNvSpPr/>
          <p:nvPr/>
        </p:nvSpPr>
        <p:spPr>
          <a:xfrm>
            <a:off x="112548" y="795543"/>
            <a:ext cx="2099496" cy="1285676"/>
          </a:xfrm>
          <a:prstGeom prst="roundRect">
            <a:avLst/>
          </a:prstGeom>
          <a:noFill/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 sz="3346">
              <a:latin typeface="Cambria" panose="020405030504060302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767354" y="806203"/>
            <a:ext cx="1155307" cy="1285676"/>
          </a:xfrm>
          <a:prstGeom prst="roundRect">
            <a:avLst/>
          </a:prstGeom>
          <a:noFill/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 sz="3346">
              <a:latin typeface="Cambria" panose="02040503050406030204" pitchFamily="18" charset="0"/>
            </a:endParaRPr>
          </a:p>
        </p:txBody>
      </p:sp>
      <p:sp>
        <p:nvSpPr>
          <p:cNvPr id="92" name="Скругленный прямоугольник 91"/>
          <p:cNvSpPr/>
          <p:nvPr/>
        </p:nvSpPr>
        <p:spPr>
          <a:xfrm>
            <a:off x="2201120" y="767666"/>
            <a:ext cx="1920830" cy="1363748"/>
          </a:xfrm>
          <a:prstGeom prst="roundRect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ru-RU" sz="3346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79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13" grpId="0" animBg="1"/>
      <p:bldP spid="72" grpId="0"/>
      <p:bldP spid="33" grpId="0" animBg="1"/>
      <p:bldP spid="88" grpId="0" animBg="1"/>
      <p:bldP spid="89" grpId="0" animBg="1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0"/>
            <a:ext cx="2103120" cy="184666"/>
          </a:xfrm>
        </p:spPr>
        <p:txBody>
          <a:bodyPr/>
          <a:lstStyle/>
          <a:p>
            <a:fld id="{FAA6C436-0D4A-4340-A2B7-930FFE7E96AA}" type="slidenum">
              <a:rPr lang="ru-RU" sz="1200" smtClean="0"/>
              <a:t>3</a:t>
            </a:fld>
            <a:endParaRPr lang="ru-RU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2763483" y="141480"/>
            <a:ext cx="6378285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Новая учетная модель</a:t>
            </a:r>
            <a:endParaRPr lang="ru-RU" sz="1664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678379" y="840876"/>
            <a:ext cx="228600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Бухгалтерский </a:t>
            </a:r>
            <a:endParaRPr lang="ru-RU" sz="1400" b="1" dirty="0" smtClean="0">
              <a:solidFill>
                <a:srgbClr val="11437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4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казначейский) учет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311235" y="958048"/>
            <a:ext cx="1951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Операционный учет</a:t>
            </a: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836585" y="1457803"/>
            <a:ext cx="7767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1403775" y="1649782"/>
            <a:ext cx="30078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Аналитические показатели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обязательные составляющие аналитических счетов бухгалтерского (</a:t>
            </a:r>
            <a:r>
              <a:rPr lang="ru-RU" sz="1400" dirty="0"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казначейского)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310114" y="1695568"/>
            <a:ext cx="3094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Все операции СКП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подлежат отражению </a:t>
            </a:r>
            <a:r>
              <a:rPr lang="ru-RU" sz="1400" dirty="0">
                <a:latin typeface="Cambria" panose="020405030504060302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а счетах бухгалтерского (казначейского</a:t>
            </a:r>
            <a:r>
              <a:rPr lang="ru-RU" sz="1400" dirty="0">
                <a:latin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</a:t>
            </a:r>
            <a:endParaRPr lang="ru-RU" sz="14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403774" y="3221562"/>
            <a:ext cx="300788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Регистры операционного учета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являются регистрами бухгалтерского</a:t>
            </a:r>
          </a:p>
          <a:p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 и формируются на основании показателей счетов </a:t>
            </a:r>
          </a:p>
          <a:p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бухгалтерского (казначейского) учета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5350343" y="3221562"/>
            <a:ext cx="305405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latin typeface="Cambria" panose="02040503050406030204" pitchFamily="18" charset="0"/>
                <a:cs typeface="Times New Roman" panose="02020603050405020304" pitchFamily="18" charset="0"/>
              </a:rPr>
              <a:t>Выписки и иная аналитическая </a:t>
            </a:r>
            <a:r>
              <a:rPr lang="ru-RU" sz="1400" b="1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отчетность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является бухгалтерской отчетностью и формируется на основании показателей </a:t>
            </a:r>
            <a:r>
              <a:rPr lang="ru-RU" sz="1400" dirty="0">
                <a:latin typeface="Cambria" panose="02040503050406030204" pitchFamily="18" charset="0"/>
                <a:cs typeface="Times New Roman" panose="02020603050405020304" pitchFamily="18" charset="0"/>
              </a:rPr>
              <a:t>счетов </a:t>
            </a:r>
          </a:p>
          <a:p>
            <a:r>
              <a:rPr lang="ru-RU" sz="1400" dirty="0"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бухгалтерского (казначейского) </a:t>
            </a:r>
            <a:r>
              <a:rPr lang="ru-RU" sz="14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</a:t>
            </a:r>
            <a:endParaRPr lang="ru-RU" sz="14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1052092" y="847187"/>
            <a:ext cx="228600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Бухгалтерский </a:t>
            </a:r>
          </a:p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(казначейский) учет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236" y="922486"/>
            <a:ext cx="360000" cy="36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145" y="94297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22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0312743" name="Скругленный прямоугольник 57"/>
          <p:cNvSpPr/>
          <p:nvPr/>
        </p:nvSpPr>
        <p:spPr bwMode="auto">
          <a:xfrm>
            <a:off x="330845" y="3021800"/>
            <a:ext cx="8402811" cy="1845205"/>
          </a:xfrm>
          <a:prstGeom prst="roundRect">
            <a:avLst>
              <a:gd name="adj" fmla="val 9373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endParaRPr sz="1200" b="1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361220175" name="Скругленный прямоугольник 10"/>
          <p:cNvSpPr/>
          <p:nvPr/>
        </p:nvSpPr>
        <p:spPr bwMode="auto">
          <a:xfrm>
            <a:off x="488262" y="3189878"/>
            <a:ext cx="8087976" cy="590070"/>
          </a:xfrm>
          <a:prstGeom prst="roundRect">
            <a:avLst>
              <a:gd name="adj" fmla="val 16984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     </a:t>
            </a:r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Общее хранилище бухгалтерских </a:t>
            </a:r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записей</a:t>
            </a:r>
            <a:endParaRPr sz="9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28948299" name="Скругленный прямоугольник 75"/>
          <p:cNvSpPr/>
          <p:nvPr/>
        </p:nvSpPr>
        <p:spPr bwMode="auto">
          <a:xfrm>
            <a:off x="1331640" y="4028259"/>
            <a:ext cx="2212677" cy="723041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Регистры </a:t>
            </a:r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казначейского учета</a:t>
            </a:r>
            <a:endParaRPr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28111103" name="Скругленный прямоугольник 76"/>
          <p:cNvSpPr/>
          <p:nvPr/>
        </p:nvSpPr>
        <p:spPr bwMode="auto">
          <a:xfrm>
            <a:off x="3716905" y="4028260"/>
            <a:ext cx="2251096" cy="716778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Бюджетная (казначейская) отчетность</a:t>
            </a:r>
            <a:endParaRPr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898162884" name="TextBox 898162883"/>
          <p:cNvSpPr txBox="1"/>
          <p:nvPr/>
        </p:nvSpPr>
        <p:spPr bwMode="auto">
          <a:xfrm>
            <a:off x="535551" y="4098183"/>
            <a:ext cx="923414" cy="273161"/>
          </a:xfrm>
          <a:prstGeom prst="rect">
            <a:avLst/>
          </a:prstGeom>
          <a:noFill/>
          <a:ln w="6350">
            <a:noFill/>
          </a:ln>
        </p:spPr>
        <p:style>
          <a:lnRef idx="0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Overflow="clip" horzOverflow="overflow" vert="horz" wrap="square" lIns="91440" tIns="45720" rIns="91440" bIns="45720" numCol="1" spcCol="0" rtlCol="0" fromWordArt="0" anchor="t" anchorCtr="0" forceAA="0" compatLnSpc="0"/>
          <a:lstStyle/>
          <a:p>
            <a:pPr>
              <a:defRPr/>
            </a:pPr>
            <a:r>
              <a:rPr sz="1200" b="1" dirty="0" err="1">
                <a:solidFill>
                  <a:sysClr val="windowText" lastClr="000000"/>
                </a:solidFill>
                <a:latin typeface="Cambria" panose="02040503050406030204" pitchFamily="18" charset="0"/>
              </a:rPr>
              <a:t>ПУиО</a:t>
            </a:r>
            <a:endParaRPr sz="1200" b="1" dirty="0">
              <a:solidFill>
                <a:sysClr val="windowText" lastClr="000000"/>
              </a:solidFill>
              <a:latin typeface="Cambria" panose="02040503050406030204" pitchFamily="18" charset="0"/>
            </a:endParaRPr>
          </a:p>
        </p:txBody>
      </p:sp>
      <p:sp>
        <p:nvSpPr>
          <p:cNvPr id="2104199749" name="Скругленный прямоугольник 57"/>
          <p:cNvSpPr/>
          <p:nvPr/>
        </p:nvSpPr>
        <p:spPr bwMode="auto">
          <a:xfrm>
            <a:off x="330845" y="793865"/>
            <a:ext cx="1963231" cy="1999710"/>
          </a:xfrm>
          <a:prstGeom prst="roundRect">
            <a:avLst>
              <a:gd name="adj" fmla="val 9373"/>
            </a:avLst>
          </a:prstGeom>
          <a:solidFill>
            <a:schemeClr val="bg1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tIns="0" rtlCol="0" anchor="t"/>
          <a:lstStyle/>
          <a:p>
            <a:pPr algn="ctr">
              <a:defRPr/>
            </a:pPr>
            <a:r>
              <a:rPr lang="ru-RU" sz="1200" b="1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ПУД</a:t>
            </a:r>
            <a:endParaRPr sz="4000" b="1" dirty="0">
              <a:latin typeface="Cambria" panose="02040503050406030204" pitchFamily="18" charset="0"/>
            </a:endParaRPr>
          </a:p>
        </p:txBody>
      </p:sp>
      <p:sp>
        <p:nvSpPr>
          <p:cNvPr id="1983280188" name="Прямоугольник 8"/>
          <p:cNvSpPr/>
          <p:nvPr/>
        </p:nvSpPr>
        <p:spPr bwMode="auto">
          <a:xfrm>
            <a:off x="484489" y="1966597"/>
            <a:ext cx="1648395" cy="71532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SVAP - ПУД</a:t>
            </a: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</p:txBody>
      </p:sp>
      <p:sp>
        <p:nvSpPr>
          <p:cNvPr id="893322775" name="Скругленный прямоугольник 14"/>
          <p:cNvSpPr/>
          <p:nvPr/>
        </p:nvSpPr>
        <p:spPr bwMode="auto">
          <a:xfrm>
            <a:off x="550900" y="2239384"/>
            <a:ext cx="1516168" cy="333306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Бух. записи</a:t>
            </a:r>
            <a:endParaRPr sz="4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1557617498" name="Скругленный прямоугольник 60"/>
          <p:cNvSpPr/>
          <p:nvPr/>
        </p:nvSpPr>
        <p:spPr bwMode="auto">
          <a:xfrm>
            <a:off x="484489" y="1069974"/>
            <a:ext cx="1648395" cy="679349"/>
          </a:xfrm>
          <a:prstGeom prst="roundRect">
            <a:avLst>
              <a:gd name="adj" fmla="val 30149"/>
            </a:avLst>
          </a:prstGeom>
          <a:solidFill>
            <a:sysClr val="window" lastClr="FFFFFF"/>
          </a:solidFill>
          <a:ln w="12700">
            <a:solidFill>
              <a:srgbClr val="41719C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/>
          <a:lstStyle/>
          <a:p>
            <a:pPr algn="ctr">
              <a:defRPr/>
            </a:pPr>
            <a:r>
              <a:rPr lang="ru-RU" sz="10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Бизнес-процессы</a:t>
            </a:r>
            <a:r>
              <a:rPr lang="en-US" sz="10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,</a:t>
            </a:r>
            <a:r>
              <a:rPr lang="ru-RU" sz="10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 выписки по КС (на втором этапе) и л</a:t>
            </a:r>
            <a:r>
              <a:rPr lang="en-US" sz="10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/</a:t>
            </a:r>
            <a:r>
              <a:rPr lang="ru-RU" sz="10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с</a:t>
            </a:r>
            <a:endParaRPr sz="1000" dirty="0">
              <a:latin typeface="Cambria" panose="02040503050406030204" pitchFamily="18" charset="0"/>
            </a:endParaRPr>
          </a:p>
        </p:txBody>
      </p:sp>
      <p:cxnSp>
        <p:nvCxnSpPr>
          <p:cNvPr id="1114599552" name="Прямая соединительная линия 1114599551"/>
          <p:cNvCxnSpPr>
            <a:cxnSpLocks/>
          </p:cNvCxnSpPr>
          <p:nvPr/>
        </p:nvCxnSpPr>
        <p:spPr bwMode="auto">
          <a:xfrm>
            <a:off x="1252798" y="2681921"/>
            <a:ext cx="2121" cy="504192"/>
          </a:xfrm>
          <a:prstGeom prst="line">
            <a:avLst/>
          </a:prstGeom>
          <a:ln w="12700" cap="flat" cmpd="sng" algn="ctr">
            <a:solidFill>
              <a:srgbClr val="4978B1"/>
            </a:solidFill>
            <a:prstDash val="solid"/>
            <a:miter lim="800000"/>
            <a:headEnd type="none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1904625" name="Скругленный прямоугольник 75"/>
          <p:cNvSpPr/>
          <p:nvPr/>
        </p:nvSpPr>
        <p:spPr bwMode="auto">
          <a:xfrm>
            <a:off x="1673496" y="3587301"/>
            <a:ext cx="5939600" cy="301878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Агрегация по </a:t>
            </a:r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счетам казначейского учета</a:t>
            </a:r>
            <a:endParaRPr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2" name="Прямая соединительная линия 1"/>
          <p:cNvCxnSpPr>
            <a:cxnSpLocks/>
          </p:cNvCxnSpPr>
          <p:nvPr/>
        </p:nvCxnSpPr>
        <p:spPr bwMode="auto">
          <a:xfrm rot="5400000">
            <a:off x="796198" y="1856937"/>
            <a:ext cx="215508" cy="283"/>
          </a:xfrm>
          <a:prstGeom prst="curvedConnector3">
            <a:avLst>
              <a:gd name="adj1" fmla="val 50000"/>
            </a:avLst>
          </a:prstGeom>
          <a:ln w="12699" cap="flat" cmpd="sng" algn="ctr">
            <a:solidFill>
              <a:srgbClr val="4978B1"/>
            </a:solidFill>
            <a:prstDash val="solid"/>
            <a:headEnd type="triangle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>
            <a:cxnSpLocks/>
          </p:cNvCxnSpPr>
          <p:nvPr/>
        </p:nvCxnSpPr>
        <p:spPr bwMode="auto">
          <a:xfrm rot="5399978">
            <a:off x="4775431" y="3961658"/>
            <a:ext cx="133200" cy="0"/>
          </a:xfrm>
          <a:prstGeom prst="line">
            <a:avLst/>
          </a:prstGeom>
          <a:ln w="12700" cap="flat" cmpd="sng" algn="ctr">
            <a:solidFill>
              <a:srgbClr val="4978B1"/>
            </a:solidFill>
            <a:prstDash val="solid"/>
            <a:miter lim="800000"/>
            <a:headEnd type="none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"/>
          <p:cNvCxnSpPr>
            <a:cxnSpLocks/>
          </p:cNvCxnSpPr>
          <p:nvPr/>
        </p:nvCxnSpPr>
        <p:spPr bwMode="auto">
          <a:xfrm rot="5400000">
            <a:off x="1577250" y="1854895"/>
            <a:ext cx="215508" cy="98"/>
          </a:xfrm>
          <a:prstGeom prst="curvedConnector3">
            <a:avLst>
              <a:gd name="adj1" fmla="val 50000"/>
            </a:avLst>
          </a:prstGeom>
          <a:ln w="12699" cap="flat" cmpd="sng" algn="ctr">
            <a:solidFill>
              <a:srgbClr val="4978B1"/>
            </a:solidFill>
            <a:prstDash val="solid"/>
            <a:headEnd type="triangle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>
            <a:cxnSpLocks/>
          </p:cNvCxnSpPr>
          <p:nvPr/>
        </p:nvCxnSpPr>
        <p:spPr bwMode="auto">
          <a:xfrm rot="5399978">
            <a:off x="2390164" y="3961658"/>
            <a:ext cx="133200" cy="0"/>
          </a:xfrm>
          <a:prstGeom prst="line">
            <a:avLst/>
          </a:prstGeom>
          <a:ln w="12700" cap="flat" cmpd="sng" algn="ctr">
            <a:solidFill>
              <a:srgbClr val="4978B1"/>
            </a:solidFill>
            <a:prstDash val="solid"/>
            <a:miter lim="800000"/>
            <a:headEnd type="none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Скругленный прямоугольник 57"/>
          <p:cNvSpPr/>
          <p:nvPr/>
        </p:nvSpPr>
        <p:spPr bwMode="auto">
          <a:xfrm>
            <a:off x="2743784" y="797065"/>
            <a:ext cx="1963231" cy="1999710"/>
          </a:xfrm>
          <a:prstGeom prst="roundRect">
            <a:avLst>
              <a:gd name="adj" fmla="val 9373"/>
            </a:avLst>
          </a:prstGeom>
          <a:solidFill>
            <a:schemeClr val="bg1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tIns="0" bIns="0" rtlCol="0" anchor="t"/>
          <a:lstStyle/>
          <a:p>
            <a:pPr algn="ctr">
              <a:defRPr/>
            </a:pPr>
            <a:r>
              <a:rPr lang="ru-RU" sz="1200" b="1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ЕБП</a:t>
            </a:r>
            <a:endParaRPr sz="4000" b="1" dirty="0">
              <a:latin typeface="Cambria" panose="02040503050406030204" pitchFamily="18" charset="0"/>
            </a:endParaRPr>
          </a:p>
        </p:txBody>
      </p:sp>
      <p:sp>
        <p:nvSpPr>
          <p:cNvPr id="54" name="Прямоугольник 8"/>
          <p:cNvSpPr/>
          <p:nvPr/>
        </p:nvSpPr>
        <p:spPr bwMode="auto">
          <a:xfrm>
            <a:off x="2897428" y="1966597"/>
            <a:ext cx="1648395" cy="71852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SVAP - </a:t>
            </a:r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ЕБП</a:t>
            </a:r>
            <a:endParaRPr lang="ru-RU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</p:txBody>
      </p:sp>
      <p:sp>
        <p:nvSpPr>
          <p:cNvPr id="55" name="Скругленный прямоугольник 14"/>
          <p:cNvSpPr/>
          <p:nvPr/>
        </p:nvSpPr>
        <p:spPr bwMode="auto">
          <a:xfrm>
            <a:off x="2963839" y="2242584"/>
            <a:ext cx="1516168" cy="333306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Бух. записи</a:t>
            </a:r>
            <a:endParaRPr sz="4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56" name="Скругленный прямоугольник 60"/>
          <p:cNvSpPr/>
          <p:nvPr/>
        </p:nvSpPr>
        <p:spPr bwMode="auto">
          <a:xfrm>
            <a:off x="2897428" y="1069975"/>
            <a:ext cx="1648395" cy="686073"/>
          </a:xfrm>
          <a:prstGeom prst="roundRect">
            <a:avLst>
              <a:gd name="adj" fmla="val 30149"/>
            </a:avLst>
          </a:prstGeom>
          <a:solidFill>
            <a:sysClr val="window" lastClr="FFFFFF"/>
          </a:solidFill>
          <a:ln w="12700">
            <a:solidFill>
              <a:srgbClr val="41719C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/>
          <a:lstStyle/>
          <a:p>
            <a:pPr algn="ctr">
              <a:defRPr/>
            </a:pPr>
            <a:r>
              <a:rPr lang="ru-RU" sz="11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Бизнес-процессы</a:t>
            </a:r>
            <a:r>
              <a:rPr lang="en-US" sz="11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,</a:t>
            </a:r>
            <a:r>
              <a:rPr lang="ru-RU" sz="11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 выписки по КС и л</a:t>
            </a:r>
            <a:r>
              <a:rPr lang="en-US" sz="11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/</a:t>
            </a:r>
            <a:r>
              <a:rPr lang="ru-RU" sz="1100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с</a:t>
            </a:r>
            <a:endParaRPr sz="1100" dirty="0">
              <a:latin typeface="Cambria" panose="02040503050406030204" pitchFamily="18" charset="0"/>
            </a:endParaRPr>
          </a:p>
        </p:txBody>
      </p:sp>
      <p:cxnSp>
        <p:nvCxnSpPr>
          <p:cNvPr id="57" name="Прямая соединительная линия 1"/>
          <p:cNvCxnSpPr>
            <a:cxnSpLocks/>
          </p:cNvCxnSpPr>
          <p:nvPr/>
        </p:nvCxnSpPr>
        <p:spPr bwMode="auto">
          <a:xfrm rot="5400000">
            <a:off x="3224737" y="1863962"/>
            <a:ext cx="216327" cy="499"/>
          </a:xfrm>
          <a:prstGeom prst="curvedConnector3">
            <a:avLst>
              <a:gd name="adj1" fmla="val 50000"/>
            </a:avLst>
          </a:prstGeom>
          <a:ln w="12699" cap="flat" cmpd="sng" algn="ctr">
            <a:solidFill>
              <a:srgbClr val="4978B1"/>
            </a:solidFill>
            <a:prstDash val="solid"/>
            <a:headEnd type="triangle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1"/>
          <p:cNvCxnSpPr>
            <a:cxnSpLocks/>
          </p:cNvCxnSpPr>
          <p:nvPr/>
        </p:nvCxnSpPr>
        <p:spPr bwMode="auto">
          <a:xfrm rot="5400000">
            <a:off x="4013943" y="1861038"/>
            <a:ext cx="216327" cy="314"/>
          </a:xfrm>
          <a:prstGeom prst="curvedConnector3">
            <a:avLst>
              <a:gd name="adj1" fmla="val 50000"/>
            </a:avLst>
          </a:prstGeom>
          <a:ln w="12699" cap="flat" cmpd="sng" algn="ctr">
            <a:solidFill>
              <a:srgbClr val="4978B1"/>
            </a:solidFill>
            <a:prstDash val="solid"/>
            <a:headEnd type="triangle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254564" name="Прямая соединительная линия 506254563"/>
          <p:cNvCxnSpPr>
            <a:cxnSpLocks/>
            <a:stCxn id="55" idx="2"/>
          </p:cNvCxnSpPr>
          <p:nvPr/>
        </p:nvCxnSpPr>
        <p:spPr bwMode="auto">
          <a:xfrm flipH="1">
            <a:off x="3720230" y="2575890"/>
            <a:ext cx="1693" cy="618247"/>
          </a:xfrm>
          <a:prstGeom prst="line">
            <a:avLst/>
          </a:prstGeom>
          <a:ln w="12700" cap="flat" cmpd="sng" algn="ctr">
            <a:solidFill>
              <a:srgbClr val="4978B1"/>
            </a:solidFill>
            <a:prstDash val="solid"/>
            <a:miter lim="800000"/>
            <a:headEnd type="none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Скругленный прямоугольник 14"/>
          <p:cNvSpPr/>
          <p:nvPr/>
        </p:nvSpPr>
        <p:spPr bwMode="auto">
          <a:xfrm>
            <a:off x="4932040" y="1716655"/>
            <a:ext cx="1530170" cy="333306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defRPr/>
            </a:pPr>
            <a:r>
              <a:rPr lang="ru-RU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…</a:t>
            </a:r>
            <a:endParaRPr sz="18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5" name="Скругленный прямоугольник 57"/>
          <p:cNvSpPr/>
          <p:nvPr/>
        </p:nvSpPr>
        <p:spPr bwMode="auto">
          <a:xfrm>
            <a:off x="6766651" y="802468"/>
            <a:ext cx="1963231" cy="1999710"/>
          </a:xfrm>
          <a:prstGeom prst="roundRect">
            <a:avLst>
              <a:gd name="adj" fmla="val 9373"/>
            </a:avLst>
          </a:prstGeom>
          <a:solidFill>
            <a:schemeClr val="bg1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tIns="0" bIns="0" rtlCol="0" anchor="t"/>
          <a:lstStyle/>
          <a:p>
            <a:pPr algn="ctr">
              <a:defRPr/>
            </a:pPr>
            <a:r>
              <a:rPr lang="ru-RU" sz="1200" b="1" dirty="0" smtClean="0">
                <a:solidFill>
                  <a:sysClr val="windowText" lastClr="000000"/>
                </a:solidFill>
                <a:latin typeface="Cambria" panose="02040503050406030204" pitchFamily="18" charset="0"/>
              </a:rPr>
              <a:t>ПУР</a:t>
            </a:r>
            <a:endParaRPr sz="4000" b="1" dirty="0">
              <a:latin typeface="Cambria" panose="02040503050406030204" pitchFamily="18" charset="0"/>
            </a:endParaRPr>
          </a:p>
        </p:txBody>
      </p:sp>
      <p:sp>
        <p:nvSpPr>
          <p:cNvPr id="66" name="Прямоугольник 8"/>
          <p:cNvSpPr/>
          <p:nvPr/>
        </p:nvSpPr>
        <p:spPr bwMode="auto">
          <a:xfrm>
            <a:off x="6920295" y="1972000"/>
            <a:ext cx="1648395" cy="71852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SVAP - </a:t>
            </a:r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ПУР</a:t>
            </a:r>
            <a:endParaRPr lang="ru-RU"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  <a:p>
            <a:pPr algn="ctr"/>
            <a:endParaRPr lang="ru-RU" sz="900" b="1" dirty="0">
              <a:solidFill>
                <a:schemeClr val="tx1"/>
              </a:solidFill>
            </a:endParaRPr>
          </a:p>
        </p:txBody>
      </p:sp>
      <p:sp>
        <p:nvSpPr>
          <p:cNvPr id="67" name="Скругленный прямоугольник 14"/>
          <p:cNvSpPr/>
          <p:nvPr/>
        </p:nvSpPr>
        <p:spPr bwMode="auto">
          <a:xfrm>
            <a:off x="6986706" y="2247987"/>
            <a:ext cx="1516168" cy="333306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>
              <a:defRPr/>
            </a:pPr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</a:rPr>
              <a:t>Бух. записи</a:t>
            </a:r>
            <a:endParaRPr sz="4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8" name="Скругленный прямоугольник 60"/>
          <p:cNvSpPr/>
          <p:nvPr/>
        </p:nvSpPr>
        <p:spPr bwMode="auto">
          <a:xfrm>
            <a:off x="6920295" y="1075378"/>
            <a:ext cx="1648395" cy="686073"/>
          </a:xfrm>
          <a:prstGeom prst="roundRect">
            <a:avLst>
              <a:gd name="adj" fmla="val 30149"/>
            </a:avLst>
          </a:prstGeom>
          <a:solidFill>
            <a:sysClr val="window" lastClr="FFFFFF"/>
          </a:solidFill>
          <a:ln w="12700">
            <a:solidFill>
              <a:srgbClr val="41719C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ctr"/>
          <a:lstStyle/>
          <a:p>
            <a:pPr algn="ctr">
              <a:defRPr/>
            </a:pPr>
            <a:r>
              <a:rPr lang="ru-RU" sz="1100" dirty="0">
                <a:solidFill>
                  <a:sysClr val="windowText" lastClr="000000"/>
                </a:solidFill>
                <a:latin typeface="Cambria" panose="02040503050406030204" pitchFamily="18" charset="0"/>
              </a:rPr>
              <a:t>Бизнес-процессы, выписки по КС и л/с</a:t>
            </a:r>
            <a:endParaRPr lang="ru-RU" sz="1100" dirty="0">
              <a:latin typeface="Cambria" panose="02040503050406030204" pitchFamily="18" charset="0"/>
            </a:endParaRPr>
          </a:p>
        </p:txBody>
      </p:sp>
      <p:cxnSp>
        <p:nvCxnSpPr>
          <p:cNvPr id="69" name="Прямая соединительная линия 1"/>
          <p:cNvCxnSpPr>
            <a:cxnSpLocks/>
          </p:cNvCxnSpPr>
          <p:nvPr/>
        </p:nvCxnSpPr>
        <p:spPr bwMode="auto">
          <a:xfrm rot="5400000">
            <a:off x="7247604" y="1869365"/>
            <a:ext cx="216327" cy="499"/>
          </a:xfrm>
          <a:prstGeom prst="curvedConnector3">
            <a:avLst>
              <a:gd name="adj1" fmla="val 50000"/>
            </a:avLst>
          </a:prstGeom>
          <a:ln w="12699" cap="flat" cmpd="sng" algn="ctr">
            <a:solidFill>
              <a:srgbClr val="4978B1"/>
            </a:solidFill>
            <a:prstDash val="solid"/>
            <a:headEnd type="triangle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1"/>
          <p:cNvCxnSpPr>
            <a:cxnSpLocks/>
          </p:cNvCxnSpPr>
          <p:nvPr/>
        </p:nvCxnSpPr>
        <p:spPr bwMode="auto">
          <a:xfrm rot="5400000">
            <a:off x="8036810" y="1866441"/>
            <a:ext cx="216327" cy="314"/>
          </a:xfrm>
          <a:prstGeom prst="curvedConnector3">
            <a:avLst>
              <a:gd name="adj1" fmla="val 50000"/>
            </a:avLst>
          </a:prstGeom>
          <a:ln w="12699" cap="flat" cmpd="sng" algn="ctr">
            <a:solidFill>
              <a:srgbClr val="4978B1"/>
            </a:solidFill>
            <a:prstDash val="solid"/>
            <a:headEnd type="triangle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cxnSpLocks/>
            <a:stCxn id="67" idx="2"/>
          </p:cNvCxnSpPr>
          <p:nvPr/>
        </p:nvCxnSpPr>
        <p:spPr bwMode="auto">
          <a:xfrm>
            <a:off x="7744790" y="2581293"/>
            <a:ext cx="6179" cy="609582"/>
          </a:xfrm>
          <a:prstGeom prst="line">
            <a:avLst/>
          </a:prstGeom>
          <a:ln w="12700" cap="flat" cmpd="sng" algn="ctr">
            <a:solidFill>
              <a:srgbClr val="4978B1"/>
            </a:solidFill>
            <a:prstDash val="solid"/>
            <a:miter lim="800000"/>
            <a:headEnd type="none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кругленный прямоугольник 76"/>
          <p:cNvSpPr/>
          <p:nvPr/>
        </p:nvSpPr>
        <p:spPr bwMode="auto">
          <a:xfrm>
            <a:off x="6102170" y="4028259"/>
            <a:ext cx="2251096" cy="710515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12700" cap="flat" cmpd="sng" algn="ctr">
            <a:solidFill>
              <a:srgbClr val="4978B1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Выборки</a:t>
            </a:r>
            <a:r>
              <a:rPr lang="en-US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/</a:t>
            </a:r>
            <a:endParaRPr lang="ru-RU" sz="1200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нерегламентированная отчетность</a:t>
            </a:r>
            <a:endParaRPr sz="12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cxnSp>
        <p:nvCxnSpPr>
          <p:cNvPr id="78" name="Прямая соединительная линия 77"/>
          <p:cNvCxnSpPr>
            <a:cxnSpLocks/>
          </p:cNvCxnSpPr>
          <p:nvPr/>
        </p:nvCxnSpPr>
        <p:spPr bwMode="auto">
          <a:xfrm rot="5399978">
            <a:off x="7055328" y="3961658"/>
            <a:ext cx="133200" cy="0"/>
          </a:xfrm>
          <a:prstGeom prst="line">
            <a:avLst/>
          </a:prstGeom>
          <a:ln w="12700" cap="flat" cmpd="sng" algn="ctr">
            <a:solidFill>
              <a:srgbClr val="4978B1"/>
            </a:solidFill>
            <a:prstDash val="solid"/>
            <a:miter lim="800000"/>
            <a:headEnd type="none" len="med"/>
            <a:tailEnd type="arrow" len="med"/>
          </a:ln>
        </p:spPr>
        <p:style>
          <a:lnRef idx="1">
            <a:schemeClr val="accent1">
              <a:shade val="50000"/>
            </a:schemeClr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739220" y="141480"/>
            <a:ext cx="63782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Clr>
                <a:srgbClr val="000000"/>
              </a:buClr>
              <a:buSzPts val="4800"/>
              <a:defRPr/>
            </a:pP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Функциональная модель ведения учета в ИС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ФК</a:t>
            </a:r>
          </a:p>
        </p:txBody>
      </p:sp>
      <p:sp>
        <p:nvSpPr>
          <p:cNvPr id="39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6908698" y="4822000"/>
            <a:ext cx="21031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200" b="1" dirty="0" smtClean="0">
                <a:solidFill>
                  <a:schemeClr val="tx2"/>
                </a:solidFill>
              </a:rPr>
              <a:t>4</a:t>
            </a:r>
            <a:endParaRPr lang="ru-RU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75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84046"/>
              </p:ext>
            </p:extLst>
          </p:nvPr>
        </p:nvGraphicFramePr>
        <p:xfrm>
          <a:off x="251520" y="913185"/>
          <a:ext cx="8640959" cy="3413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15235"/>
                <a:gridCol w="1341148"/>
                <a:gridCol w="1728192"/>
                <a:gridCol w="1728192"/>
                <a:gridCol w="1728192"/>
              </a:tblGrid>
              <a:tr h="29652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Операции</a:t>
                      </a:r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2024 </a:t>
                      </a:r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2025</a:t>
                      </a:r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2026</a:t>
                      </a:r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ln>
                            <a:noFill/>
                          </a:ln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2027</a:t>
                      </a:r>
                      <a:endParaRPr lang="ru-RU" sz="1100" b="1" dirty="0">
                        <a:ln>
                          <a:noFill/>
                        </a:ln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51255"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Поступления в бюджетную систему РФ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Операции</a:t>
                      </a:r>
                      <a:r>
                        <a:rPr lang="ru-RU" sz="1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НУБП субъектов РФ (</a:t>
                      </a:r>
                      <a:r>
                        <a:rPr lang="ru-RU" sz="110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мун</a:t>
                      </a:r>
                      <a:r>
                        <a:rPr lang="ru-RU" sz="1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. образований)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8660">
                <a:tc>
                  <a:txBody>
                    <a:bodyPr/>
                    <a:lstStyle/>
                    <a:p>
                      <a:pPr algn="just"/>
                      <a:r>
                        <a:rPr lang="ru-RU" sz="11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Обслуживание бюджетов </a:t>
                      </a:r>
                      <a:r>
                        <a:rPr lang="ru-RU" sz="110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субъектов РФ (мун. образований), ГВБФ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3615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Операции</a:t>
                      </a:r>
                      <a:r>
                        <a:rPr lang="ru-RU" sz="1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по управлению ЕКС 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155"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Операции участников</a:t>
                      </a:r>
                      <a:r>
                        <a:rPr lang="ru-RU" sz="1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казначейского сопровождения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0480"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Операции</a:t>
                      </a:r>
                      <a:r>
                        <a:rPr lang="ru-RU" sz="1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НУБП федерального уровня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3810">
                <a:tc>
                  <a:txBody>
                    <a:bodyPr/>
                    <a:lstStyle/>
                    <a:p>
                      <a:pPr algn="just"/>
                      <a:r>
                        <a:rPr lang="ru-RU" sz="1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Исполнение</a:t>
                      </a:r>
                      <a:r>
                        <a:rPr lang="ru-RU" sz="11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 федерального бюджета</a:t>
                      </a:r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100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06615" y="879500"/>
            <a:ext cx="1305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1" dirty="0" smtClean="0">
                <a:solidFill>
                  <a:schemeClr val="tx2">
                    <a:lumMod val="50000"/>
                  </a:schemeClr>
                </a:solidFill>
              </a:rPr>
              <a:t>Период перехода</a:t>
            </a:r>
            <a:endParaRPr lang="ru-RU" sz="11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object 2"/>
          <p:cNvSpPr/>
          <p:nvPr/>
        </p:nvSpPr>
        <p:spPr>
          <a:xfrm flipV="1">
            <a:off x="2242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6" name="TextBox 5"/>
          <p:cNvSpPr txBox="1"/>
          <p:nvPr/>
        </p:nvSpPr>
        <p:spPr>
          <a:xfrm>
            <a:off x="2546776" y="162966"/>
            <a:ext cx="66033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Поэтапный переход на новую </a:t>
            </a:r>
            <a:r>
              <a:rPr lang="ru-RU" sz="1600" b="1" dirty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модель бухгалтерского </a:t>
            </a:r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учета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3311860" y="1419560"/>
            <a:ext cx="2115235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триховая стрелка вправо 7"/>
          <p:cNvSpPr/>
          <p:nvPr/>
        </p:nvSpPr>
        <p:spPr>
          <a:xfrm>
            <a:off x="3491880" y="1858525"/>
            <a:ext cx="1935215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Штриховая стрелка вправо 8"/>
          <p:cNvSpPr/>
          <p:nvPr/>
        </p:nvSpPr>
        <p:spPr>
          <a:xfrm>
            <a:off x="3761910" y="2364665"/>
            <a:ext cx="3330370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4572000" y="3129750"/>
            <a:ext cx="1755195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Штриховая стрелка вправо 10"/>
          <p:cNvSpPr/>
          <p:nvPr/>
        </p:nvSpPr>
        <p:spPr>
          <a:xfrm>
            <a:off x="4572001" y="2769710"/>
            <a:ext cx="1305144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7227295" y="3984845"/>
            <a:ext cx="1620180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триховая стрелка вправо 12"/>
          <p:cNvSpPr/>
          <p:nvPr/>
        </p:nvSpPr>
        <p:spPr>
          <a:xfrm>
            <a:off x="5456163" y="3579800"/>
            <a:ext cx="1681122" cy="270030"/>
          </a:xfrm>
          <a:prstGeom prst="stripedRightArrow">
            <a:avLst/>
          </a:prstGeom>
          <a:solidFill>
            <a:schemeClr val="accent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0"/>
            <a:ext cx="2103120" cy="184666"/>
          </a:xfrm>
        </p:spPr>
        <p:txBody>
          <a:bodyPr wrap="square" lIns="0" tIns="0" rIns="0" bIns="0">
            <a:spAutoFit/>
          </a:bodyPr>
          <a:lstStyle/>
          <a:p>
            <a:r>
              <a:rPr lang="en-US" sz="1200" b="1" dirty="0" smtClean="0">
                <a:solidFill>
                  <a:schemeClr val="tx2"/>
                </a:solidFill>
              </a:rPr>
              <a:t>5</a:t>
            </a:r>
            <a:endParaRPr lang="ru-RU" sz="1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34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266854" y="1716655"/>
            <a:ext cx="3285365" cy="969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Дополнительные материалы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61109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"/>
          <p:cNvSpPr/>
          <p:nvPr/>
        </p:nvSpPr>
        <p:spPr>
          <a:xfrm flipV="1">
            <a:off x="2240" y="397590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0"/>
            <a:ext cx="2103120" cy="184666"/>
          </a:xfrm>
        </p:spPr>
        <p:txBody>
          <a:bodyPr/>
          <a:lstStyle/>
          <a:p>
            <a:fld id="{FAA6C436-0D4A-4340-A2B7-930FFE7E96AA}" type="slidenum">
              <a:rPr lang="ru-RU" sz="1200" smtClean="0"/>
              <a:t>7</a:t>
            </a:fld>
            <a:endParaRPr lang="ru-RU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2749492" y="151297"/>
            <a:ext cx="6378285" cy="348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64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Текущая учетная модель</a:t>
            </a:r>
            <a:endParaRPr lang="ru-RU" sz="1664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96925" y="755440"/>
            <a:ext cx="14430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Операции СКП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56565" y="1229009"/>
            <a:ext cx="228600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Бухгалтерский </a:t>
            </a:r>
            <a:endParaRPr lang="ru-RU" sz="1400" b="1" dirty="0" smtClean="0">
              <a:solidFill>
                <a:srgbClr val="11437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ru-RU" sz="14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казначейский) учет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409628" y="1229009"/>
            <a:ext cx="1951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14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Операционный учет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656565" y="1752229"/>
            <a:ext cx="23402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237185" y="1752229"/>
            <a:ext cx="23402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1016605" y="1851670"/>
            <a:ext cx="197096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Счета бухгалтерского </a:t>
            </a:r>
          </a:p>
          <a:p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казначейского) учета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16605" y="2434726"/>
            <a:ext cx="18916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Записи бухгалтерского </a:t>
            </a:r>
            <a:endParaRPr lang="ru-RU" sz="1200" dirty="0" smtClean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(казначейского</a:t>
            </a:r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) учета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016605" y="3021800"/>
            <a:ext cx="19709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Регистры бухгалтерского </a:t>
            </a:r>
            <a:endParaRPr lang="ru-RU" sz="1200" dirty="0" smtClean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казначейского) </a:t>
            </a:r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учета, Главная книга</a:t>
            </a:r>
            <a:endParaRPr lang="ru-RU" sz="1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16605" y="3775270"/>
            <a:ext cx="21059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Бухгалтерская отчетность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507039" y="1851670"/>
            <a:ext cx="21154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Аналитические показатели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507040" y="2434726"/>
            <a:ext cx="2065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Записи операционного </a:t>
            </a:r>
            <a:endParaRPr lang="ru-RU" sz="1200" dirty="0" smtClean="0"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</a:t>
            </a:r>
            <a:endParaRPr lang="ru-RU" sz="1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509907" y="3021800"/>
            <a:ext cx="2062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Cambria" panose="02040503050406030204" pitchFamily="18" charset="0"/>
                <a:cs typeface="Times New Roman" panose="02020603050405020304" pitchFamily="18" charset="0"/>
              </a:rPr>
              <a:t>Регистры </a:t>
            </a:r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операционного </a:t>
            </a:r>
          </a:p>
          <a:p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учета</a:t>
            </a:r>
            <a:endParaRPr lang="ru-RU" sz="1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511754" y="3775270"/>
            <a:ext cx="20609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 smtClean="0">
                <a:latin typeface="Cambria" panose="02040503050406030204" pitchFamily="18" charset="0"/>
                <a:cs typeface="Times New Roman" panose="02020603050405020304" pitchFamily="18" charset="0"/>
              </a:rPr>
              <a:t>Выписки, отчетность</a:t>
            </a:r>
            <a:endParaRPr lang="ru-RU" sz="1200" dirty="0"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392615" y="4511611"/>
            <a:ext cx="27995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Клиенты и заинтересованные</a:t>
            </a:r>
          </a:p>
          <a:p>
            <a:pPr lvl="0" algn="ctr"/>
            <a:r>
              <a:rPr lang="ru-RU" sz="14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пользователи</a:t>
            </a:r>
            <a:endParaRPr lang="ru-RU" sz="1400" b="1" dirty="0">
              <a:solidFill>
                <a:srgbClr val="11437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Соединительная линия уступом 28"/>
          <p:cNvCxnSpPr>
            <a:stCxn id="2" idx="1"/>
            <a:endCxn id="3" idx="0"/>
          </p:cNvCxnSpPr>
          <p:nvPr/>
        </p:nvCxnSpPr>
        <p:spPr>
          <a:xfrm rot="10800000" flipV="1">
            <a:off x="1799565" y="909329"/>
            <a:ext cx="2097360" cy="3196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Соединительная линия уступом 30"/>
          <p:cNvCxnSpPr>
            <a:stCxn id="2" idx="3"/>
            <a:endCxn id="5" idx="0"/>
          </p:cNvCxnSpPr>
          <p:nvPr/>
        </p:nvCxnSpPr>
        <p:spPr>
          <a:xfrm>
            <a:off x="5339948" y="909329"/>
            <a:ext cx="2045268" cy="3196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>
            <a:endCxn id="27" idx="1"/>
          </p:cNvCxnSpPr>
          <p:nvPr/>
        </p:nvCxnSpPr>
        <p:spPr>
          <a:xfrm>
            <a:off x="1869333" y="4236935"/>
            <a:ext cx="1523282" cy="536286"/>
          </a:xfrm>
          <a:prstGeom prst="bentConnector3">
            <a:avLst>
              <a:gd name="adj1" fmla="val 18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Соединительная линия уступом 42"/>
          <p:cNvCxnSpPr>
            <a:endCxn id="27" idx="3"/>
          </p:cNvCxnSpPr>
          <p:nvPr/>
        </p:nvCxnSpPr>
        <p:spPr>
          <a:xfrm rot="10800000" flipV="1">
            <a:off x="6192180" y="4236937"/>
            <a:ext cx="1440160" cy="536284"/>
          </a:xfrm>
          <a:prstGeom prst="bentConnector3">
            <a:avLst>
              <a:gd name="adj1" fmla="val 632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699203" y="4236935"/>
            <a:ext cx="23402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6279823" y="4236935"/>
            <a:ext cx="23402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436" y="2503606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19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 flipV="1">
            <a:off x="4474" y="397591"/>
            <a:ext cx="9139528" cy="280834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2855" dirty="0"/>
          </a:p>
        </p:txBody>
      </p:sp>
      <p:sp>
        <p:nvSpPr>
          <p:cNvPr id="5" name="TextBox 4"/>
          <p:cNvSpPr txBox="1"/>
          <p:nvPr/>
        </p:nvSpPr>
        <p:spPr>
          <a:xfrm>
            <a:off x="3732094" y="141480"/>
            <a:ext cx="5411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1437F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Организация учета операций в СКП</a:t>
            </a:r>
            <a:endParaRPr lang="ru-RU" sz="1600" b="1" dirty="0">
              <a:solidFill>
                <a:srgbClr val="11437F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456994" y="3111809"/>
            <a:ext cx="4495800" cy="2286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Регистры </a:t>
            </a:r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казначейского учет</a:t>
            </a:r>
            <a:r>
              <a:rPr lang="ru-RU" sz="1200" dirty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2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196251" y="1311610"/>
            <a:ext cx="1761014" cy="45005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tx2">
                <a:lumMod val="40000"/>
                <a:lumOff val="60000"/>
              </a:schemeClr>
            </a:solidFill>
            <a:prstDash val="lg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Операционный учет</a:t>
            </a:r>
          </a:p>
        </p:txBody>
      </p:sp>
      <p:sp>
        <p:nvSpPr>
          <p:cNvPr id="27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367473" y="771550"/>
            <a:ext cx="2634502" cy="36004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2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Операции СКП</a:t>
            </a:r>
          </a:p>
        </p:txBody>
      </p:sp>
      <p:sp>
        <p:nvSpPr>
          <p:cNvPr id="2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431593" y="1851669"/>
            <a:ext cx="4516531" cy="45005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Объекты казначейского учета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431594" y="2436734"/>
            <a:ext cx="4516532" cy="45005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Записи казначейского учета</a:t>
            </a:r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Прямая со стрелкой 30"/>
          <p:cNvCxnSpPr>
            <a:stCxn id="29" idx="2"/>
            <a:endCxn id="30" idx="0"/>
          </p:cNvCxnSpPr>
          <p:nvPr/>
        </p:nvCxnSpPr>
        <p:spPr>
          <a:xfrm>
            <a:off x="4689859" y="2301719"/>
            <a:ext cx="1" cy="135015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589723" y="4579651"/>
            <a:ext cx="2634502" cy="422369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Внутренние/внешние пользователи</a:t>
            </a:r>
          </a:p>
        </p:txBody>
      </p:sp>
      <p:cxnSp>
        <p:nvCxnSpPr>
          <p:cNvPr id="33" name="Соединительная линия уступом 32"/>
          <p:cNvCxnSpPr/>
          <p:nvPr/>
        </p:nvCxnSpPr>
        <p:spPr>
          <a:xfrm rot="16200000" flipH="1">
            <a:off x="3643224" y="3430475"/>
            <a:ext cx="367761" cy="1930589"/>
          </a:xfrm>
          <a:prstGeom prst="bentConnector3">
            <a:avLst>
              <a:gd name="adj1" fmla="val 60360"/>
            </a:avLst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stCxn id="44" idx="2"/>
          </p:cNvCxnSpPr>
          <p:nvPr/>
        </p:nvCxnSpPr>
        <p:spPr>
          <a:xfrm>
            <a:off x="4687525" y="2976794"/>
            <a:ext cx="0" cy="146292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4062795" y="3696874"/>
            <a:ext cx="1568438" cy="50400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Выписки по казначейским счетам</a:t>
            </a:r>
          </a:p>
        </p:txBody>
      </p:sp>
      <p:sp>
        <p:nvSpPr>
          <p:cNvPr id="3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5787135" y="3696873"/>
            <a:ext cx="1332000" cy="50400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Выписки по лицевым счетам</a:t>
            </a:r>
          </a:p>
        </p:txBody>
      </p:sp>
      <p:cxnSp>
        <p:nvCxnSpPr>
          <p:cNvPr id="37" name="Соединительная линия уступом 36"/>
          <p:cNvCxnSpPr/>
          <p:nvPr/>
        </p:nvCxnSpPr>
        <p:spPr>
          <a:xfrm rot="5400000">
            <a:off x="5567165" y="3621770"/>
            <a:ext cx="367761" cy="1548000"/>
          </a:xfrm>
          <a:prstGeom prst="bentConnector3">
            <a:avLst>
              <a:gd name="adj1" fmla="val 60360"/>
            </a:avLst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096725" y="3123086"/>
            <a:ext cx="5181600" cy="1272684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lvl="0" algn="ctr"/>
            <a:endParaRPr lang="ru-RU" sz="12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995864" y="3381839"/>
            <a:ext cx="3182816" cy="92006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  <a:prstDash val="lg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аналитического учета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237402" y="3381840"/>
            <a:ext cx="1494692" cy="92006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  <a:prstDash val="lg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синтетического учета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 smtClean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200" dirty="0">
              <a:solidFill>
                <a:prstClr val="black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311315" y="3773240"/>
            <a:ext cx="1330140" cy="438650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200" dirty="0" smtClean="0">
                <a:solidFill>
                  <a:prstClr val="black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Главная книга</a:t>
            </a:r>
          </a:p>
        </p:txBody>
      </p:sp>
      <p:sp>
        <p:nvSpPr>
          <p:cNvPr id="43" name="Плюс 42"/>
          <p:cNvSpPr/>
          <p:nvPr/>
        </p:nvSpPr>
        <p:spPr>
          <a:xfrm>
            <a:off x="4452899" y="1356614"/>
            <a:ext cx="479141" cy="405046"/>
          </a:xfrm>
          <a:prstGeom prst="mathPlus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096725" y="1266605"/>
            <a:ext cx="5181600" cy="1710189"/>
          </a:xfrm>
          <a:prstGeom prst="roundRect">
            <a:avLst>
              <a:gd name="adj" fmla="val 3010"/>
            </a:avLst>
          </a:prstGeom>
          <a:noFill/>
          <a:ln w="9525">
            <a:solidFill>
              <a:srgbClr val="4978B1"/>
            </a:solidFill>
            <a:prstDash val="soli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lvl="0"/>
            <a:endParaRPr lang="ru-RU" sz="1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5" name="Прямая со стрелкой 44"/>
          <p:cNvCxnSpPr>
            <a:stCxn id="27" idx="2"/>
            <a:endCxn id="44" idx="0"/>
          </p:cNvCxnSpPr>
          <p:nvPr/>
        </p:nvCxnSpPr>
        <p:spPr>
          <a:xfrm>
            <a:off x="4684724" y="1131590"/>
            <a:ext cx="2801" cy="135015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2249125" y="1311609"/>
            <a:ext cx="2057400" cy="45005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bg1"/>
            </a:solidFill>
            <a:prstDash val="lgDash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ru-RU" sz="1200" b="1" dirty="0" smtClean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Бухгалтерский (казначейский) </a:t>
            </a:r>
            <a:r>
              <a:rPr lang="ru-RU" sz="1200" b="1" dirty="0">
                <a:solidFill>
                  <a:srgbClr val="11437F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учет</a:t>
            </a:r>
            <a:endParaRPr lang="ru-RU" sz="1200" dirty="0">
              <a:solidFill>
                <a:srgbClr val="11437F"/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7" name="Прямая со стрелкой 46"/>
          <p:cNvCxnSpPr/>
          <p:nvPr/>
        </p:nvCxnSpPr>
        <p:spPr>
          <a:xfrm>
            <a:off x="4879181" y="4198144"/>
            <a:ext cx="4763" cy="378619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908698" y="4822000"/>
            <a:ext cx="2103120" cy="184666"/>
          </a:xfrm>
        </p:spPr>
        <p:txBody>
          <a:bodyPr/>
          <a:lstStyle/>
          <a:p>
            <a:r>
              <a:rPr lang="en-US" sz="1200" dirty="0" smtClean="0"/>
              <a:t>8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6442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52313</TotalTime>
  <Words>663</Words>
  <Application>Microsoft Office PowerPoint</Application>
  <PresentationFormat>Экран (16:9)</PresentationFormat>
  <Paragraphs>260</Paragraphs>
  <Slides>10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Times New Roman</vt:lpstr>
      <vt:lpstr>Wingdings</vt:lpstr>
      <vt:lpstr>Office Theme</vt:lpstr>
      <vt:lpstr>Тема Office</vt:lpstr>
      <vt:lpstr>Презентация PowerPoint</vt:lpstr>
      <vt:lpstr>Казначейский учет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евоывлд</dc:title>
  <dc:creator>Елизавета Арбатова</dc:creator>
  <cp:lastModifiedBy>Кривенец Анна Николаевна</cp:lastModifiedBy>
  <cp:revision>1715</cp:revision>
  <cp:lastPrinted>2024-09-19T05:18:05Z</cp:lastPrinted>
  <dcterms:created xsi:type="dcterms:W3CDTF">2019-07-31T16:47:50Z</dcterms:created>
  <dcterms:modified xsi:type="dcterms:W3CDTF">2024-09-19T07:13:19Z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2019-07-31T00:00:00Z</vt:filetime>
  </property>
</Properties>
</file>