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79" r:id="rId4"/>
    <p:sldId id="281" r:id="rId5"/>
    <p:sldId id="276" r:id="rId6"/>
    <p:sldId id="277" r:id="rId7"/>
    <p:sldId id="275" r:id="rId8"/>
    <p:sldId id="284" r:id="rId9"/>
  </p:sldIdLst>
  <p:sldSz cx="9144000" cy="5143500" type="screen16x9"/>
  <p:notesSz cx="5765800" cy="3244850"/>
  <p:defaultTextStyle>
    <a:defPPr lvl="0">
      <a:defRPr lang="ru-RU"/>
    </a:defPPr>
    <a:lvl1pPr marL="0" lvl="0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1pPr>
    <a:lvl2pPr marL="724662" lvl="1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2pPr>
    <a:lvl3pPr marL="1449324" lvl="2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3pPr>
    <a:lvl4pPr marL="2173986" lvl="3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4pPr>
    <a:lvl5pPr marL="2898648" lvl="4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5pPr>
    <a:lvl6pPr marL="3623310" lvl="5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6pPr>
    <a:lvl7pPr marL="4347972" lvl="6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7pPr>
    <a:lvl8pPr marL="5072634" lvl="7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8pPr>
    <a:lvl9pPr marL="5797296" lvl="8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565">
          <p15:clr>
            <a:srgbClr val="A4A3A4"/>
          </p15:clr>
        </p15:guide>
        <p15:guide id="2" pos="34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83126" autoAdjust="0"/>
  </p:normalViewPr>
  <p:slideViewPr>
    <p:cSldViewPr snapToGrid="0">
      <p:cViewPr>
        <p:scale>
          <a:sx n="98" d="100"/>
          <a:sy n="98" d="100"/>
        </p:scale>
        <p:origin x="-2100" y="-510"/>
      </p:cViewPr>
      <p:guideLst>
        <p:guide orient="horz" pos="4565"/>
        <p:guide pos="341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7CBA3A-4016-4326-8AC3-4CA1C77DF708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3B102A-EDC8-431F-B475-B3229B34ED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6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1pPr>
    <a:lvl2pPr marL="724662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2pPr>
    <a:lvl3pPr marL="1449324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3pPr>
    <a:lvl4pPr marL="2173986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4pPr>
    <a:lvl5pPr marL="2898648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5pPr>
    <a:lvl6pPr marL="3623310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6pPr>
    <a:lvl7pPr marL="4347972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7pPr>
    <a:lvl8pPr marL="5072634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8pPr>
    <a:lvl9pPr marL="5797296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609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902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032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902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521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680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723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699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5710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39775" indent="-2825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38238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95438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2638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09838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67038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4238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1438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0EA16A2B-EE6B-4899-9640-7D6753A26704}" type="slidenum">
              <a:rPr lang="ru-RU" altLang="ru-RU" smtClean="0"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</a:pPr>
              <a:t>7</a:t>
            </a:fld>
            <a:endParaRPr lang="ru-RU" alt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148483" name="Rectangle 7"/>
          <p:cNvSpPr txBox="1">
            <a:spLocks noGrp="1" noChangeArrowheads="1"/>
          </p:cNvSpPr>
          <p:nvPr/>
        </p:nvSpPr>
        <p:spPr bwMode="auto">
          <a:xfrm>
            <a:off x="3852863" y="9428163"/>
            <a:ext cx="29432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06" tIns="46255" rIns="92506" bIns="46255" anchor="b"/>
          <a:lstStyle>
            <a:lvl1pPr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476A86A-476F-4860-8CB6-229A399AE054}" type="slidenum">
              <a:rPr lang="ru-RU" altLang="ru-RU">
                <a:latin typeface="Arial" pitchFamily="34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ru-RU" altLang="ru-RU">
              <a:latin typeface="Arial" pitchFamily="34" charset="0"/>
            </a:endParaRPr>
          </a:p>
        </p:txBody>
      </p:sp>
      <p:sp>
        <p:nvSpPr>
          <p:cNvPr id="148484" name="Rectangle 7"/>
          <p:cNvSpPr txBox="1">
            <a:spLocks noGrp="1" noChangeArrowheads="1"/>
          </p:cNvSpPr>
          <p:nvPr/>
        </p:nvSpPr>
        <p:spPr bwMode="auto">
          <a:xfrm>
            <a:off x="3852863" y="9428163"/>
            <a:ext cx="29432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06" tIns="46255" rIns="92506" bIns="46255" anchor="b"/>
          <a:lstStyle>
            <a:lvl1pPr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25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255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152C86F-C740-4084-B0FD-919BB205D4CB}" type="slidenum">
              <a:rPr lang="ru-RU" altLang="ru-RU">
                <a:latin typeface="Arial" pitchFamily="34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ru-RU" altLang="ru-RU">
              <a:latin typeface="Arial" pitchFamily="34" charset="0"/>
            </a:endParaRPr>
          </a:p>
        </p:txBody>
      </p:sp>
      <p:sp>
        <p:nvSpPr>
          <p:cNvPr id="1484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84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506" tIns="46255" rIns="92506" bIns="46255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668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32365" y="1363884"/>
            <a:ext cx="6400801" cy="2683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43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="" xmlns:a16="http://schemas.microsoft.com/office/drawing/2014/main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="" xmlns:a16="http://schemas.microsoft.com/office/drawing/2014/main" id="{AC4B3DDE-8657-4CD7-8D3E-CD345DD21E94}"/>
              </a:ext>
            </a:extLst>
          </p:cNvPr>
          <p:cNvSpPr/>
          <p:nvPr userDrawn="1"/>
        </p:nvSpPr>
        <p:spPr>
          <a:xfrm flipV="1">
            <a:off x="1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/>
          </a:p>
        </p:txBody>
      </p:sp>
      <p:sp>
        <p:nvSpPr>
          <p:cNvPr id="10" name="Дата 9">
            <a:extLst>
              <a:ext uri="{FF2B5EF4-FFF2-40B4-BE49-F238E27FC236}">
                <a16:creationId xmlns="" xmlns:a16="http://schemas.microsoft.com/office/drawing/2014/main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12/21/2022</a:t>
            </a:fld>
            <a:endParaRPr lang="en-US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="" xmlns:a16="http://schemas.microsoft.com/office/drawing/2014/main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>
            <a:extLst>
              <a:ext uri="{FF2B5EF4-FFF2-40B4-BE49-F238E27FC236}">
                <a16:creationId xmlns="" xmlns:a16="http://schemas.microsoft.com/office/drawing/2014/main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DF15-E714-4CF6-BEF1-7D53FFC8CFCA}" type="datetime1">
              <a:rPr lang="en-US" smtClean="0"/>
              <a:t>12/21/2022</a:t>
            </a:fld>
            <a:endParaRPr lang="en-US"/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4E065825-85CD-4AFB-994B-2E973E9F02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940176" y="4795860"/>
            <a:ext cx="2103121" cy="268834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E801F513-37A4-4436-BBD3-3D284793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59F58909-8CF7-4B59-B73D-6D9E4358D6C5}"/>
              </a:ext>
            </a:extLst>
          </p:cNvPr>
          <p:cNvSpPr/>
          <p:nvPr userDrawn="1"/>
        </p:nvSpPr>
        <p:spPr>
          <a:xfrm flipV="1">
            <a:off x="1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4783459"/>
            <a:ext cx="2103120" cy="439079"/>
          </a:xfrm>
        </p:spPr>
        <p:txBody>
          <a:bodyPr/>
          <a:lstStyle/>
          <a:p>
            <a:fld id="{1FB54944-417F-4596-98D8-3ECD53C1D52D}" type="datetime1">
              <a:rPr lang="en-US" smtClean="0"/>
              <a:t>12/21/2022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08960" y="4783465"/>
            <a:ext cx="2926080" cy="439079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83680" y="4783465"/>
            <a:ext cx="2103120" cy="268856"/>
          </a:xfrm>
        </p:spPr>
        <p:txBody>
          <a:bodyPr/>
          <a:lstStyle/>
          <a:p>
            <a:fld id="{FAA6C436-0D4A-4340-A2B7-930FFE7E9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726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5238" y="2425391"/>
            <a:ext cx="60122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199" y="3684403"/>
            <a:ext cx="423558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1" y="4783458"/>
            <a:ext cx="2926080" cy="43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1" cy="43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340C1-9663-4834-9678-E2A955AB6CD1}" type="datetime1">
              <a:rPr lang="en-US" smtClean="0"/>
              <a:t>12/21/2022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940176" y="4795860"/>
            <a:ext cx="2103121" cy="268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7171B215-76B1-4062-B300-9C7BB6A65CB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3410"/>
            <a:ext cx="1402441" cy="5489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7" r:id="rId3"/>
  </p:sldLayoutIdLst>
  <p:hf hdr="0" ftr="0" dt="0"/>
  <p:txStyles>
    <p:titleStyle>
      <a:lvl1pPr>
        <a:defRPr sz="3170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5145">
        <a:defRPr>
          <a:latin typeface="+mn-lt"/>
          <a:ea typeface="+mn-ea"/>
          <a:cs typeface="+mn-cs"/>
        </a:defRPr>
      </a:lvl2pPr>
      <a:lvl3pPr marL="1450291">
        <a:defRPr>
          <a:latin typeface="+mn-lt"/>
          <a:ea typeface="+mn-ea"/>
          <a:cs typeface="+mn-cs"/>
        </a:defRPr>
      </a:lvl3pPr>
      <a:lvl4pPr marL="2175435">
        <a:defRPr>
          <a:latin typeface="+mn-lt"/>
          <a:ea typeface="+mn-ea"/>
          <a:cs typeface="+mn-cs"/>
        </a:defRPr>
      </a:lvl4pPr>
      <a:lvl5pPr marL="2900580">
        <a:defRPr>
          <a:latin typeface="+mn-lt"/>
          <a:ea typeface="+mn-ea"/>
          <a:cs typeface="+mn-cs"/>
        </a:defRPr>
      </a:lvl5pPr>
      <a:lvl6pPr marL="3625726">
        <a:defRPr>
          <a:latin typeface="+mn-lt"/>
          <a:ea typeface="+mn-ea"/>
          <a:cs typeface="+mn-cs"/>
        </a:defRPr>
      </a:lvl6pPr>
      <a:lvl7pPr marL="4350871">
        <a:defRPr>
          <a:latin typeface="+mn-lt"/>
          <a:ea typeface="+mn-ea"/>
          <a:cs typeface="+mn-cs"/>
        </a:defRPr>
      </a:lvl7pPr>
      <a:lvl8pPr marL="5076016">
        <a:defRPr>
          <a:latin typeface="+mn-lt"/>
          <a:ea typeface="+mn-ea"/>
          <a:cs typeface="+mn-cs"/>
        </a:defRPr>
      </a:lvl8pPr>
      <a:lvl9pPr marL="580116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5145">
        <a:defRPr>
          <a:latin typeface="+mn-lt"/>
          <a:ea typeface="+mn-ea"/>
          <a:cs typeface="+mn-cs"/>
        </a:defRPr>
      </a:lvl2pPr>
      <a:lvl3pPr marL="1450291">
        <a:defRPr>
          <a:latin typeface="+mn-lt"/>
          <a:ea typeface="+mn-ea"/>
          <a:cs typeface="+mn-cs"/>
        </a:defRPr>
      </a:lvl3pPr>
      <a:lvl4pPr marL="2175435">
        <a:defRPr>
          <a:latin typeface="+mn-lt"/>
          <a:ea typeface="+mn-ea"/>
          <a:cs typeface="+mn-cs"/>
        </a:defRPr>
      </a:lvl4pPr>
      <a:lvl5pPr marL="2900580">
        <a:defRPr>
          <a:latin typeface="+mn-lt"/>
          <a:ea typeface="+mn-ea"/>
          <a:cs typeface="+mn-cs"/>
        </a:defRPr>
      </a:lvl5pPr>
      <a:lvl6pPr marL="3625726">
        <a:defRPr>
          <a:latin typeface="+mn-lt"/>
          <a:ea typeface="+mn-ea"/>
          <a:cs typeface="+mn-cs"/>
        </a:defRPr>
      </a:lvl6pPr>
      <a:lvl7pPr marL="4350871">
        <a:defRPr>
          <a:latin typeface="+mn-lt"/>
          <a:ea typeface="+mn-ea"/>
          <a:cs typeface="+mn-cs"/>
        </a:defRPr>
      </a:lvl7pPr>
      <a:lvl8pPr marL="5076016">
        <a:defRPr>
          <a:latin typeface="+mn-lt"/>
          <a:ea typeface="+mn-ea"/>
          <a:cs typeface="+mn-cs"/>
        </a:defRPr>
      </a:lvl8pPr>
      <a:lvl9pPr marL="580116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2777" y="4828294"/>
            <a:ext cx="9122853" cy="0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endParaRPr sz="2856"/>
          </a:p>
        </p:txBody>
      </p:sp>
      <p:sp>
        <p:nvSpPr>
          <p:cNvPr id="9" name="object 9"/>
          <p:cNvSpPr/>
          <p:nvPr/>
        </p:nvSpPr>
        <p:spPr>
          <a:xfrm>
            <a:off x="7167446" y="327990"/>
            <a:ext cx="1967349" cy="43653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6"/>
          </a:p>
        </p:txBody>
      </p:sp>
      <p:sp>
        <p:nvSpPr>
          <p:cNvPr id="10" name="TextBox 9"/>
          <p:cNvSpPr txBox="1"/>
          <p:nvPr/>
        </p:nvSpPr>
        <p:spPr>
          <a:xfrm>
            <a:off x="12777" y="1587313"/>
            <a:ext cx="7263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Font typeface="Arial" pitchFamily="34" charset="0"/>
              <a:buNone/>
              <a:tabLst>
                <a:tab pos="7086600" algn="l"/>
              </a:tabLst>
              <a:defRPr/>
            </a:pPr>
            <a:r>
              <a:rPr lang="ru-RU" altLang="ru-RU" sz="1800" b="1" dirty="0" smtClean="0">
                <a:solidFill>
                  <a:schemeClr val="tx2"/>
                </a:solidFill>
              </a:rPr>
              <a:t>Особенности технологического обеспечения формирования бюджетной и казначейской отчетности </a:t>
            </a:r>
          </a:p>
          <a:p>
            <a:pPr>
              <a:spcBef>
                <a:spcPts val="0"/>
              </a:spcBef>
              <a:buFont typeface="Arial" pitchFamily="34" charset="0"/>
              <a:buNone/>
              <a:tabLst>
                <a:tab pos="7086600" algn="l"/>
              </a:tabLst>
              <a:defRPr/>
            </a:pPr>
            <a:r>
              <a:rPr lang="ru-RU" altLang="ru-RU" sz="1800" b="1" dirty="0" smtClean="0">
                <a:solidFill>
                  <a:schemeClr val="tx2"/>
                </a:solidFill>
              </a:rPr>
              <a:t>в информационных системах Федерального казначейства</a:t>
            </a:r>
            <a:endParaRPr lang="ru-RU" altLang="ru-RU" sz="1800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" y="4803086"/>
            <a:ext cx="3638149" cy="287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68" dirty="0" smtClean="0">
                <a:solidFill>
                  <a:schemeClr val="bg1">
                    <a:lumMod val="65000"/>
                  </a:schemeClr>
                </a:solidFill>
              </a:rPr>
              <a:t>www.roskazna</a:t>
            </a:r>
            <a:r>
              <a:rPr lang="ru-RU" sz="1268" dirty="0" smtClean="0">
                <a:solidFill>
                  <a:schemeClr val="bg1">
                    <a:lumMod val="65000"/>
                  </a:schemeClr>
                </a:solidFill>
              </a:rPr>
              <a:t>.</a:t>
            </a:r>
            <a:r>
              <a:rPr lang="en-US" sz="1268" dirty="0" smtClean="0">
                <a:solidFill>
                  <a:schemeClr val="bg1">
                    <a:lumMod val="65000"/>
                  </a:schemeClr>
                </a:solidFill>
              </a:rPr>
              <a:t>gov.ru</a:t>
            </a:r>
            <a:endParaRPr lang="ru-RU" sz="1268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38767" y="4803086"/>
            <a:ext cx="3625376" cy="482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68" dirty="0" smtClean="0">
                <a:solidFill>
                  <a:schemeClr val="bg1">
                    <a:lumMod val="65000"/>
                  </a:schemeClr>
                </a:solidFill>
              </a:rPr>
              <a:t>22</a:t>
            </a:r>
            <a:r>
              <a:rPr lang="ru-RU" sz="1268" dirty="0" smtClean="0">
                <a:solidFill>
                  <a:schemeClr val="bg1">
                    <a:lumMod val="65000"/>
                  </a:schemeClr>
                </a:solidFill>
              </a:rPr>
              <a:t>.12.202</a:t>
            </a:r>
            <a:r>
              <a:rPr lang="en-US" sz="1268" dirty="0" smtClean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ru-RU" sz="1268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algn="r"/>
            <a:endParaRPr lang="ru-RU" sz="1268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object 2"/>
          <p:cNvSpPr/>
          <p:nvPr/>
        </p:nvSpPr>
        <p:spPr>
          <a:xfrm>
            <a:off x="5" y="4250972"/>
            <a:ext cx="4209462" cy="248238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endParaRPr sz="2856"/>
          </a:p>
        </p:txBody>
      </p:sp>
      <p:sp>
        <p:nvSpPr>
          <p:cNvPr id="20" name="object 2">
            <a:extLst>
              <a:ext uri="{FF2B5EF4-FFF2-40B4-BE49-F238E27FC236}">
                <a16:creationId xmlns="" xmlns:a16="http://schemas.microsoft.com/office/drawing/2014/main" id="{5B18A36C-A304-4C91-856D-493F17EA7DB3}"/>
              </a:ext>
            </a:extLst>
          </p:cNvPr>
          <p:cNvSpPr/>
          <p:nvPr/>
        </p:nvSpPr>
        <p:spPr>
          <a:xfrm flipV="1">
            <a:off x="-1" y="396526"/>
            <a:ext cx="7591483" cy="280972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3410"/>
            <a:ext cx="1402441" cy="54898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-1" y="3666197"/>
            <a:ext cx="59211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11437F"/>
                </a:solidFill>
              </a:rPr>
              <a:t>Дельдинов Михаил Юрьевич</a:t>
            </a:r>
            <a:endParaRPr lang="ru-RU" sz="1200" dirty="0" smtClean="0">
              <a:solidFill>
                <a:srgbClr val="11437F"/>
              </a:solidFill>
            </a:endParaRPr>
          </a:p>
          <a:p>
            <a:r>
              <a:rPr lang="ru-RU" sz="1200" dirty="0" smtClean="0">
                <a:solidFill>
                  <a:srgbClr val="11437F"/>
                </a:solidFill>
              </a:rPr>
              <a:t>Заместитель начальника Управления развития информационных систем</a:t>
            </a:r>
            <a:endParaRPr lang="ru-RU" sz="1200" dirty="0">
              <a:solidFill>
                <a:srgbClr val="11437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0" y="397590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88480" y="4760373"/>
            <a:ext cx="2103120" cy="268856"/>
          </a:xfrm>
        </p:spPr>
        <p:txBody>
          <a:bodyPr/>
          <a:lstStyle/>
          <a:p>
            <a:fld id="{FAA6C436-0D4A-4340-A2B7-930FFE7E96AA}" type="slidenum">
              <a:rPr lang="ru-RU" smtClean="0"/>
              <a:t>1</a:t>
            </a:fld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3973015" y="124159"/>
            <a:ext cx="5148470" cy="348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64" b="1" dirty="0" smtClean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Казначейская отчетность. Изменения по НПА</a:t>
            </a:r>
            <a:endParaRPr lang="ru-RU" sz="1664" b="1" dirty="0">
              <a:solidFill>
                <a:srgbClr val="1143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8"/>
          <p:cNvSpPr txBox="1">
            <a:spLocks/>
          </p:cNvSpPr>
          <p:nvPr/>
        </p:nvSpPr>
        <p:spPr>
          <a:xfrm>
            <a:off x="381000" y="830532"/>
            <a:ext cx="8610600" cy="327564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5145">
              <a:defRPr>
                <a:latin typeface="+mn-lt"/>
                <a:ea typeface="+mn-ea"/>
                <a:cs typeface="+mn-cs"/>
              </a:defRPr>
            </a:lvl2pPr>
            <a:lvl3pPr marL="1450291">
              <a:defRPr>
                <a:latin typeface="+mn-lt"/>
                <a:ea typeface="+mn-ea"/>
                <a:cs typeface="+mn-cs"/>
              </a:defRPr>
            </a:lvl3pPr>
            <a:lvl4pPr marL="2175435">
              <a:defRPr>
                <a:latin typeface="+mn-lt"/>
                <a:ea typeface="+mn-ea"/>
                <a:cs typeface="+mn-cs"/>
              </a:defRPr>
            </a:lvl4pPr>
            <a:lvl5pPr marL="2900580">
              <a:defRPr>
                <a:latin typeface="+mn-lt"/>
                <a:ea typeface="+mn-ea"/>
                <a:cs typeface="+mn-cs"/>
              </a:defRPr>
            </a:lvl5pPr>
            <a:lvl6pPr marL="3625726">
              <a:defRPr>
                <a:latin typeface="+mn-lt"/>
                <a:ea typeface="+mn-ea"/>
                <a:cs typeface="+mn-cs"/>
              </a:defRPr>
            </a:lvl6pPr>
            <a:lvl7pPr marL="4350871">
              <a:defRPr>
                <a:latin typeface="+mn-lt"/>
                <a:ea typeface="+mn-ea"/>
                <a:cs typeface="+mn-cs"/>
              </a:defRPr>
            </a:lvl7pPr>
            <a:lvl8pPr marL="5076016">
              <a:defRPr>
                <a:latin typeface="+mn-lt"/>
                <a:ea typeface="+mn-ea"/>
                <a:cs typeface="+mn-cs"/>
              </a:defRPr>
            </a:lvl8pPr>
            <a:lvl9pPr marL="5801162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Приказ 333 </a:t>
            </a:r>
            <a:r>
              <a:rPr lang="ru-RU" sz="1600" b="1" dirty="0">
                <a:solidFill>
                  <a:schemeClr val="tx2"/>
                </a:solidFill>
                <a:cs typeface="Times New Roman" panose="02020603050405020304" pitchFamily="18" charset="0"/>
              </a:rPr>
              <a:t>и</a:t>
            </a:r>
            <a:r>
              <a:rPr lang="ru-RU" sz="16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Приказ 126н</a:t>
            </a:r>
            <a:endParaRPr lang="ru-RU" sz="1600" b="1" dirty="0">
              <a:solidFill>
                <a:schemeClr val="tx2"/>
              </a:solidFill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1245" y="1200150"/>
            <a:ext cx="5974711" cy="180709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584" y="3222654"/>
            <a:ext cx="7445527" cy="1545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78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0" y="397590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88480" y="4760373"/>
            <a:ext cx="2103120" cy="268856"/>
          </a:xfrm>
        </p:spPr>
        <p:txBody>
          <a:bodyPr/>
          <a:lstStyle/>
          <a:p>
            <a:fld id="{FAA6C436-0D4A-4340-A2B7-930FFE7E96AA}" type="slidenum">
              <a:rPr lang="ru-RU" smtClean="0"/>
              <a:t>2</a:t>
            </a:fld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2455483" y="124159"/>
            <a:ext cx="6666002" cy="348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64" b="1" dirty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Казначейская отчетность. Схема формирования</a:t>
            </a:r>
          </a:p>
        </p:txBody>
      </p:sp>
      <p:sp>
        <p:nvSpPr>
          <p:cNvPr id="6" name="Объект 8"/>
          <p:cNvSpPr txBox="1">
            <a:spLocks/>
          </p:cNvSpPr>
          <p:nvPr/>
        </p:nvSpPr>
        <p:spPr>
          <a:xfrm>
            <a:off x="372744" y="862412"/>
            <a:ext cx="8610600" cy="302779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5145">
              <a:defRPr>
                <a:latin typeface="+mn-lt"/>
                <a:ea typeface="+mn-ea"/>
                <a:cs typeface="+mn-cs"/>
              </a:defRPr>
            </a:lvl2pPr>
            <a:lvl3pPr marL="1450291">
              <a:defRPr>
                <a:latin typeface="+mn-lt"/>
                <a:ea typeface="+mn-ea"/>
                <a:cs typeface="+mn-cs"/>
              </a:defRPr>
            </a:lvl3pPr>
            <a:lvl4pPr marL="2175435">
              <a:defRPr>
                <a:latin typeface="+mn-lt"/>
                <a:ea typeface="+mn-ea"/>
                <a:cs typeface="+mn-cs"/>
              </a:defRPr>
            </a:lvl4pPr>
            <a:lvl5pPr marL="2900580">
              <a:defRPr>
                <a:latin typeface="+mn-lt"/>
                <a:ea typeface="+mn-ea"/>
                <a:cs typeface="+mn-cs"/>
              </a:defRPr>
            </a:lvl5pPr>
            <a:lvl6pPr marL="3625726">
              <a:defRPr>
                <a:latin typeface="+mn-lt"/>
                <a:ea typeface="+mn-ea"/>
                <a:cs typeface="+mn-cs"/>
              </a:defRPr>
            </a:lvl6pPr>
            <a:lvl7pPr marL="4350871">
              <a:defRPr>
                <a:latin typeface="+mn-lt"/>
                <a:ea typeface="+mn-ea"/>
                <a:cs typeface="+mn-cs"/>
              </a:defRPr>
            </a:lvl7pPr>
            <a:lvl8pPr marL="5076016">
              <a:defRPr>
                <a:latin typeface="+mn-lt"/>
                <a:ea typeface="+mn-ea"/>
                <a:cs typeface="+mn-cs"/>
              </a:defRPr>
            </a:lvl8pPr>
            <a:lvl9pPr marL="580116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>
                <a:solidFill>
                  <a:schemeClr val="tx2"/>
                </a:solidFill>
                <a:cs typeface="Times New Roman" panose="02020603050405020304" pitchFamily="18" charset="0"/>
              </a:rPr>
              <a:t>Схема формирования казначейской отчетности в разрезе </a:t>
            </a:r>
            <a:r>
              <a:rPr lang="ru-RU" sz="16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ИС</a:t>
            </a:r>
            <a:endParaRPr lang="ru-RU" sz="1600" b="1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 </a:t>
            </a:r>
            <a:endParaRPr lang="ru-RU" sz="1600" b="1" dirty="0">
              <a:solidFill>
                <a:srgbClr val="11437F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457200" y="1267509"/>
            <a:ext cx="7924800" cy="0"/>
          </a:xfrm>
          <a:prstGeom prst="line">
            <a:avLst/>
          </a:prstGeom>
          <a:ln w="95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Прямоугольник 95"/>
          <p:cNvSpPr/>
          <p:nvPr/>
        </p:nvSpPr>
        <p:spPr>
          <a:xfrm>
            <a:off x="2522704" y="1293679"/>
            <a:ext cx="6087896" cy="353405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1750">
            <a:solidFill>
              <a:srgbClr val="0070C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2628168" y="1618620"/>
            <a:ext cx="3916272" cy="3146927"/>
          </a:xfrm>
          <a:prstGeom prst="rect">
            <a:avLst/>
          </a:prstGeom>
          <a:solidFill>
            <a:srgbClr val="FFF1C9"/>
          </a:solidFill>
          <a:effectLst>
            <a:outerShdw blurRad="50800" dist="38100" dir="2700000" algn="tl" rotWithShape="0">
              <a:srgbClr val="0070C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372744" y="1267510"/>
            <a:ext cx="2015518" cy="12395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50800" dist="38100" dir="2700000" algn="tl" rotWithShape="0">
              <a:srgbClr val="0070C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383680" y="2586686"/>
            <a:ext cx="2034748" cy="885454"/>
          </a:xfrm>
          <a:prstGeom prst="rect">
            <a:avLst/>
          </a:prstGeom>
          <a:solidFill>
            <a:srgbClr val="FFFF99"/>
          </a:solidFill>
          <a:effectLst>
            <a:outerShdw blurRad="50800" dist="38100" dir="2700000" algn="tl" rotWithShape="0">
              <a:srgbClr val="0070C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0" name="Рисунок 9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54" y="2699095"/>
            <a:ext cx="590478" cy="262695"/>
          </a:xfrm>
          <a:prstGeom prst="rect">
            <a:avLst/>
          </a:prstGeom>
        </p:spPr>
      </p:pic>
      <p:pic>
        <p:nvPicPr>
          <p:cNvPr id="101" name="Рисунок 10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519" y="2826916"/>
            <a:ext cx="434111" cy="395405"/>
          </a:xfrm>
          <a:prstGeom prst="rect">
            <a:avLst/>
          </a:prstGeom>
        </p:spPr>
      </p:pic>
      <p:pic>
        <p:nvPicPr>
          <p:cNvPr id="102" name="Рисунок 10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888" y="2765191"/>
            <a:ext cx="504784" cy="518853"/>
          </a:xfrm>
          <a:prstGeom prst="rect">
            <a:avLst/>
          </a:prstGeom>
        </p:spPr>
      </p:pic>
      <p:sp>
        <p:nvSpPr>
          <p:cNvPr id="103" name="Прямоугольник 102"/>
          <p:cNvSpPr/>
          <p:nvPr/>
        </p:nvSpPr>
        <p:spPr>
          <a:xfrm>
            <a:off x="1229273" y="1321467"/>
            <a:ext cx="1125269" cy="2540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АСФК</a:t>
            </a:r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4" name="Рисунок 10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167" y="2835771"/>
            <a:ext cx="414669" cy="377696"/>
          </a:xfrm>
          <a:prstGeom prst="rect">
            <a:avLst/>
          </a:prstGeom>
        </p:spPr>
      </p:pic>
      <p:cxnSp>
        <p:nvCxnSpPr>
          <p:cNvPr id="105" name="Соединительная линия уступом 84"/>
          <p:cNvCxnSpPr/>
          <p:nvPr/>
        </p:nvCxnSpPr>
        <p:spPr>
          <a:xfrm flipV="1">
            <a:off x="1472475" y="3048583"/>
            <a:ext cx="1391403" cy="1"/>
          </a:xfrm>
          <a:prstGeom prst="straightConnector1">
            <a:avLst/>
          </a:prstGeom>
          <a:ln w="31750">
            <a:solidFill>
              <a:srgbClr val="0070C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Прямоугольник 105"/>
          <p:cNvSpPr/>
          <p:nvPr/>
        </p:nvSpPr>
        <p:spPr>
          <a:xfrm>
            <a:off x="2917222" y="1304806"/>
            <a:ext cx="1005870" cy="2540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ПУиО ЭБ</a:t>
            </a:r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7" name="Рисунок 10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898" y="1293679"/>
            <a:ext cx="412614" cy="418310"/>
          </a:xfrm>
          <a:prstGeom prst="rect">
            <a:avLst/>
          </a:prstGeom>
        </p:spPr>
      </p:pic>
      <p:pic>
        <p:nvPicPr>
          <p:cNvPr id="108" name="Рисунок 10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28" y="1293679"/>
            <a:ext cx="412614" cy="418310"/>
          </a:xfrm>
          <a:prstGeom prst="rect">
            <a:avLst/>
          </a:prstGeom>
        </p:spPr>
      </p:pic>
      <p:sp>
        <p:nvSpPr>
          <p:cNvPr id="109" name="Прямоугольник 108"/>
          <p:cNvSpPr/>
          <p:nvPr/>
        </p:nvSpPr>
        <p:spPr>
          <a:xfrm>
            <a:off x="1008940" y="2107123"/>
            <a:ext cx="1446543" cy="3993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</a:rPr>
              <a:t>1.1. Формирование отчета</a:t>
            </a:r>
            <a:endParaRPr lang="ru-RU" sz="800" dirty="0">
              <a:solidFill>
                <a:schemeClr val="tx1"/>
              </a:solidFill>
            </a:endParaRPr>
          </a:p>
        </p:txBody>
      </p:sp>
      <p:pic>
        <p:nvPicPr>
          <p:cNvPr id="110" name="Рисунок 10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519" y="1762915"/>
            <a:ext cx="434111" cy="395405"/>
          </a:xfrm>
          <a:prstGeom prst="rect">
            <a:avLst/>
          </a:prstGeom>
        </p:spPr>
      </p:pic>
      <p:sp>
        <p:nvSpPr>
          <p:cNvPr id="111" name="Прямоугольник 110"/>
          <p:cNvSpPr/>
          <p:nvPr/>
        </p:nvSpPr>
        <p:spPr>
          <a:xfrm>
            <a:off x="2708344" y="2184601"/>
            <a:ext cx="1671349" cy="4746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</a:rPr>
              <a:t>1.2. Импорт отчета с типом «Предварительный»  по данным АСФК</a:t>
            </a:r>
            <a:endParaRPr lang="ru-RU" sz="800" dirty="0">
              <a:solidFill>
                <a:schemeClr val="tx1"/>
              </a:solidFill>
            </a:endParaRPr>
          </a:p>
        </p:txBody>
      </p:sp>
      <p:pic>
        <p:nvPicPr>
          <p:cNvPr id="112" name="Рисунок 1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61" y="1754105"/>
            <a:ext cx="414669" cy="377696"/>
          </a:xfrm>
          <a:prstGeom prst="rect">
            <a:avLst/>
          </a:prstGeom>
        </p:spPr>
      </p:pic>
      <p:cxnSp>
        <p:nvCxnSpPr>
          <p:cNvPr id="113" name="Соединительная линия уступом 84"/>
          <p:cNvCxnSpPr/>
          <p:nvPr/>
        </p:nvCxnSpPr>
        <p:spPr>
          <a:xfrm flipV="1">
            <a:off x="1472475" y="1984582"/>
            <a:ext cx="1391403" cy="1"/>
          </a:xfrm>
          <a:prstGeom prst="straightConnector1">
            <a:avLst/>
          </a:prstGeom>
          <a:ln w="31750">
            <a:solidFill>
              <a:srgbClr val="0070C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Прямоугольник 113"/>
          <p:cNvSpPr/>
          <p:nvPr/>
        </p:nvSpPr>
        <p:spPr>
          <a:xfrm>
            <a:off x="1076162" y="3155538"/>
            <a:ext cx="1425860" cy="3234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</a:rPr>
              <a:t>2.1Формирование отчета</a:t>
            </a:r>
            <a:endParaRPr lang="ru-RU" sz="800" dirty="0">
              <a:solidFill>
                <a:schemeClr val="tx1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402910" y="3567158"/>
            <a:ext cx="2015518" cy="12395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srgbClr val="0070C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6" name="Рисунок 1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843" y="3606129"/>
            <a:ext cx="412614" cy="418310"/>
          </a:xfrm>
          <a:prstGeom prst="rect">
            <a:avLst/>
          </a:prstGeom>
        </p:spPr>
      </p:pic>
      <p:sp>
        <p:nvSpPr>
          <p:cNvPr id="117" name="Прямоугольник 116"/>
          <p:cNvSpPr/>
          <p:nvPr/>
        </p:nvSpPr>
        <p:spPr>
          <a:xfrm>
            <a:off x="1362194" y="3798783"/>
            <a:ext cx="1127613" cy="3873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</a:rPr>
              <a:t>3.1. Запрос на расчет отчета</a:t>
            </a:r>
            <a:endParaRPr lang="ru-RU" sz="800" dirty="0">
              <a:solidFill>
                <a:schemeClr val="tx1"/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944874" y="3624679"/>
            <a:ext cx="1005870" cy="2540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ПУДС ЭБ</a:t>
            </a:r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9" name="Рисунок 1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040" y="3992937"/>
            <a:ext cx="434111" cy="395405"/>
          </a:xfrm>
          <a:prstGeom prst="rect">
            <a:avLst/>
          </a:prstGeom>
        </p:spPr>
      </p:pic>
      <p:sp>
        <p:nvSpPr>
          <p:cNvPr id="120" name="Прямоугольник 119"/>
          <p:cNvSpPr/>
          <p:nvPr/>
        </p:nvSpPr>
        <p:spPr>
          <a:xfrm>
            <a:off x="2786672" y="3225958"/>
            <a:ext cx="1726177" cy="4495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</a:rPr>
              <a:t>2.2 Импорт отчета с типом «Предварительный»  по данным 1С</a:t>
            </a:r>
            <a:endParaRPr lang="ru-RU" sz="800" dirty="0">
              <a:solidFill>
                <a:schemeClr val="tx1"/>
              </a:solidFill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2878757" y="4340711"/>
            <a:ext cx="1626341" cy="4845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</a:rPr>
              <a:t>3.3. Формирование отчета с типом «Предварительный»  по данным ПУДС ЭБ</a:t>
            </a:r>
            <a:endParaRPr lang="ru-RU" sz="800" dirty="0">
              <a:solidFill>
                <a:schemeClr val="tx1"/>
              </a:solidFill>
            </a:endParaRPr>
          </a:p>
        </p:txBody>
      </p:sp>
      <p:pic>
        <p:nvPicPr>
          <p:cNvPr id="122" name="Рисунок 1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239" y="4024439"/>
            <a:ext cx="420257" cy="382786"/>
          </a:xfrm>
          <a:prstGeom prst="rect">
            <a:avLst/>
          </a:prstGeom>
        </p:spPr>
      </p:pic>
      <p:cxnSp>
        <p:nvCxnSpPr>
          <p:cNvPr id="123" name="Соединительная линия уступом 84"/>
          <p:cNvCxnSpPr/>
          <p:nvPr/>
        </p:nvCxnSpPr>
        <p:spPr>
          <a:xfrm>
            <a:off x="1356644" y="4285499"/>
            <a:ext cx="1430563" cy="159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bevel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Соединительная линия уступом 84"/>
          <p:cNvCxnSpPr>
            <a:stCxn id="119" idx="1"/>
          </p:cNvCxnSpPr>
          <p:nvPr/>
        </p:nvCxnSpPr>
        <p:spPr>
          <a:xfrm flipH="1" flipV="1">
            <a:off x="1283496" y="4186178"/>
            <a:ext cx="1584544" cy="4461"/>
          </a:xfrm>
          <a:prstGeom prst="straightConnector1">
            <a:avLst/>
          </a:prstGeom>
          <a:ln w="31750">
            <a:solidFill>
              <a:srgbClr val="0070C0"/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Прямоугольник 124"/>
          <p:cNvSpPr/>
          <p:nvPr/>
        </p:nvSpPr>
        <p:spPr>
          <a:xfrm>
            <a:off x="1229273" y="4298485"/>
            <a:ext cx="1246971" cy="416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</a:rPr>
              <a:t>3.2 Рассчитанный отчет</a:t>
            </a:r>
            <a:endParaRPr lang="ru-RU" sz="800" dirty="0">
              <a:solidFill>
                <a:schemeClr val="tx1"/>
              </a:solidFill>
            </a:endParaRPr>
          </a:p>
        </p:txBody>
      </p:sp>
      <p:cxnSp>
        <p:nvCxnSpPr>
          <p:cNvPr id="126" name="Соединительная линия уступом 125"/>
          <p:cNvCxnSpPr/>
          <p:nvPr/>
        </p:nvCxnSpPr>
        <p:spPr>
          <a:xfrm flipV="1">
            <a:off x="3195779" y="3179806"/>
            <a:ext cx="2506336" cy="1008902"/>
          </a:xfrm>
          <a:prstGeom prst="bentConnector3">
            <a:avLst/>
          </a:prstGeom>
          <a:ln w="31750">
            <a:solidFill>
              <a:schemeClr val="accent1">
                <a:lumMod val="75000"/>
              </a:schemeClr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Соединительная линия уступом 126"/>
          <p:cNvCxnSpPr/>
          <p:nvPr/>
        </p:nvCxnSpPr>
        <p:spPr>
          <a:xfrm>
            <a:off x="3194006" y="1975258"/>
            <a:ext cx="2509882" cy="924277"/>
          </a:xfrm>
          <a:prstGeom prst="bentConnector3">
            <a:avLst>
              <a:gd name="adj1" fmla="val 50000"/>
            </a:avLst>
          </a:prstGeom>
          <a:ln w="31750">
            <a:solidFill>
              <a:schemeClr val="accent1">
                <a:lumMod val="75000"/>
              </a:schemeClr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Соединительная линия уступом 127"/>
          <p:cNvCxnSpPr>
            <a:stCxn id="101" idx="3"/>
            <a:endCxn id="102" idx="1"/>
          </p:cNvCxnSpPr>
          <p:nvPr/>
        </p:nvCxnSpPr>
        <p:spPr>
          <a:xfrm flipV="1">
            <a:off x="3251630" y="3024618"/>
            <a:ext cx="2452258" cy="1"/>
          </a:xfrm>
          <a:prstGeom prst="bentConnector3">
            <a:avLst>
              <a:gd name="adj1" fmla="val 50000"/>
            </a:avLst>
          </a:prstGeom>
          <a:ln w="31750">
            <a:solidFill>
              <a:schemeClr val="accent1">
                <a:lumMod val="75000"/>
              </a:schemeClr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Прямоугольник 128"/>
          <p:cNvSpPr/>
          <p:nvPr/>
        </p:nvSpPr>
        <p:spPr>
          <a:xfrm>
            <a:off x="5164396" y="3319767"/>
            <a:ext cx="1447265" cy="5176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</a:rPr>
              <a:t>4. Формирование отчета по ТОФК с типом «Первичный» </a:t>
            </a:r>
            <a:endParaRPr lang="ru-RU" sz="800" dirty="0">
              <a:solidFill>
                <a:schemeClr val="tx1"/>
              </a:solidFill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4608136" y="1659821"/>
            <a:ext cx="867173" cy="2540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ТОФК</a:t>
            </a:r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6713135" y="1616595"/>
            <a:ext cx="1799994" cy="3146927"/>
          </a:xfrm>
          <a:prstGeom prst="rect">
            <a:avLst/>
          </a:prstGeom>
          <a:solidFill>
            <a:srgbClr val="FFF1C9"/>
          </a:solidFill>
          <a:effectLst>
            <a:outerShdw blurRad="50800" dist="38100" dir="2700000" algn="tl" rotWithShape="0">
              <a:srgbClr val="0070C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7190295" y="1644721"/>
            <a:ext cx="1100790" cy="2540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МОУ ФК</a:t>
            </a:r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33" name="Рисунок 1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0740" y="2750417"/>
            <a:ext cx="504784" cy="518853"/>
          </a:xfrm>
          <a:prstGeom prst="rect">
            <a:avLst/>
          </a:prstGeom>
        </p:spPr>
      </p:pic>
      <p:cxnSp>
        <p:nvCxnSpPr>
          <p:cNvPr id="135" name="Соединительная линия уступом 84"/>
          <p:cNvCxnSpPr>
            <a:stCxn id="102" idx="3"/>
            <a:endCxn id="133" idx="1"/>
          </p:cNvCxnSpPr>
          <p:nvPr/>
        </p:nvCxnSpPr>
        <p:spPr>
          <a:xfrm flipV="1">
            <a:off x="6208672" y="3009844"/>
            <a:ext cx="1152068" cy="14774"/>
          </a:xfrm>
          <a:prstGeom prst="straightConnector1">
            <a:avLst/>
          </a:prstGeom>
          <a:ln w="31750">
            <a:solidFill>
              <a:srgbClr val="0070C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Прямоугольник 136"/>
          <p:cNvSpPr/>
          <p:nvPr/>
        </p:nvSpPr>
        <p:spPr>
          <a:xfrm>
            <a:off x="7054541" y="3403382"/>
            <a:ext cx="1322894" cy="491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</a:rPr>
              <a:t>5. Формирование сводного отчета</a:t>
            </a:r>
            <a:endParaRPr lang="ru-RU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63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0" y="397590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88480" y="4760373"/>
            <a:ext cx="2103120" cy="268856"/>
          </a:xfrm>
        </p:spPr>
        <p:txBody>
          <a:bodyPr/>
          <a:lstStyle/>
          <a:p>
            <a:fld id="{FAA6C436-0D4A-4340-A2B7-930FFE7E96AA}" type="slidenum">
              <a:rPr lang="ru-RU" smtClean="0"/>
              <a:t>3</a:t>
            </a:fld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3973015" y="124159"/>
            <a:ext cx="5148470" cy="348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64" b="1" dirty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Казначейская </a:t>
            </a:r>
            <a:r>
              <a:rPr lang="ru-RU" sz="1664" b="1" dirty="0" smtClean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отчетность. Контроли</a:t>
            </a:r>
            <a:endParaRPr lang="ru-RU" sz="1664" b="1" dirty="0">
              <a:solidFill>
                <a:srgbClr val="1143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509665" y="1244412"/>
            <a:ext cx="7924800" cy="0"/>
          </a:xfrm>
          <a:prstGeom prst="line">
            <a:avLst/>
          </a:prstGeom>
          <a:ln w="95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984554" y="773435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altLang="ru-RU" sz="1600" b="1" dirty="0" smtClean="0">
                <a:solidFill>
                  <a:srgbClr val="11437F"/>
                </a:solidFill>
                <a:cs typeface="Times New Roman" panose="02020603050405020304" pitchFamily="18" charset="0"/>
                <a:sym typeface="Arial" pitchFamily="34" charset="0"/>
              </a:rPr>
              <a:t>Форматно </a:t>
            </a:r>
            <a:r>
              <a:rPr lang="ru-RU" altLang="ru-RU" sz="1600" b="1" dirty="0">
                <a:solidFill>
                  <a:srgbClr val="11437F"/>
                </a:solidFill>
                <a:cs typeface="Times New Roman" panose="02020603050405020304" pitchFamily="18" charset="0"/>
                <a:sym typeface="Arial" pitchFamily="34" charset="0"/>
              </a:rPr>
              <a:t>логический </a:t>
            </a:r>
            <a:r>
              <a:rPr lang="ru-RU" altLang="ru-RU" sz="1600" b="1" dirty="0" smtClean="0">
                <a:solidFill>
                  <a:srgbClr val="11437F"/>
                </a:solidFill>
                <a:cs typeface="Times New Roman" panose="02020603050405020304" pitchFamily="18" charset="0"/>
                <a:sym typeface="Arial" pitchFamily="34" charset="0"/>
              </a:rPr>
              <a:t>контроль</a:t>
            </a:r>
            <a:endParaRPr lang="ru-RU" altLang="ru-RU" sz="1600" b="1" dirty="0">
              <a:solidFill>
                <a:srgbClr val="11437F"/>
              </a:solidFill>
              <a:cs typeface="Times New Roman" panose="02020603050405020304" pitchFamily="18" charset="0"/>
              <a:sym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735" y="1509260"/>
            <a:ext cx="8635451" cy="1201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50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0" y="397590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88480" y="4760373"/>
            <a:ext cx="2103120" cy="268856"/>
          </a:xfrm>
        </p:spPr>
        <p:txBody>
          <a:bodyPr/>
          <a:lstStyle/>
          <a:p>
            <a:fld id="{FAA6C436-0D4A-4340-A2B7-930FFE7E96AA}" type="slidenum">
              <a:rPr lang="ru-RU" smtClean="0"/>
              <a:t>4</a:t>
            </a:fld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3967976" y="111247"/>
            <a:ext cx="5148470" cy="348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64" b="1" dirty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Казначейская отчетность. </a:t>
            </a:r>
            <a:r>
              <a:rPr lang="ru-RU" sz="1664" b="1" dirty="0" smtClean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Развитие</a:t>
            </a:r>
            <a:endParaRPr lang="ru-RU" sz="1664" b="1" dirty="0">
              <a:solidFill>
                <a:srgbClr val="1143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8"/>
          <p:cNvSpPr txBox="1">
            <a:spLocks/>
          </p:cNvSpPr>
          <p:nvPr/>
        </p:nvSpPr>
        <p:spPr>
          <a:xfrm>
            <a:off x="371475" y="760241"/>
            <a:ext cx="8610600" cy="394923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5145">
              <a:defRPr>
                <a:latin typeface="+mn-lt"/>
                <a:ea typeface="+mn-ea"/>
                <a:cs typeface="+mn-cs"/>
              </a:defRPr>
            </a:lvl2pPr>
            <a:lvl3pPr marL="1450291">
              <a:defRPr>
                <a:latin typeface="+mn-lt"/>
                <a:ea typeface="+mn-ea"/>
                <a:cs typeface="+mn-cs"/>
              </a:defRPr>
            </a:lvl3pPr>
            <a:lvl4pPr marL="2175435">
              <a:defRPr>
                <a:latin typeface="+mn-lt"/>
                <a:ea typeface="+mn-ea"/>
                <a:cs typeface="+mn-cs"/>
              </a:defRPr>
            </a:lvl4pPr>
            <a:lvl5pPr marL="2900580">
              <a:defRPr>
                <a:latin typeface="+mn-lt"/>
                <a:ea typeface="+mn-ea"/>
                <a:cs typeface="+mn-cs"/>
              </a:defRPr>
            </a:lvl5pPr>
            <a:lvl6pPr marL="3625726">
              <a:defRPr>
                <a:latin typeface="+mn-lt"/>
                <a:ea typeface="+mn-ea"/>
                <a:cs typeface="+mn-cs"/>
              </a:defRPr>
            </a:lvl6pPr>
            <a:lvl7pPr marL="4350871">
              <a:defRPr>
                <a:latin typeface="+mn-lt"/>
                <a:ea typeface="+mn-ea"/>
                <a:cs typeface="+mn-cs"/>
              </a:defRPr>
            </a:lvl7pPr>
            <a:lvl8pPr marL="5076016">
              <a:defRPr>
                <a:latin typeface="+mn-lt"/>
                <a:ea typeface="+mn-ea"/>
                <a:cs typeface="+mn-cs"/>
              </a:defRPr>
            </a:lvl8pPr>
            <a:lvl9pPr marL="5801162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Реализация </a:t>
            </a:r>
            <a:r>
              <a:rPr lang="ru-RU" sz="1600" b="1" dirty="0">
                <a:solidFill>
                  <a:srgbClr val="11437F"/>
                </a:solidFill>
                <a:cs typeface="Times New Roman" panose="02020603050405020304" pitchFamily="18" charset="0"/>
              </a:rPr>
              <a:t>доработки по сервису </a:t>
            </a:r>
            <a:r>
              <a:rPr lang="ru-RU" sz="16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представления </a:t>
            </a:r>
            <a:r>
              <a:rPr lang="ru-RU" sz="1600" b="1" dirty="0">
                <a:solidFill>
                  <a:srgbClr val="11437F"/>
                </a:solidFill>
                <a:cs typeface="Times New Roman" panose="02020603050405020304" pitchFamily="18" charset="0"/>
              </a:rPr>
              <a:t>отчетности </a:t>
            </a:r>
            <a:r>
              <a:rPr lang="ru-RU" sz="16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ФО</a:t>
            </a:r>
            <a:endParaRPr lang="ru-RU" sz="1600" b="1" dirty="0">
              <a:solidFill>
                <a:srgbClr val="11437F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1" y="1862174"/>
            <a:ext cx="5209082" cy="685626"/>
          </a:xfrm>
          <a:prstGeom prst="rect">
            <a:avLst/>
          </a:prstGeom>
        </p:spPr>
      </p:pic>
      <p:sp>
        <p:nvSpPr>
          <p:cNvPr id="13" name="Объект 8"/>
          <p:cNvSpPr txBox="1">
            <a:spLocks/>
          </p:cNvSpPr>
          <p:nvPr/>
        </p:nvSpPr>
        <p:spPr>
          <a:xfrm>
            <a:off x="381000" y="1469310"/>
            <a:ext cx="8610600" cy="325504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5145">
              <a:defRPr>
                <a:latin typeface="+mn-lt"/>
                <a:ea typeface="+mn-ea"/>
                <a:cs typeface="+mn-cs"/>
              </a:defRPr>
            </a:lvl2pPr>
            <a:lvl3pPr marL="1450291">
              <a:defRPr>
                <a:latin typeface="+mn-lt"/>
                <a:ea typeface="+mn-ea"/>
                <a:cs typeface="+mn-cs"/>
              </a:defRPr>
            </a:lvl3pPr>
            <a:lvl4pPr marL="2175435">
              <a:defRPr>
                <a:latin typeface="+mn-lt"/>
                <a:ea typeface="+mn-ea"/>
                <a:cs typeface="+mn-cs"/>
              </a:defRPr>
            </a:lvl4pPr>
            <a:lvl5pPr marL="2900580">
              <a:defRPr>
                <a:latin typeface="+mn-lt"/>
                <a:ea typeface="+mn-ea"/>
                <a:cs typeface="+mn-cs"/>
              </a:defRPr>
            </a:lvl5pPr>
            <a:lvl6pPr marL="3625726">
              <a:defRPr>
                <a:latin typeface="+mn-lt"/>
                <a:ea typeface="+mn-ea"/>
                <a:cs typeface="+mn-cs"/>
              </a:defRPr>
            </a:lvl6pPr>
            <a:lvl7pPr marL="4350871">
              <a:defRPr>
                <a:latin typeface="+mn-lt"/>
                <a:ea typeface="+mn-ea"/>
                <a:cs typeface="+mn-cs"/>
              </a:defRPr>
            </a:lvl7pPr>
            <a:lvl8pPr marL="5076016">
              <a:defRPr>
                <a:latin typeface="+mn-lt"/>
                <a:ea typeface="+mn-ea"/>
                <a:cs typeface="+mn-cs"/>
              </a:defRPr>
            </a:lvl8pPr>
            <a:lvl9pPr marL="580116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1. Уровень </a:t>
            </a:r>
            <a:r>
              <a:rPr lang="ru-RU" sz="1400" b="1" dirty="0">
                <a:solidFill>
                  <a:srgbClr val="11437F"/>
                </a:solidFill>
                <a:cs typeface="Times New Roman" panose="02020603050405020304" pitchFamily="18" charset="0"/>
              </a:rPr>
              <a:t>субъекта </a:t>
            </a:r>
            <a:r>
              <a:rPr lang="ru-RU" sz="14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отчетности (ТОФК)</a:t>
            </a:r>
            <a:endParaRPr lang="ru-RU" sz="1400" b="1" dirty="0">
              <a:solidFill>
                <a:srgbClr val="11437F"/>
              </a:solidFill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2546" y="2598643"/>
            <a:ext cx="4543737" cy="126377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2140" y="3908304"/>
            <a:ext cx="3646001" cy="986497"/>
          </a:xfrm>
          <a:prstGeom prst="rect">
            <a:avLst/>
          </a:prstGeom>
        </p:spPr>
      </p:pic>
      <p:cxnSp>
        <p:nvCxnSpPr>
          <p:cNvPr id="16" name="Соединительная линия уступом 15"/>
          <p:cNvCxnSpPr>
            <a:stCxn id="5" idx="3"/>
            <a:endCxn id="10" idx="3"/>
          </p:cNvCxnSpPr>
          <p:nvPr/>
        </p:nvCxnSpPr>
        <p:spPr>
          <a:xfrm>
            <a:off x="5666283" y="2204987"/>
            <a:ext cx="12700" cy="1025543"/>
          </a:xfrm>
          <a:prstGeom prst="bentConnector3">
            <a:avLst>
              <a:gd name="adj1" fmla="val 180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>
            <a:stCxn id="10" idx="3"/>
            <a:endCxn id="12" idx="0"/>
          </p:cNvCxnSpPr>
          <p:nvPr/>
        </p:nvCxnSpPr>
        <p:spPr>
          <a:xfrm>
            <a:off x="5666283" y="3230530"/>
            <a:ext cx="1108858" cy="677774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075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0" y="397590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88480" y="4760373"/>
            <a:ext cx="2103120" cy="268856"/>
          </a:xfrm>
        </p:spPr>
        <p:txBody>
          <a:bodyPr/>
          <a:lstStyle/>
          <a:p>
            <a:fld id="{FAA6C436-0D4A-4340-A2B7-930FFE7E96AA}" type="slidenum">
              <a:rPr lang="ru-RU" smtClean="0"/>
              <a:t>5</a:t>
            </a:fld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3973015" y="124159"/>
            <a:ext cx="5148470" cy="348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64" b="1" dirty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Казначейская </a:t>
            </a:r>
            <a:r>
              <a:rPr lang="ru-RU" sz="1664" b="1" dirty="0" smtClean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отчетность. Развитие</a:t>
            </a:r>
            <a:endParaRPr lang="ru-RU" sz="1664" b="1" dirty="0">
              <a:solidFill>
                <a:srgbClr val="1143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8"/>
          <p:cNvSpPr txBox="1">
            <a:spLocks/>
          </p:cNvSpPr>
          <p:nvPr/>
        </p:nvSpPr>
        <p:spPr>
          <a:xfrm>
            <a:off x="381000" y="818197"/>
            <a:ext cx="8610600" cy="337178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5145">
              <a:defRPr>
                <a:latin typeface="+mn-lt"/>
                <a:ea typeface="+mn-ea"/>
                <a:cs typeface="+mn-cs"/>
              </a:defRPr>
            </a:lvl2pPr>
            <a:lvl3pPr marL="1450291">
              <a:defRPr>
                <a:latin typeface="+mn-lt"/>
                <a:ea typeface="+mn-ea"/>
                <a:cs typeface="+mn-cs"/>
              </a:defRPr>
            </a:lvl3pPr>
            <a:lvl4pPr marL="2175435">
              <a:defRPr>
                <a:latin typeface="+mn-lt"/>
                <a:ea typeface="+mn-ea"/>
                <a:cs typeface="+mn-cs"/>
              </a:defRPr>
            </a:lvl4pPr>
            <a:lvl5pPr marL="2900580">
              <a:defRPr>
                <a:latin typeface="+mn-lt"/>
                <a:ea typeface="+mn-ea"/>
                <a:cs typeface="+mn-cs"/>
              </a:defRPr>
            </a:lvl5pPr>
            <a:lvl6pPr marL="3625726">
              <a:defRPr>
                <a:latin typeface="+mn-lt"/>
                <a:ea typeface="+mn-ea"/>
                <a:cs typeface="+mn-cs"/>
              </a:defRPr>
            </a:lvl6pPr>
            <a:lvl7pPr marL="4350871">
              <a:defRPr>
                <a:latin typeface="+mn-lt"/>
                <a:ea typeface="+mn-ea"/>
                <a:cs typeface="+mn-cs"/>
              </a:defRPr>
            </a:lvl7pPr>
            <a:lvl8pPr marL="5076016">
              <a:defRPr>
                <a:latin typeface="+mn-lt"/>
                <a:ea typeface="+mn-ea"/>
                <a:cs typeface="+mn-cs"/>
              </a:defRPr>
            </a:lvl8pPr>
            <a:lvl9pPr marL="5801162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rgbClr val="11437F"/>
                </a:solidFill>
                <a:cs typeface="Times New Roman" panose="02020603050405020304" pitchFamily="18" charset="0"/>
              </a:rPr>
              <a:t>Реализация доработки по сервису представления отчетности ФО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457200" y="1267509"/>
            <a:ext cx="7924800" cy="0"/>
          </a:xfrm>
          <a:prstGeom prst="line">
            <a:avLst/>
          </a:prstGeom>
          <a:ln w="95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бъект 8"/>
          <p:cNvSpPr txBox="1">
            <a:spLocks/>
          </p:cNvSpPr>
          <p:nvPr/>
        </p:nvSpPr>
        <p:spPr>
          <a:xfrm>
            <a:off x="381000" y="1469310"/>
            <a:ext cx="8610600" cy="325504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5145">
              <a:defRPr>
                <a:latin typeface="+mn-lt"/>
                <a:ea typeface="+mn-ea"/>
                <a:cs typeface="+mn-cs"/>
              </a:defRPr>
            </a:lvl2pPr>
            <a:lvl3pPr marL="1450291">
              <a:defRPr>
                <a:latin typeface="+mn-lt"/>
                <a:ea typeface="+mn-ea"/>
                <a:cs typeface="+mn-cs"/>
              </a:defRPr>
            </a:lvl3pPr>
            <a:lvl4pPr marL="2175435">
              <a:defRPr>
                <a:latin typeface="+mn-lt"/>
                <a:ea typeface="+mn-ea"/>
                <a:cs typeface="+mn-cs"/>
              </a:defRPr>
            </a:lvl4pPr>
            <a:lvl5pPr marL="2900580">
              <a:defRPr>
                <a:latin typeface="+mn-lt"/>
                <a:ea typeface="+mn-ea"/>
                <a:cs typeface="+mn-cs"/>
              </a:defRPr>
            </a:lvl5pPr>
            <a:lvl6pPr marL="3625726">
              <a:defRPr>
                <a:latin typeface="+mn-lt"/>
                <a:ea typeface="+mn-ea"/>
                <a:cs typeface="+mn-cs"/>
              </a:defRPr>
            </a:lvl6pPr>
            <a:lvl7pPr marL="4350871">
              <a:defRPr>
                <a:latin typeface="+mn-lt"/>
                <a:ea typeface="+mn-ea"/>
                <a:cs typeface="+mn-cs"/>
              </a:defRPr>
            </a:lvl7pPr>
            <a:lvl8pPr marL="5076016">
              <a:defRPr>
                <a:latin typeface="+mn-lt"/>
                <a:ea typeface="+mn-ea"/>
                <a:cs typeface="+mn-cs"/>
              </a:defRPr>
            </a:lvl8pPr>
            <a:lvl9pPr marL="580116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2. Уровень ФО</a:t>
            </a:r>
            <a:endParaRPr lang="ru-RU" sz="1400" b="1" dirty="0">
              <a:solidFill>
                <a:srgbClr val="11437F"/>
              </a:solidFill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1" y="1794814"/>
            <a:ext cx="2188564" cy="70513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0197" y="2527827"/>
            <a:ext cx="2063241" cy="250140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3438" y="1859942"/>
            <a:ext cx="5706607" cy="1784041"/>
          </a:xfrm>
          <a:prstGeom prst="rect">
            <a:avLst/>
          </a:prstGeom>
        </p:spPr>
      </p:pic>
      <p:cxnSp>
        <p:nvCxnSpPr>
          <p:cNvPr id="15" name="Соединительная линия уступом 14"/>
          <p:cNvCxnSpPr>
            <a:endCxn id="3" idx="1"/>
          </p:cNvCxnSpPr>
          <p:nvPr/>
        </p:nvCxnSpPr>
        <p:spPr>
          <a:xfrm rot="16200000" flipH="1">
            <a:off x="313279" y="2881609"/>
            <a:ext cx="1250701" cy="543135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Соединительная линия уступом 16"/>
          <p:cNvCxnSpPr>
            <a:endCxn id="7" idx="2"/>
          </p:cNvCxnSpPr>
          <p:nvPr/>
        </p:nvCxnSpPr>
        <p:spPr>
          <a:xfrm flipV="1">
            <a:off x="3273438" y="3643983"/>
            <a:ext cx="2853304" cy="68067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539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0" y="397590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88480" y="4760373"/>
            <a:ext cx="2103120" cy="268856"/>
          </a:xfrm>
        </p:spPr>
        <p:txBody>
          <a:bodyPr/>
          <a:lstStyle/>
          <a:p>
            <a:fld id="{FAA6C436-0D4A-4340-A2B7-930FFE7E96AA}" type="slidenum">
              <a:rPr lang="ru-RU" smtClean="0"/>
              <a:t>6</a:t>
            </a:fld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3973015" y="124159"/>
            <a:ext cx="5148470" cy="348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64" b="1" dirty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Казначейская </a:t>
            </a:r>
            <a:r>
              <a:rPr lang="ru-RU" sz="1664" b="1" dirty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отчетность. Развитие</a:t>
            </a:r>
            <a:endParaRPr lang="ru-RU" sz="1664" b="1" dirty="0">
              <a:solidFill>
                <a:srgbClr val="1143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8"/>
          <p:cNvSpPr txBox="1">
            <a:spLocks/>
          </p:cNvSpPr>
          <p:nvPr/>
        </p:nvSpPr>
        <p:spPr>
          <a:xfrm>
            <a:off x="266704" y="760819"/>
            <a:ext cx="8610600" cy="285105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5145">
              <a:defRPr>
                <a:latin typeface="+mn-lt"/>
                <a:ea typeface="+mn-ea"/>
                <a:cs typeface="+mn-cs"/>
              </a:defRPr>
            </a:lvl2pPr>
            <a:lvl3pPr marL="1450291">
              <a:defRPr>
                <a:latin typeface="+mn-lt"/>
                <a:ea typeface="+mn-ea"/>
                <a:cs typeface="+mn-cs"/>
              </a:defRPr>
            </a:lvl3pPr>
            <a:lvl4pPr marL="2175435">
              <a:defRPr>
                <a:latin typeface="+mn-lt"/>
                <a:ea typeface="+mn-ea"/>
                <a:cs typeface="+mn-cs"/>
              </a:defRPr>
            </a:lvl4pPr>
            <a:lvl5pPr marL="2900580">
              <a:defRPr>
                <a:latin typeface="+mn-lt"/>
                <a:ea typeface="+mn-ea"/>
                <a:cs typeface="+mn-cs"/>
              </a:defRPr>
            </a:lvl5pPr>
            <a:lvl6pPr marL="3625726">
              <a:defRPr>
                <a:latin typeface="+mn-lt"/>
                <a:ea typeface="+mn-ea"/>
                <a:cs typeface="+mn-cs"/>
              </a:defRPr>
            </a:lvl6pPr>
            <a:lvl7pPr marL="4350871">
              <a:defRPr>
                <a:latin typeface="+mn-lt"/>
                <a:ea typeface="+mn-ea"/>
                <a:cs typeface="+mn-cs"/>
              </a:defRPr>
            </a:lvl7pPr>
            <a:lvl8pPr marL="5076016">
              <a:defRPr>
                <a:latin typeface="+mn-lt"/>
                <a:ea typeface="+mn-ea"/>
                <a:cs typeface="+mn-cs"/>
              </a:defRPr>
            </a:lvl8pPr>
            <a:lvl9pPr marL="5801162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Пакетное </a:t>
            </a:r>
            <a:r>
              <a:rPr lang="ru-RU" sz="1600" b="1" dirty="0">
                <a:solidFill>
                  <a:srgbClr val="11437F"/>
                </a:solidFill>
                <a:cs typeface="Times New Roman" panose="02020603050405020304" pitchFamily="18" charset="0"/>
              </a:rPr>
              <a:t>формирование </a:t>
            </a:r>
            <a:r>
              <a:rPr lang="ru-RU" sz="16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ф.0503154/0503155</a:t>
            </a:r>
            <a:endParaRPr lang="ru-RU" sz="1600" b="1" dirty="0">
              <a:solidFill>
                <a:srgbClr val="11437F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457199" y="1394313"/>
            <a:ext cx="7924800" cy="0"/>
          </a:xfrm>
          <a:prstGeom prst="line">
            <a:avLst/>
          </a:prstGeom>
          <a:ln w="95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трелка вниз 2"/>
          <p:cNvSpPr/>
          <p:nvPr/>
        </p:nvSpPr>
        <p:spPr>
          <a:xfrm>
            <a:off x="3788189" y="1814706"/>
            <a:ext cx="369651" cy="2334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ъект 8"/>
          <p:cNvSpPr txBox="1">
            <a:spLocks/>
          </p:cNvSpPr>
          <p:nvPr/>
        </p:nvSpPr>
        <p:spPr>
          <a:xfrm>
            <a:off x="3114914" y="1469743"/>
            <a:ext cx="2609368" cy="325504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5145">
              <a:defRPr>
                <a:latin typeface="+mn-lt"/>
                <a:ea typeface="+mn-ea"/>
                <a:cs typeface="+mn-cs"/>
              </a:defRPr>
            </a:lvl2pPr>
            <a:lvl3pPr marL="1450291">
              <a:defRPr>
                <a:latin typeface="+mn-lt"/>
                <a:ea typeface="+mn-ea"/>
                <a:cs typeface="+mn-cs"/>
              </a:defRPr>
            </a:lvl3pPr>
            <a:lvl4pPr marL="2175435">
              <a:defRPr>
                <a:latin typeface="+mn-lt"/>
                <a:ea typeface="+mn-ea"/>
                <a:cs typeface="+mn-cs"/>
              </a:defRPr>
            </a:lvl4pPr>
            <a:lvl5pPr marL="2900580">
              <a:defRPr>
                <a:latin typeface="+mn-lt"/>
                <a:ea typeface="+mn-ea"/>
                <a:cs typeface="+mn-cs"/>
              </a:defRPr>
            </a:lvl5pPr>
            <a:lvl6pPr marL="3625726">
              <a:defRPr>
                <a:latin typeface="+mn-lt"/>
                <a:ea typeface="+mn-ea"/>
                <a:cs typeface="+mn-cs"/>
              </a:defRPr>
            </a:lvl6pPr>
            <a:lvl7pPr marL="4350871">
              <a:defRPr>
                <a:latin typeface="+mn-lt"/>
                <a:ea typeface="+mn-ea"/>
                <a:cs typeface="+mn-cs"/>
              </a:defRPr>
            </a:lvl7pPr>
            <a:lvl8pPr marL="5076016">
              <a:defRPr>
                <a:latin typeface="+mn-lt"/>
                <a:ea typeface="+mn-ea"/>
                <a:cs typeface="+mn-cs"/>
              </a:defRPr>
            </a:lvl8pPr>
            <a:lvl9pPr marL="580116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>
                <a:solidFill>
                  <a:srgbClr val="11437F"/>
                </a:solidFill>
                <a:cs typeface="Times New Roman" panose="02020603050405020304" pitchFamily="18" charset="0"/>
              </a:rPr>
              <a:t>Создание отчета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3788189" y="2542793"/>
            <a:ext cx="369651" cy="2334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бъект 8"/>
          <p:cNvSpPr txBox="1">
            <a:spLocks/>
          </p:cNvSpPr>
          <p:nvPr/>
        </p:nvSpPr>
        <p:spPr>
          <a:xfrm>
            <a:off x="3114914" y="2218666"/>
            <a:ext cx="2609368" cy="325504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5145">
              <a:defRPr>
                <a:latin typeface="+mn-lt"/>
                <a:ea typeface="+mn-ea"/>
                <a:cs typeface="+mn-cs"/>
              </a:defRPr>
            </a:lvl2pPr>
            <a:lvl3pPr marL="1450291">
              <a:defRPr>
                <a:latin typeface="+mn-lt"/>
                <a:ea typeface="+mn-ea"/>
                <a:cs typeface="+mn-cs"/>
              </a:defRPr>
            </a:lvl3pPr>
            <a:lvl4pPr marL="2175435">
              <a:defRPr>
                <a:latin typeface="+mn-lt"/>
                <a:ea typeface="+mn-ea"/>
                <a:cs typeface="+mn-cs"/>
              </a:defRPr>
            </a:lvl4pPr>
            <a:lvl5pPr marL="2900580">
              <a:defRPr>
                <a:latin typeface="+mn-lt"/>
                <a:ea typeface="+mn-ea"/>
                <a:cs typeface="+mn-cs"/>
              </a:defRPr>
            </a:lvl5pPr>
            <a:lvl6pPr marL="3625726">
              <a:defRPr>
                <a:latin typeface="+mn-lt"/>
                <a:ea typeface="+mn-ea"/>
                <a:cs typeface="+mn-cs"/>
              </a:defRPr>
            </a:lvl6pPr>
            <a:lvl7pPr marL="4350871">
              <a:defRPr>
                <a:latin typeface="+mn-lt"/>
                <a:ea typeface="+mn-ea"/>
                <a:cs typeface="+mn-cs"/>
              </a:defRPr>
            </a:lvl7pPr>
            <a:lvl8pPr marL="5076016">
              <a:defRPr>
                <a:latin typeface="+mn-lt"/>
                <a:ea typeface="+mn-ea"/>
                <a:cs typeface="+mn-cs"/>
              </a:defRPr>
            </a:lvl8pPr>
            <a:lvl9pPr marL="580116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Выбор бюджета</a:t>
            </a:r>
            <a:endParaRPr lang="ru-RU" sz="1400" b="1" dirty="0">
              <a:solidFill>
                <a:srgbClr val="11437F"/>
              </a:solidFill>
              <a:cs typeface="Times New Roman" panose="02020603050405020304" pitchFamily="18" charset="0"/>
            </a:endParaRPr>
          </a:p>
        </p:txBody>
      </p:sp>
      <p:sp>
        <p:nvSpPr>
          <p:cNvPr id="15" name="Объект 8"/>
          <p:cNvSpPr txBox="1">
            <a:spLocks/>
          </p:cNvSpPr>
          <p:nvPr/>
        </p:nvSpPr>
        <p:spPr>
          <a:xfrm>
            <a:off x="2735392" y="2793229"/>
            <a:ext cx="2844895" cy="325504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5145">
              <a:defRPr>
                <a:latin typeface="+mn-lt"/>
                <a:ea typeface="+mn-ea"/>
                <a:cs typeface="+mn-cs"/>
              </a:defRPr>
            </a:lvl2pPr>
            <a:lvl3pPr marL="1450291">
              <a:defRPr>
                <a:latin typeface="+mn-lt"/>
                <a:ea typeface="+mn-ea"/>
                <a:cs typeface="+mn-cs"/>
              </a:defRPr>
            </a:lvl3pPr>
            <a:lvl4pPr marL="2175435">
              <a:defRPr>
                <a:latin typeface="+mn-lt"/>
                <a:ea typeface="+mn-ea"/>
                <a:cs typeface="+mn-cs"/>
              </a:defRPr>
            </a:lvl4pPr>
            <a:lvl5pPr marL="2900580">
              <a:defRPr>
                <a:latin typeface="+mn-lt"/>
                <a:ea typeface="+mn-ea"/>
                <a:cs typeface="+mn-cs"/>
              </a:defRPr>
            </a:lvl5pPr>
            <a:lvl6pPr marL="3625726">
              <a:defRPr>
                <a:latin typeface="+mn-lt"/>
                <a:ea typeface="+mn-ea"/>
                <a:cs typeface="+mn-cs"/>
              </a:defRPr>
            </a:lvl6pPr>
            <a:lvl7pPr marL="4350871">
              <a:defRPr>
                <a:latin typeface="+mn-lt"/>
                <a:ea typeface="+mn-ea"/>
                <a:cs typeface="+mn-cs"/>
              </a:defRPr>
            </a:lvl7pPr>
            <a:lvl8pPr marL="5076016">
              <a:defRPr>
                <a:latin typeface="+mn-lt"/>
                <a:ea typeface="+mn-ea"/>
                <a:cs typeface="+mn-cs"/>
              </a:defRPr>
            </a:lvl8pPr>
            <a:lvl9pPr marL="580116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>
                <a:solidFill>
                  <a:srgbClr val="11437F"/>
                </a:solidFill>
                <a:cs typeface="Times New Roman" panose="02020603050405020304" pitchFamily="18" charset="0"/>
              </a:rPr>
              <a:t>Рассчитать по данным </a:t>
            </a:r>
            <a:r>
              <a:rPr lang="ru-RU" sz="14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учета</a:t>
            </a:r>
          </a:p>
          <a:p>
            <a:endParaRPr lang="ru-RU" sz="1400" b="1" dirty="0">
              <a:solidFill>
                <a:srgbClr val="11437F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3239644">
            <a:off x="2756680" y="2975129"/>
            <a:ext cx="184825" cy="8996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бъект 8"/>
          <p:cNvSpPr txBox="1">
            <a:spLocks/>
          </p:cNvSpPr>
          <p:nvPr/>
        </p:nvSpPr>
        <p:spPr>
          <a:xfrm>
            <a:off x="4931923" y="3781353"/>
            <a:ext cx="3852688" cy="325504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5145">
              <a:defRPr>
                <a:latin typeface="+mn-lt"/>
                <a:ea typeface="+mn-ea"/>
                <a:cs typeface="+mn-cs"/>
              </a:defRPr>
            </a:lvl2pPr>
            <a:lvl3pPr marL="1450291">
              <a:defRPr>
                <a:latin typeface="+mn-lt"/>
                <a:ea typeface="+mn-ea"/>
                <a:cs typeface="+mn-cs"/>
              </a:defRPr>
            </a:lvl3pPr>
            <a:lvl4pPr marL="2175435">
              <a:defRPr>
                <a:latin typeface="+mn-lt"/>
                <a:ea typeface="+mn-ea"/>
                <a:cs typeface="+mn-cs"/>
              </a:defRPr>
            </a:lvl4pPr>
            <a:lvl5pPr marL="2900580">
              <a:defRPr>
                <a:latin typeface="+mn-lt"/>
                <a:ea typeface="+mn-ea"/>
                <a:cs typeface="+mn-cs"/>
              </a:defRPr>
            </a:lvl5pPr>
            <a:lvl6pPr marL="3625726">
              <a:defRPr>
                <a:latin typeface="+mn-lt"/>
                <a:ea typeface="+mn-ea"/>
                <a:cs typeface="+mn-cs"/>
              </a:defRPr>
            </a:lvl6pPr>
            <a:lvl7pPr marL="4350871">
              <a:defRPr>
                <a:latin typeface="+mn-lt"/>
                <a:ea typeface="+mn-ea"/>
                <a:cs typeface="+mn-cs"/>
              </a:defRPr>
            </a:lvl7pPr>
            <a:lvl8pPr marL="5076016">
              <a:defRPr>
                <a:latin typeface="+mn-lt"/>
                <a:ea typeface="+mn-ea"/>
                <a:cs typeface="+mn-cs"/>
              </a:defRPr>
            </a:lvl8pPr>
            <a:lvl9pPr marL="580116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Создание отчетов </a:t>
            </a:r>
            <a:r>
              <a:rPr lang="ru-RU" sz="1200" b="1" dirty="0">
                <a:solidFill>
                  <a:srgbClr val="11437F"/>
                </a:solidFill>
                <a:cs typeface="Times New Roman" panose="02020603050405020304" pitchFamily="18" charset="0"/>
              </a:rPr>
              <a:t>по выбранным </a:t>
            </a:r>
            <a:r>
              <a:rPr lang="ru-RU" sz="12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бюджетам</a:t>
            </a:r>
            <a:endParaRPr lang="ru-RU" sz="1200" b="1" dirty="0">
              <a:solidFill>
                <a:srgbClr val="11437F"/>
              </a:solidFill>
              <a:cs typeface="Times New Roman" panose="02020603050405020304" pitchFamily="18" charset="0"/>
            </a:endParaRPr>
          </a:p>
          <a:p>
            <a:endParaRPr lang="ru-RU" sz="1400" b="1" dirty="0">
              <a:solidFill>
                <a:srgbClr val="11437F"/>
              </a:solidFill>
              <a:cs typeface="Times New Roman" panose="02020603050405020304" pitchFamily="18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 rot="18412841">
            <a:off x="5062555" y="2977225"/>
            <a:ext cx="199478" cy="8954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987" y="3051154"/>
            <a:ext cx="510121" cy="515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0415" y="3047667"/>
            <a:ext cx="527733" cy="510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Объект 8"/>
          <p:cNvSpPr txBox="1">
            <a:spLocks/>
          </p:cNvSpPr>
          <p:nvPr/>
        </p:nvSpPr>
        <p:spPr>
          <a:xfrm>
            <a:off x="389726" y="3750088"/>
            <a:ext cx="4354575" cy="325504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5145">
              <a:defRPr>
                <a:latin typeface="+mn-lt"/>
                <a:ea typeface="+mn-ea"/>
                <a:cs typeface="+mn-cs"/>
              </a:defRPr>
            </a:lvl2pPr>
            <a:lvl3pPr marL="1450291">
              <a:defRPr>
                <a:latin typeface="+mn-lt"/>
                <a:ea typeface="+mn-ea"/>
                <a:cs typeface="+mn-cs"/>
              </a:defRPr>
            </a:lvl3pPr>
            <a:lvl4pPr marL="2175435">
              <a:defRPr>
                <a:latin typeface="+mn-lt"/>
                <a:ea typeface="+mn-ea"/>
                <a:cs typeface="+mn-cs"/>
              </a:defRPr>
            </a:lvl4pPr>
            <a:lvl5pPr marL="2900580">
              <a:defRPr>
                <a:latin typeface="+mn-lt"/>
                <a:ea typeface="+mn-ea"/>
                <a:cs typeface="+mn-cs"/>
              </a:defRPr>
            </a:lvl5pPr>
            <a:lvl6pPr marL="3625726">
              <a:defRPr>
                <a:latin typeface="+mn-lt"/>
                <a:ea typeface="+mn-ea"/>
                <a:cs typeface="+mn-cs"/>
              </a:defRPr>
            </a:lvl6pPr>
            <a:lvl7pPr marL="4350871">
              <a:defRPr>
                <a:latin typeface="+mn-lt"/>
                <a:ea typeface="+mn-ea"/>
                <a:cs typeface="+mn-cs"/>
              </a:defRPr>
            </a:lvl7pPr>
            <a:lvl8pPr marL="5076016">
              <a:defRPr>
                <a:latin typeface="+mn-lt"/>
                <a:ea typeface="+mn-ea"/>
                <a:cs typeface="+mn-cs"/>
              </a:defRPr>
            </a:lvl8pPr>
            <a:lvl9pPr marL="5801162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>
                <a:solidFill>
                  <a:srgbClr val="11437F"/>
                </a:solidFill>
                <a:cs typeface="Times New Roman" panose="02020603050405020304" pitchFamily="18" charset="0"/>
              </a:rPr>
              <a:t>Ф</a:t>
            </a:r>
            <a:r>
              <a:rPr lang="ru-RU" sz="12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ормирование </a:t>
            </a:r>
            <a:r>
              <a:rPr lang="ru-RU" sz="1200" b="1" dirty="0">
                <a:solidFill>
                  <a:srgbClr val="11437F"/>
                </a:solidFill>
                <a:cs typeface="Times New Roman" panose="02020603050405020304" pitchFamily="18" charset="0"/>
              </a:rPr>
              <a:t>по </a:t>
            </a:r>
            <a:r>
              <a:rPr lang="ru-RU" sz="1200" b="1" dirty="0" smtClean="0">
                <a:solidFill>
                  <a:srgbClr val="11437F"/>
                </a:solidFill>
                <a:cs typeface="Times New Roman" panose="02020603050405020304" pitchFamily="18" charset="0"/>
              </a:rPr>
              <a:t>данным учета</a:t>
            </a:r>
            <a:endParaRPr lang="ru-RU" sz="1400" b="1" dirty="0">
              <a:solidFill>
                <a:srgbClr val="11437F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8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Номер слайда 4"/>
          <p:cNvSpPr txBox="1">
            <a:spLocks noGrp="1"/>
          </p:cNvSpPr>
          <p:nvPr/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8" tIns="34289" rIns="68568" bIns="34289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125">
              <a:latin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49762" y="1707662"/>
            <a:ext cx="6120680" cy="761745"/>
          </a:xfrm>
          <a:prstGeom prst="rect">
            <a:avLst/>
          </a:prstGeom>
          <a:noFill/>
        </p:spPr>
        <p:txBody>
          <a:bodyPr lIns="68568" tIns="34289" rIns="68568" bIns="34289">
            <a:spAutoFit/>
          </a:bodyPr>
          <a:lstStyle/>
          <a:p>
            <a:pPr algn="ctr">
              <a:defRPr/>
            </a:pPr>
            <a:r>
              <a:rPr lang="en-US" sz="4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www.roskazna.gov.ru</a:t>
            </a:r>
            <a:endParaRPr lang="ru-RU" sz="4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6CD840-E929-41F8-B399-1E0BCA0730E4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2777044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210</Words>
  <Application>Microsoft Office PowerPoint</Application>
  <PresentationFormat>Экран (16:9)</PresentationFormat>
  <Paragraphs>58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Учайкин Сергей Александрович</dc:creator>
  <cp:lastModifiedBy>Дельдинов Михаил Юрьевич</cp:lastModifiedBy>
  <cp:revision>35</cp:revision>
  <dcterms:modified xsi:type="dcterms:W3CDTF">2022-12-21T15:20:57Z</dcterms:modified>
</cp:coreProperties>
</file>