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3" r:id="rId2"/>
    <p:sldId id="574" r:id="rId3"/>
    <p:sldId id="575" r:id="rId4"/>
    <p:sldId id="578" r:id="rId5"/>
    <p:sldId id="576" r:id="rId6"/>
    <p:sldId id="577" r:id="rId7"/>
    <p:sldId id="579" r:id="rId8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74"/>
            <p14:sldId id="575"/>
            <p14:sldId id="578"/>
            <p14:sldId id="576"/>
            <p14:sldId id="577"/>
            <p14:sldId id="579"/>
          </p14:sldIdLst>
        </p14:section>
        <p14:section name="Раздел без заголовка" id="{4FB49B65-3596-45DF-9005-72740699900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  <a:srgbClr val="FFFFFF"/>
    <a:srgbClr val="EAEFF7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84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20.09.2023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20.09.2023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2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07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584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127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773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503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859F-5EB7-4E64-BCCE-2436174D2195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34FB-FCF5-49C0-86A1-A68CAE42855C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F4E2-A1ED-4636-9EF3-DF49ED77CD19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1C7807E7-04DB-4063-A163-05034F160F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9/20/2023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CF9D-A9A0-45D5-8D93-C442C40996DA}" type="datetime1">
              <a:rPr lang="en-US" smtClean="0"/>
              <a:t>9/20/2023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4090-15DC-42C9-A2EA-2963BC17DB0C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20002-6272-47A7-93E4-274B2FFAC211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D71F-972C-4739-B44C-8D824753A5CD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04E6-BAAD-4737-B6F0-7A03C7AFB364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4784-0414-45C4-9C41-BE93BB9A9A2F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122-1BE7-4E87-915C-52BF3F1F07BE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CB5C-8D28-4AD7-9913-5D88D6658A31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829C-1CB8-430B-BC67-3AD03DAE52CD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6C37-C25F-42BF-98DC-6F5DBD8059D4}" type="datetime1">
              <a:rPr lang="en-US" smtClean="0"/>
              <a:t>9/20/2023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hyperlink" Target="consultantplus://offline/ref=90BF163152A8793757DC210E784EB0F9E0EBBF7FF53A1B22EEA28B0A55891C5E6C06C76707D944CD28F23A4DCBC1A55722D7DF22FC21268CVDBFH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Вопросы методического обеспечения казначейского учета , </a:t>
            </a: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составления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бюджетной отчетности и отчетности системы </a:t>
            </a: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платежей 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Макурина А.С.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2023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76162" y="1121223"/>
            <a:ext cx="11458574" cy="720000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целях корректного междокументального контроля оперативной и периодической отчетности, в случаях когда последний день отчетного месяца приходится на выходной (праздничный день) ТОФК необходимо составить и представить в МОУ ФК Оперативный баланс (ф. 0531377) за последний день отчетного месяца.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568" y="2943408"/>
            <a:ext cx="1741052" cy="2009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6639" y="2943409"/>
            <a:ext cx="1827936" cy="20012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Заголовок 2"/>
          <p:cNvSpPr txBox="1">
            <a:spLocks/>
          </p:cNvSpPr>
          <p:nvPr/>
        </p:nvSpPr>
        <p:spPr>
          <a:xfrm>
            <a:off x="1507707" y="299117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Оперативного баланса (ф.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0531377) за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последний день отчетного месяца</a:t>
            </a:r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3412" y="2930807"/>
            <a:ext cx="1800265" cy="20138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733426" y="3273170"/>
            <a:ext cx="2134426" cy="48979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 год:</a:t>
            </a:r>
            <a:endParaRPr lang="ru-RU" sz="24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17950" y="4460192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9605923" y="4694328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50648" y="4689571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105449" y="4963438"/>
            <a:ext cx="0" cy="657171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7872751" y="4719224"/>
            <a:ext cx="0" cy="93571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760724" y="4973251"/>
            <a:ext cx="0" cy="71026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71778" y="5684697"/>
            <a:ext cx="7429460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Составление и представление Оперативного баланса (0531377) обязательно!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559" y="5385883"/>
            <a:ext cx="686261" cy="58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733426" y="2146719"/>
            <a:ext cx="3657600" cy="72000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 А П Р И М Е Р :</a:t>
            </a:r>
            <a:endParaRPr lang="ru-RU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95957" y="2930807"/>
            <a:ext cx="1195069" cy="201386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389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1507707" y="176007"/>
            <a:ext cx="10393704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формирования Ведомости учета внутренних расчетов между органами,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осуществляющими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кассовое обслуживание исполнения бюджета (ф. 0504061)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162050" y="5855774"/>
            <a:ext cx="8362950" cy="649802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Письмо Федерального казначейства от 22.08.2023 № 07-04-05/02-23585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89" y="5560885"/>
            <a:ext cx="686261" cy="58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6637" y="1276747"/>
            <a:ext cx="11458574" cy="2828528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Начиная с 01.09.2023 формирование ТОФК Ведомости учета внутренних расчетов между органами, осуществляющими кассовое обслуживание исполнения бюджета (ф. 0504061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ежемесячно за дату последнего рабочего дня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месяца (в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том числе по счету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0 32404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«Внутренние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расчеты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ЕКС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 и по счетам внутренних расчетов при кассовом обслуживании бюджета </a:t>
            </a:r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Союзного государства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).</a:t>
            </a:r>
          </a:p>
          <a:p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Иная периодичность (в случае необходимости) может быть установлена ТОФК самостоятельно в рамках формирования учетной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236191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1507707" y="299117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ведения казначейского учета бюджетных и денежных обязательств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1162050" y="5855774"/>
            <a:ext cx="8362950" cy="649802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Письмо Федерального казначейства от 08.02.2019 № 07-04-05/02-2696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89" y="5560885"/>
            <a:ext cx="686261" cy="58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28600" y="1362694"/>
            <a:ext cx="11458574" cy="2828528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…в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случае если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основании </a:t>
            </a:r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актов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приемки-передачи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осуществляется передача учетных данных по отдельным операциям с бюджетными и денежными обязательствами получателей средств федерального бюджета в автоматизированном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режиме,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ТОФК, осуществляющим передачу учетных данных получателей средств федерального бюджета, передача указанных учетных данных не осуществляется.</a:t>
            </a:r>
          </a:p>
          <a:p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 При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этом ТОФК, осуществляющим передачу учетных данных получателей средств федерального бюджета, необходимо в бюджетном учете отразить операции по списанию учетных данных, не переданных в автоматизированном режиме, на основании Бухгалтерских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справок (ф. 0504833) методом «красное </a:t>
            </a:r>
            <a:r>
              <a:rPr lang="ru-RU" sz="1600" dirty="0" err="1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сторно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».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  <a:hlinkClick r:id="rId5"/>
            </a:endParaRPr>
          </a:p>
        </p:txBody>
      </p:sp>
    </p:spTree>
    <p:extLst>
      <p:ext uri="{BB962C8B-B14F-4D97-AF65-F5344CB8AC3E}">
        <p14:creationId xmlns:p14="http://schemas.microsoft.com/office/powerpoint/2010/main" val="217667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3800475" y="176007"/>
            <a:ext cx="821055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формирования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Ведомости учета операций с бюджетными и денежными обязательствами  (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ф.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0531444)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800475" y="1314847"/>
            <a:ext cx="4186313" cy="866378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Перевод на обслуживание л/с 03 в ГИИС ЭБ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955750" y="2169803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Блок-схема: решение 9"/>
          <p:cNvSpPr/>
          <p:nvPr/>
        </p:nvSpPr>
        <p:spPr>
          <a:xfrm>
            <a:off x="5046160" y="2495048"/>
            <a:ext cx="1813034" cy="108765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918776" y="3058354"/>
            <a:ext cx="1012" cy="1094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endCxn id="10" idx="1"/>
          </p:cNvCxnSpPr>
          <p:nvPr/>
        </p:nvCxnSpPr>
        <p:spPr>
          <a:xfrm>
            <a:off x="3919788" y="3038875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865339" y="3038875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187759" y="4172393"/>
            <a:ext cx="4394516" cy="11332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Сверка Ведомости БО ДО с Главной книгой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по гр.5,6,10,11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«Оборот за период»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76350" y="4172393"/>
            <a:ext cx="4475697" cy="11332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Сверка Ведомости БО ДО с Главной книгой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осуществляется в полном объеме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35933" y="2713630"/>
            <a:ext cx="4452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24136" y="2697840"/>
            <a:ext cx="5669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Нет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133760" y="2880603"/>
            <a:ext cx="16913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текущем году</a:t>
            </a: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8000761" y="3034492"/>
            <a:ext cx="1012" cy="1094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187759" y="5787658"/>
            <a:ext cx="4394516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Ведомости БО ДО  не отражаются данные на основании миграционной справки (тип БСА) 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6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546" y="5557880"/>
            <a:ext cx="686261" cy="58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>
            <a:off x="8000761" y="5327296"/>
            <a:ext cx="1" cy="438692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1631041" y="367182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Учет операций со средствами, поступающими во временное распоряжение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42975" y="2162572"/>
            <a:ext cx="3981450" cy="1104503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Зачисление СВР на лицевые счета (поступления, возврат выбытий)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5329715" y="2066925"/>
            <a:ext cx="366236" cy="1323128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101240" y="2176237"/>
            <a:ext cx="4776309" cy="1104503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группа вида источника финансирования дефицитов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бюджетов </a:t>
            </a:r>
            <a:r>
              <a:rPr lang="ru-RU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510 </a:t>
            </a:r>
            <a:endParaRPr lang="ru-RU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52500" y="4086622"/>
            <a:ext cx="3981450" cy="1104503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Перечисление СВР с лицевых счетов (выбытия)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5339240" y="3990975"/>
            <a:ext cx="366236" cy="1323128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110765" y="4100287"/>
            <a:ext cx="4776309" cy="1104503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группа вида источника финансирования дефицитов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бюджетов </a:t>
            </a:r>
            <a:r>
              <a:rPr lang="ru-RU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610</a:t>
            </a:r>
            <a:endParaRPr lang="ru-RU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7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6" name="Заголовок 2"/>
          <p:cNvSpPr txBox="1">
            <a:spLocks/>
          </p:cNvSpPr>
          <p:nvPr/>
        </p:nvSpPr>
        <p:spPr>
          <a:xfrm>
            <a:off x="1507707" y="299117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Прочие вопросы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626883" y="3232167"/>
            <a:ext cx="2833211" cy="1686466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Причина: </a:t>
            </a:r>
          </a:p>
          <a:p>
            <a:pPr lvl="0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некорректная настройка контрольных соотношений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04825" y="1462881"/>
            <a:ext cx="2712359" cy="1442244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Протокол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ф.0531981 в </a:t>
            </a:r>
            <a:r>
              <a:rPr lang="ru-RU" sz="1600" dirty="0" err="1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ПУиО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ГИИС ЭБ содержит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 ошибки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части бюджетной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классификации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484487" y="1515344"/>
            <a:ext cx="866775" cy="3249586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631169" y="1462881"/>
            <a:ext cx="2828925" cy="1442244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Причина: 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 </a:t>
            </a:r>
            <a:endParaRPr lang="ru-RU" sz="16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несвоевременная синхронизация НСИ АСФК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ГИИС ЭБ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8906604" y="1462881"/>
            <a:ext cx="2828195" cy="3455752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обращаться  к  кураторам Отдела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консолидированной, бюджетной и бухгалтерской отчетности МОУ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ФК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520194" y="2912220"/>
            <a:ext cx="745216" cy="470024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</a:t>
            </a:r>
            <a:endParaRPr lang="ru-RU" sz="11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04824" y="3232167"/>
            <a:ext cx="2712359" cy="1686466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Протокол контроля бюджетной отчетности содержит отклонения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7754765" y="1515343"/>
            <a:ext cx="866775" cy="3267509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7754683" y="2905125"/>
            <a:ext cx="821498" cy="470024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Действия</a:t>
            </a:r>
            <a:endParaRPr lang="ru-RU" sz="11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90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44174</TotalTime>
  <Words>473</Words>
  <Application>Microsoft Office PowerPoint</Application>
  <PresentationFormat>Широкоэкранный</PresentationFormat>
  <Paragraphs>69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1472</cp:revision>
  <cp:lastPrinted>2022-10-18T12:50:58Z</cp:lastPrinted>
  <dcterms:created xsi:type="dcterms:W3CDTF">2021-09-09T06:57:17Z</dcterms:created>
  <dcterms:modified xsi:type="dcterms:W3CDTF">2023-09-20T10:02:36Z</dcterms:modified>
</cp:coreProperties>
</file>