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5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6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7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8.xml" ContentType="application/vnd.openxmlformats-officedocument.presentationml.notesSlide+xml"/>
  <Override PartName="/ppt/theme/themeOverride7.xml" ContentType="application/vnd.openxmlformats-officedocument.themeOverride+xml"/>
  <Override PartName="/ppt/notesSlides/notesSlide9.xml" ContentType="application/vnd.openxmlformats-officedocument.presentationml.notesSlide+xml"/>
  <Override PartName="/ppt/theme/themeOverride8.xml" ContentType="application/vnd.openxmlformats-officedocument.themeOverride+xml"/>
  <Override PartName="/ppt/notesSlides/notesSlide10.xml" ContentType="application/vnd.openxmlformats-officedocument.presentationml.notesSlide+xml"/>
  <Override PartName="/ppt/theme/themeOverride9.xml" ContentType="application/vnd.openxmlformats-officedocument.themeOverride+xml"/>
  <Override PartName="/ppt/notesSlides/notesSlide11.xml" ContentType="application/vnd.openxmlformats-officedocument.presentationml.notesSlide+xml"/>
  <Override PartName="/ppt/theme/themeOverride10.xml" ContentType="application/vnd.openxmlformats-officedocument.themeOverride+xml"/>
  <Override PartName="/ppt/notesSlides/notesSlide12.xml" ContentType="application/vnd.openxmlformats-officedocument.presentationml.notesSlide+xml"/>
  <Override PartName="/ppt/theme/themeOverride11.xml" ContentType="application/vnd.openxmlformats-officedocument.themeOverride+xml"/>
  <Override PartName="/ppt/notesSlides/notesSlide13.xml" ContentType="application/vnd.openxmlformats-officedocument.presentationml.notesSlide+xml"/>
  <Override PartName="/ppt/theme/themeOverride12.xml" ContentType="application/vnd.openxmlformats-officedocument.themeOverride+xml"/>
  <Override PartName="/ppt/notesSlides/notesSlide14.xml" ContentType="application/vnd.openxmlformats-officedocument.presentationml.notesSlide+xml"/>
  <Override PartName="/ppt/theme/themeOverride13.xml" ContentType="application/vnd.openxmlformats-officedocument.themeOverride+xml"/>
  <Override PartName="/ppt/notesSlides/notesSlide15.xml" ContentType="application/vnd.openxmlformats-officedocument.presentationml.notesSlide+xml"/>
  <Override PartName="/ppt/theme/themeOverride14.xml" ContentType="application/vnd.openxmlformats-officedocument.themeOverride+xml"/>
  <Override PartName="/ppt/notesSlides/notesSlide16.xml" ContentType="application/vnd.openxmlformats-officedocument.presentationml.notesSlide+xml"/>
  <Override PartName="/ppt/theme/themeOverride15.xml" ContentType="application/vnd.openxmlformats-officedocument.themeOverride+xml"/>
  <Override PartName="/ppt/notesSlides/notesSlide17.xml" ContentType="application/vnd.openxmlformats-officedocument.presentationml.notesSlide+xml"/>
  <Override PartName="/ppt/theme/themeOverride16.xml" ContentType="application/vnd.openxmlformats-officedocument.themeOverride+xml"/>
  <Override PartName="/ppt/notesSlides/notesSlide18.xml" ContentType="application/vnd.openxmlformats-officedocument.presentationml.notesSlide+xml"/>
  <Override PartName="/ppt/theme/themeOverride17.xml" ContentType="application/vnd.openxmlformats-officedocument.themeOverr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theme/themeOverride18.xml" ContentType="application/vnd.openxmlformats-officedocument.themeOverride+xml"/>
  <Override PartName="/ppt/notesSlides/notesSlide21.xml" ContentType="application/vnd.openxmlformats-officedocument.presentationml.notesSlide+xml"/>
  <Override PartName="/ppt/theme/themeOverride19.xml" ContentType="application/vnd.openxmlformats-officedocument.themeOverride+xml"/>
  <Override PartName="/ppt/notesSlides/notesSlide22.xml" ContentType="application/vnd.openxmlformats-officedocument.presentationml.notesSlide+xml"/>
  <Override PartName="/ppt/theme/themeOverride20.xml" ContentType="application/vnd.openxmlformats-officedocument.themeOverride+xml"/>
  <Override PartName="/ppt/notesSlides/notesSlide23.xml" ContentType="application/vnd.openxmlformats-officedocument.presentationml.notesSlide+xml"/>
  <Override PartName="/ppt/theme/themeOverride21.xml" ContentType="application/vnd.openxmlformats-officedocument.themeOverride+xml"/>
  <Override PartName="/ppt/notesSlides/notesSlide24.xml" ContentType="application/vnd.openxmlformats-officedocument.presentationml.notesSlide+xml"/>
  <Override PartName="/ppt/theme/themeOverride22.xml" ContentType="application/vnd.openxmlformats-officedocument.themeOverride+xml"/>
  <Override PartName="/ppt/notesSlides/notesSlide25.xml" ContentType="application/vnd.openxmlformats-officedocument.presentationml.notesSlide+xml"/>
  <Override PartName="/ppt/theme/themeOverride23.xml" ContentType="application/vnd.openxmlformats-officedocument.themeOverride+xml"/>
  <Override PartName="/ppt/notesSlides/notesSlide26.xml" ContentType="application/vnd.openxmlformats-officedocument.presentationml.notesSlide+xml"/>
  <Override PartName="/ppt/theme/themeOverride24.xml" ContentType="application/vnd.openxmlformats-officedocument.themeOverride+xml"/>
  <Override PartName="/ppt/notesSlides/notesSlide27.xml" ContentType="application/vnd.openxmlformats-officedocument.presentationml.notesSlide+xml"/>
  <Override PartName="/ppt/theme/themeOverride25.xml" ContentType="application/vnd.openxmlformats-officedocument.themeOverride+xml"/>
  <Override PartName="/ppt/notesSlides/notesSlide28.xml" ContentType="application/vnd.openxmlformats-officedocument.presentationml.notesSlide+xml"/>
  <Override PartName="/ppt/theme/themeOverride26.xml" ContentType="application/vnd.openxmlformats-officedocument.themeOverride+xml"/>
  <Override PartName="/ppt/notesSlides/notesSlide29.xml" ContentType="application/vnd.openxmlformats-officedocument.presentationml.notesSlide+xml"/>
  <Override PartName="/ppt/theme/themeOverride27.xml" ContentType="application/vnd.openxmlformats-officedocument.themeOverr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bookmarkIdSeed="2">
  <p:sldMasterIdLst>
    <p:sldMasterId id="2147483648" r:id="rId1"/>
    <p:sldMasterId id="2147483668" r:id="rId2"/>
  </p:sldMasterIdLst>
  <p:notesMasterIdLst>
    <p:notesMasterId r:id="rId34"/>
  </p:notesMasterIdLst>
  <p:handoutMasterIdLst>
    <p:handoutMasterId r:id="rId35"/>
  </p:handoutMasterIdLst>
  <p:sldIdLst>
    <p:sldId id="256" r:id="rId3"/>
    <p:sldId id="525" r:id="rId4"/>
    <p:sldId id="533" r:id="rId5"/>
    <p:sldId id="523" r:id="rId6"/>
    <p:sldId id="528" r:id="rId7"/>
    <p:sldId id="529" r:id="rId8"/>
    <p:sldId id="530" r:id="rId9"/>
    <p:sldId id="531" r:id="rId10"/>
    <p:sldId id="532" r:id="rId11"/>
    <p:sldId id="534" r:id="rId12"/>
    <p:sldId id="542" r:id="rId13"/>
    <p:sldId id="545" r:id="rId14"/>
    <p:sldId id="543" r:id="rId15"/>
    <p:sldId id="537" r:id="rId16"/>
    <p:sldId id="535" r:id="rId17"/>
    <p:sldId id="536" r:id="rId18"/>
    <p:sldId id="538" r:id="rId19"/>
    <p:sldId id="539" r:id="rId20"/>
    <p:sldId id="540" r:id="rId21"/>
    <p:sldId id="546" r:id="rId22"/>
    <p:sldId id="553" r:id="rId23"/>
    <p:sldId id="547" r:id="rId24"/>
    <p:sldId id="544" r:id="rId25"/>
    <p:sldId id="541" r:id="rId26"/>
    <p:sldId id="549" r:id="rId27"/>
    <p:sldId id="548" r:id="rId28"/>
    <p:sldId id="555" r:id="rId29"/>
    <p:sldId id="556" r:id="rId30"/>
    <p:sldId id="557" r:id="rId31"/>
    <p:sldId id="558" r:id="rId32"/>
    <p:sldId id="522" r:id="rId33"/>
  </p:sldIdLst>
  <p:sldSz cx="9144000" cy="5143500" type="screen16x9"/>
  <p:notesSz cx="9918700" cy="6819900"/>
  <p:defaultTextStyle>
    <a:defPPr>
      <a:defRPr lang="ru-RU"/>
    </a:defPPr>
    <a:lvl1pPr marL="0" algn="l" defTabSz="1448664" rtl="0" eaLnBrk="1" latinLnBrk="0" hangingPunct="1">
      <a:defRPr sz="2851" kern="1200">
        <a:solidFill>
          <a:schemeClr val="tx1"/>
        </a:solidFill>
        <a:latin typeface="+mn-lt"/>
        <a:ea typeface="+mn-ea"/>
        <a:cs typeface="+mn-cs"/>
      </a:defRPr>
    </a:lvl1pPr>
    <a:lvl2pPr marL="724333" algn="l" defTabSz="1448664" rtl="0" eaLnBrk="1" latinLnBrk="0" hangingPunct="1">
      <a:defRPr sz="2851" kern="1200">
        <a:solidFill>
          <a:schemeClr val="tx1"/>
        </a:solidFill>
        <a:latin typeface="+mn-lt"/>
        <a:ea typeface="+mn-ea"/>
        <a:cs typeface="+mn-cs"/>
      </a:defRPr>
    </a:lvl2pPr>
    <a:lvl3pPr marL="1448664" algn="l" defTabSz="1448664" rtl="0" eaLnBrk="1" latinLnBrk="0" hangingPunct="1">
      <a:defRPr sz="2851" kern="1200">
        <a:solidFill>
          <a:schemeClr val="tx1"/>
        </a:solidFill>
        <a:latin typeface="+mn-lt"/>
        <a:ea typeface="+mn-ea"/>
        <a:cs typeface="+mn-cs"/>
      </a:defRPr>
    </a:lvl3pPr>
    <a:lvl4pPr marL="2172998" algn="l" defTabSz="1448664" rtl="0" eaLnBrk="1" latinLnBrk="0" hangingPunct="1">
      <a:defRPr sz="2851" kern="1200">
        <a:solidFill>
          <a:schemeClr val="tx1"/>
        </a:solidFill>
        <a:latin typeface="+mn-lt"/>
        <a:ea typeface="+mn-ea"/>
        <a:cs typeface="+mn-cs"/>
      </a:defRPr>
    </a:lvl4pPr>
    <a:lvl5pPr marL="2897332" algn="l" defTabSz="1448664" rtl="0" eaLnBrk="1" latinLnBrk="0" hangingPunct="1">
      <a:defRPr sz="2851" kern="1200">
        <a:solidFill>
          <a:schemeClr val="tx1"/>
        </a:solidFill>
        <a:latin typeface="+mn-lt"/>
        <a:ea typeface="+mn-ea"/>
        <a:cs typeface="+mn-cs"/>
      </a:defRPr>
    </a:lvl5pPr>
    <a:lvl6pPr marL="3621662" algn="l" defTabSz="1448664" rtl="0" eaLnBrk="1" latinLnBrk="0" hangingPunct="1">
      <a:defRPr sz="2851" kern="1200">
        <a:solidFill>
          <a:schemeClr val="tx1"/>
        </a:solidFill>
        <a:latin typeface="+mn-lt"/>
        <a:ea typeface="+mn-ea"/>
        <a:cs typeface="+mn-cs"/>
      </a:defRPr>
    </a:lvl6pPr>
    <a:lvl7pPr marL="4345995" algn="l" defTabSz="1448664" rtl="0" eaLnBrk="1" latinLnBrk="0" hangingPunct="1">
      <a:defRPr sz="2851" kern="1200">
        <a:solidFill>
          <a:schemeClr val="tx1"/>
        </a:solidFill>
        <a:latin typeface="+mn-lt"/>
        <a:ea typeface="+mn-ea"/>
        <a:cs typeface="+mn-cs"/>
      </a:defRPr>
    </a:lvl7pPr>
    <a:lvl8pPr marL="5070326" algn="l" defTabSz="1448664" rtl="0" eaLnBrk="1" latinLnBrk="0" hangingPunct="1">
      <a:defRPr sz="2851" kern="1200">
        <a:solidFill>
          <a:schemeClr val="tx1"/>
        </a:solidFill>
        <a:latin typeface="+mn-lt"/>
        <a:ea typeface="+mn-ea"/>
        <a:cs typeface="+mn-cs"/>
      </a:defRPr>
    </a:lvl8pPr>
    <a:lvl9pPr marL="5794659" algn="l" defTabSz="1448664" rtl="0" eaLnBrk="1" latinLnBrk="0" hangingPunct="1">
      <a:defRPr sz="2851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565" userDrawn="1">
          <p15:clr>
            <a:srgbClr val="A4A3A4"/>
          </p15:clr>
        </p15:guide>
        <p15:guide id="2" pos="3411" userDrawn="1">
          <p15:clr>
            <a:srgbClr val="A4A3A4"/>
          </p15:clr>
        </p15:guide>
        <p15:guide id="3" orient="horz" pos="162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48">
          <p15:clr>
            <a:srgbClr val="A4A3A4"/>
          </p15:clr>
        </p15:guide>
        <p15:guide id="2" pos="3124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Кручинин Сергей Сергеевич" initials="КСС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978B1"/>
    <a:srgbClr val="11437F"/>
    <a:srgbClr val="99CCFF"/>
    <a:srgbClr val="000000"/>
    <a:srgbClr val="9999FF"/>
    <a:srgbClr val="0000CC"/>
    <a:srgbClr val="CCFFFF"/>
    <a:srgbClr val="FF7575"/>
    <a:srgbClr val="E6E6E6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E25E649-3F16-4E02-A733-19D2CDBF48F0}" styleName="Средний стиль 3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13" autoAdjust="0"/>
    <p:restoredTop sz="96416" autoAdjust="0"/>
  </p:normalViewPr>
  <p:slideViewPr>
    <p:cSldViewPr>
      <p:cViewPr varScale="1">
        <p:scale>
          <a:sx n="153" d="100"/>
          <a:sy n="153" d="100"/>
        </p:scale>
        <p:origin x="228" y="132"/>
      </p:cViewPr>
      <p:guideLst>
        <p:guide orient="horz" pos="4565"/>
        <p:guide pos="3411"/>
        <p:guide orient="horz" pos="16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19" d="100"/>
          <a:sy n="119" d="100"/>
        </p:scale>
        <p:origin x="-2004" y="-90"/>
      </p:cViewPr>
      <p:guideLst>
        <p:guide orient="horz" pos="2148"/>
        <p:guide pos="3124"/>
      </p:guideLst>
    </p:cSldViewPr>
  </p:notes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="" xmlns:a16="http://schemas.microsoft.com/office/drawing/2014/main" id="{E30B252F-8492-4B2F-BA77-150FFEA8476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2"/>
            <a:ext cx="4298468" cy="340328"/>
          </a:xfrm>
          <a:prstGeom prst="rect">
            <a:avLst/>
          </a:prstGeom>
        </p:spPr>
        <p:txBody>
          <a:bodyPr vert="horz" lIns="169713" tIns="84856" rIns="169713" bIns="84856" rtlCol="0"/>
          <a:lstStyle>
            <a:lvl1pPr algn="l">
              <a:defRPr sz="2200"/>
            </a:lvl1pPr>
          </a:lstStyle>
          <a:p>
            <a:endParaRPr lang="ru-RU" dirty="0"/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C33C85C5-53C6-4F20-A46C-AE2DEDE0481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617503" y="2"/>
            <a:ext cx="4298468" cy="340328"/>
          </a:xfrm>
          <a:prstGeom prst="rect">
            <a:avLst/>
          </a:prstGeom>
        </p:spPr>
        <p:txBody>
          <a:bodyPr vert="horz" lIns="169713" tIns="84856" rIns="169713" bIns="84856" rtlCol="0"/>
          <a:lstStyle>
            <a:lvl1pPr algn="r">
              <a:defRPr sz="2200"/>
            </a:lvl1pPr>
          </a:lstStyle>
          <a:p>
            <a:fld id="{B319EF66-CBD7-4FA5-874F-C15789B8559E}" type="datetimeFigureOut">
              <a:rPr lang="ru-RU" smtClean="0"/>
              <a:t>16.09.2024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DCB46D85-D407-4DF4-945D-6827D592EB9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6479573"/>
            <a:ext cx="4298468" cy="340328"/>
          </a:xfrm>
          <a:prstGeom prst="rect">
            <a:avLst/>
          </a:prstGeom>
        </p:spPr>
        <p:txBody>
          <a:bodyPr vert="horz" lIns="169713" tIns="84856" rIns="169713" bIns="84856" rtlCol="0" anchor="b"/>
          <a:lstStyle>
            <a:lvl1pPr algn="l">
              <a:defRPr sz="2200"/>
            </a:lvl1pPr>
          </a:lstStyle>
          <a:p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A525DC81-42C0-4D20-A881-B2050CF5607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617503" y="6479573"/>
            <a:ext cx="4298468" cy="340328"/>
          </a:xfrm>
          <a:prstGeom prst="rect">
            <a:avLst/>
          </a:prstGeom>
        </p:spPr>
        <p:txBody>
          <a:bodyPr vert="horz" lIns="169713" tIns="84856" rIns="169713" bIns="84856" rtlCol="0" anchor="b"/>
          <a:lstStyle>
            <a:lvl1pPr algn="r">
              <a:defRPr sz="2200"/>
            </a:lvl1pPr>
          </a:lstStyle>
          <a:p>
            <a:fld id="{7FB3B98C-91AF-4E43-94DE-89EACF5A2CF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734497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4298468" cy="340328"/>
          </a:xfrm>
          <a:prstGeom prst="rect">
            <a:avLst/>
          </a:prstGeom>
        </p:spPr>
        <p:txBody>
          <a:bodyPr vert="horz" lIns="169713" tIns="84856" rIns="169713" bIns="84856" rtlCol="0"/>
          <a:lstStyle>
            <a:lvl1pPr algn="l">
              <a:defRPr sz="2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17503" y="2"/>
            <a:ext cx="4298468" cy="340328"/>
          </a:xfrm>
          <a:prstGeom prst="rect">
            <a:avLst/>
          </a:prstGeom>
        </p:spPr>
        <p:txBody>
          <a:bodyPr vert="horz" lIns="169713" tIns="84856" rIns="169713" bIns="84856" rtlCol="0"/>
          <a:lstStyle>
            <a:lvl1pPr algn="r">
              <a:defRPr sz="2200"/>
            </a:lvl1pPr>
          </a:lstStyle>
          <a:p>
            <a:fld id="{8F7CBA3A-4016-4326-8AC3-4CA1C77DF708}" type="datetimeFigureOut">
              <a:rPr lang="ru-RU" smtClean="0"/>
              <a:t>16.09.2024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916238" y="854075"/>
            <a:ext cx="4086225" cy="2298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69713" tIns="84856" rIns="169713" bIns="84856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1325" y="3283161"/>
            <a:ext cx="7936053" cy="2685921"/>
          </a:xfrm>
          <a:prstGeom prst="rect">
            <a:avLst/>
          </a:prstGeom>
        </p:spPr>
        <p:txBody>
          <a:bodyPr vert="horz" lIns="169713" tIns="84856" rIns="169713" bIns="84856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6479573"/>
            <a:ext cx="4298468" cy="340328"/>
          </a:xfrm>
          <a:prstGeom prst="rect">
            <a:avLst/>
          </a:prstGeom>
        </p:spPr>
        <p:txBody>
          <a:bodyPr vert="horz" lIns="169713" tIns="84856" rIns="169713" bIns="84856" rtlCol="0" anchor="b"/>
          <a:lstStyle>
            <a:lvl1pPr algn="l">
              <a:defRPr sz="2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17503" y="6479573"/>
            <a:ext cx="4298468" cy="340328"/>
          </a:xfrm>
          <a:prstGeom prst="rect">
            <a:avLst/>
          </a:prstGeom>
        </p:spPr>
        <p:txBody>
          <a:bodyPr vert="horz" lIns="169713" tIns="84856" rIns="169713" bIns="84856" rtlCol="0" anchor="b"/>
          <a:lstStyle>
            <a:lvl1pPr algn="r">
              <a:defRPr sz="2200"/>
            </a:lvl1pPr>
          </a:lstStyle>
          <a:p>
            <a:fld id="{1D3B102A-EDC8-431F-B475-B3229B34ED8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15655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48664" rtl="0" eaLnBrk="1" latinLnBrk="0" hangingPunct="1">
      <a:defRPr sz="1902" kern="1200">
        <a:solidFill>
          <a:schemeClr val="tx1"/>
        </a:solidFill>
        <a:latin typeface="+mn-lt"/>
        <a:ea typeface="+mn-ea"/>
        <a:cs typeface="+mn-cs"/>
      </a:defRPr>
    </a:lvl1pPr>
    <a:lvl2pPr marL="724333" algn="l" defTabSz="1448664" rtl="0" eaLnBrk="1" latinLnBrk="0" hangingPunct="1">
      <a:defRPr sz="1902" kern="1200">
        <a:solidFill>
          <a:schemeClr val="tx1"/>
        </a:solidFill>
        <a:latin typeface="+mn-lt"/>
        <a:ea typeface="+mn-ea"/>
        <a:cs typeface="+mn-cs"/>
      </a:defRPr>
    </a:lvl2pPr>
    <a:lvl3pPr marL="1448664" algn="l" defTabSz="1448664" rtl="0" eaLnBrk="1" latinLnBrk="0" hangingPunct="1">
      <a:defRPr sz="1902" kern="1200">
        <a:solidFill>
          <a:schemeClr val="tx1"/>
        </a:solidFill>
        <a:latin typeface="+mn-lt"/>
        <a:ea typeface="+mn-ea"/>
        <a:cs typeface="+mn-cs"/>
      </a:defRPr>
    </a:lvl3pPr>
    <a:lvl4pPr marL="2172998" algn="l" defTabSz="1448664" rtl="0" eaLnBrk="1" latinLnBrk="0" hangingPunct="1">
      <a:defRPr sz="1902" kern="1200">
        <a:solidFill>
          <a:schemeClr val="tx1"/>
        </a:solidFill>
        <a:latin typeface="+mn-lt"/>
        <a:ea typeface="+mn-ea"/>
        <a:cs typeface="+mn-cs"/>
      </a:defRPr>
    </a:lvl4pPr>
    <a:lvl5pPr marL="2897332" algn="l" defTabSz="1448664" rtl="0" eaLnBrk="1" latinLnBrk="0" hangingPunct="1">
      <a:defRPr sz="1902" kern="1200">
        <a:solidFill>
          <a:schemeClr val="tx1"/>
        </a:solidFill>
        <a:latin typeface="+mn-lt"/>
        <a:ea typeface="+mn-ea"/>
        <a:cs typeface="+mn-cs"/>
      </a:defRPr>
    </a:lvl5pPr>
    <a:lvl6pPr marL="3621662" algn="l" defTabSz="1448664" rtl="0" eaLnBrk="1" latinLnBrk="0" hangingPunct="1">
      <a:defRPr sz="1902" kern="1200">
        <a:solidFill>
          <a:schemeClr val="tx1"/>
        </a:solidFill>
        <a:latin typeface="+mn-lt"/>
        <a:ea typeface="+mn-ea"/>
        <a:cs typeface="+mn-cs"/>
      </a:defRPr>
    </a:lvl6pPr>
    <a:lvl7pPr marL="4345995" algn="l" defTabSz="1448664" rtl="0" eaLnBrk="1" latinLnBrk="0" hangingPunct="1">
      <a:defRPr sz="1902" kern="1200">
        <a:solidFill>
          <a:schemeClr val="tx1"/>
        </a:solidFill>
        <a:latin typeface="+mn-lt"/>
        <a:ea typeface="+mn-ea"/>
        <a:cs typeface="+mn-cs"/>
      </a:defRPr>
    </a:lvl7pPr>
    <a:lvl8pPr marL="5070326" algn="l" defTabSz="1448664" rtl="0" eaLnBrk="1" latinLnBrk="0" hangingPunct="1">
      <a:defRPr sz="1902" kern="1200">
        <a:solidFill>
          <a:schemeClr val="tx1"/>
        </a:solidFill>
        <a:latin typeface="+mn-lt"/>
        <a:ea typeface="+mn-ea"/>
        <a:cs typeface="+mn-cs"/>
      </a:defRPr>
    </a:lvl8pPr>
    <a:lvl9pPr marL="5794659" algn="l" defTabSz="1448664" rtl="0" eaLnBrk="1" latinLnBrk="0" hangingPunct="1">
      <a:defRPr sz="1902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916238" y="854075"/>
            <a:ext cx="4086225" cy="22987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3B102A-EDC8-431F-B475-B3229B34ED88}" type="slidenum">
              <a:rPr lang="ru-RU" smtClean="0"/>
              <a:t>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96099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916238" y="854075"/>
            <a:ext cx="4086225" cy="22987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B102A-EDC8-431F-B475-B3229B34ED88}" type="slidenum">
              <a:rPr lang="ru-RU" smtClean="0"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156727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916238" y="854075"/>
            <a:ext cx="4086225" cy="22987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B102A-EDC8-431F-B475-B3229B34ED88}" type="slidenum">
              <a:rPr lang="ru-RU" smtClean="0"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412729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916238" y="854075"/>
            <a:ext cx="4086225" cy="22987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B102A-EDC8-431F-B475-B3229B34ED88}" type="slidenum">
              <a:rPr lang="ru-RU" smtClean="0"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77588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916238" y="854075"/>
            <a:ext cx="4086225" cy="22987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B102A-EDC8-431F-B475-B3229B34ED88}" type="slidenum">
              <a:rPr lang="ru-RU" smtClean="0"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602787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916238" y="854075"/>
            <a:ext cx="4086225" cy="22987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B102A-EDC8-431F-B475-B3229B34ED88}" type="slidenum">
              <a:rPr lang="ru-RU" smtClean="0"/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607215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916238" y="854075"/>
            <a:ext cx="4086225" cy="22987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B102A-EDC8-431F-B475-B3229B34ED88}" type="slidenum">
              <a:rPr lang="ru-RU" smtClean="0"/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1971702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916238" y="854075"/>
            <a:ext cx="4086225" cy="22987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B102A-EDC8-431F-B475-B3229B34ED88}" type="slidenum">
              <a:rPr lang="ru-RU" smtClean="0"/>
              <a:t>15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0291051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916238" y="854075"/>
            <a:ext cx="4086225" cy="22987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B102A-EDC8-431F-B475-B3229B34ED88}" type="slidenum">
              <a:rPr lang="ru-RU" smtClean="0"/>
              <a:t>16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3413939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916238" y="854075"/>
            <a:ext cx="4086225" cy="22987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B102A-EDC8-431F-B475-B3229B34ED88}" type="slidenum">
              <a:rPr lang="ru-RU" smtClean="0"/>
              <a:t>17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4412602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916238" y="854075"/>
            <a:ext cx="4086225" cy="22987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B102A-EDC8-431F-B475-B3229B34ED88}" type="slidenum">
              <a:rPr lang="ru-RU" smtClean="0"/>
              <a:t>18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96862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916238" y="854075"/>
            <a:ext cx="4086225" cy="22987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B102A-EDC8-431F-B475-B3229B34ED88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2829848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916238" y="854075"/>
            <a:ext cx="4086225" cy="22987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B102A-EDC8-431F-B475-B3229B34ED88}" type="slidenum">
              <a:rPr lang="ru-RU" smtClean="0"/>
              <a:t>19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189972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916238" y="854075"/>
            <a:ext cx="4086225" cy="22987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B102A-EDC8-431F-B475-B3229B34ED88}" type="slidenum">
              <a:rPr lang="ru-RU" smtClean="0"/>
              <a:t>20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122210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916238" y="854075"/>
            <a:ext cx="4086225" cy="22987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B102A-EDC8-431F-B475-B3229B34ED88}" type="slidenum">
              <a:rPr lang="ru-RU" smtClean="0"/>
              <a:t>21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741670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916238" y="854075"/>
            <a:ext cx="4086225" cy="22987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B102A-EDC8-431F-B475-B3229B34ED88}" type="slidenum">
              <a:rPr lang="ru-RU" smtClean="0"/>
              <a:t>22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9010903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916238" y="854075"/>
            <a:ext cx="4086225" cy="22987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B102A-EDC8-431F-B475-B3229B34ED88}" type="slidenum">
              <a:rPr lang="ru-RU" smtClean="0"/>
              <a:t>23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5190241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916238" y="854075"/>
            <a:ext cx="4086225" cy="22987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B102A-EDC8-431F-B475-B3229B34ED88}" type="slidenum">
              <a:rPr lang="ru-RU" smtClean="0"/>
              <a:t>24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1571897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916238" y="854075"/>
            <a:ext cx="4086225" cy="22987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B102A-EDC8-431F-B475-B3229B34ED88}" type="slidenum">
              <a:rPr lang="ru-RU" smtClean="0"/>
              <a:t>25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087451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916238" y="854075"/>
            <a:ext cx="4086225" cy="22987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B102A-EDC8-431F-B475-B3229B34ED88}" type="slidenum">
              <a:rPr lang="ru-RU" smtClean="0"/>
              <a:t>26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357653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916238" y="854075"/>
            <a:ext cx="4086225" cy="22987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B102A-EDC8-431F-B475-B3229B34ED88}" type="slidenum">
              <a:rPr lang="ru-RU" smtClean="0"/>
              <a:t>27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5916378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916238" y="854075"/>
            <a:ext cx="4086225" cy="22987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B102A-EDC8-431F-B475-B3229B34ED88}" type="slidenum">
              <a:rPr lang="ru-RU" smtClean="0"/>
              <a:t>28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560259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916238" y="854075"/>
            <a:ext cx="4086225" cy="22987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B102A-EDC8-431F-B475-B3229B34ED88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9038906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916238" y="854075"/>
            <a:ext cx="4086225" cy="22987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B102A-EDC8-431F-B475-B3229B34ED88}" type="slidenum">
              <a:rPr lang="ru-RU" smtClean="0"/>
              <a:t>29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8867754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916238" y="854075"/>
            <a:ext cx="4086225" cy="22987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B102A-EDC8-431F-B475-B3229B34ED88}" type="slidenum">
              <a:rPr lang="ru-RU" smtClean="0"/>
              <a:t>30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287847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916238" y="854075"/>
            <a:ext cx="4086225" cy="22987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B102A-EDC8-431F-B475-B3229B34ED88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86302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916238" y="854075"/>
            <a:ext cx="4086225" cy="22987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B102A-EDC8-431F-B475-B3229B34ED88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552807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916238" y="854075"/>
            <a:ext cx="4086225" cy="22987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B102A-EDC8-431F-B475-B3229B34ED88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09976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916238" y="854075"/>
            <a:ext cx="4086225" cy="22987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B102A-EDC8-431F-B475-B3229B34ED88}" type="slidenum">
              <a:rPr lang="ru-RU" smtClean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072536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916238" y="854075"/>
            <a:ext cx="4086225" cy="22987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B102A-EDC8-431F-B475-B3229B34ED88}" type="slidenum">
              <a:rPr lang="ru-RU" smtClean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658868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916238" y="854075"/>
            <a:ext cx="4086225" cy="22987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B102A-EDC8-431F-B475-B3229B34ED88}" type="slidenum">
              <a:rPr lang="ru-RU" smtClean="0"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762906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932369" y="1363888"/>
            <a:ext cx="6400801" cy="2682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743"/>
            </a:lvl1pPr>
          </a:lstStyle>
          <a:p>
            <a:endParaRPr dirty="0"/>
          </a:p>
        </p:txBody>
      </p:sp>
      <p:sp>
        <p:nvSpPr>
          <p:cNvPr id="7" name="Holder 2">
            <a:extLst>
              <a:ext uri="{FF2B5EF4-FFF2-40B4-BE49-F238E27FC236}">
                <a16:creationId xmlns="" xmlns:a16="http://schemas.microsoft.com/office/drawing/2014/main" id="{7B23EBB8-90AE-42AD-89F1-AAACFA842C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0822" y="35233"/>
            <a:ext cx="4342476" cy="268856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747" b="1" i="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endParaRPr dirty="0"/>
          </a:p>
        </p:txBody>
      </p:sp>
      <p:sp>
        <p:nvSpPr>
          <p:cNvPr id="8" name="object 2">
            <a:extLst>
              <a:ext uri="{FF2B5EF4-FFF2-40B4-BE49-F238E27FC236}">
                <a16:creationId xmlns="" xmlns:a16="http://schemas.microsoft.com/office/drawing/2014/main" id="{AC4B3DDE-8657-4CD7-8D3E-CD345DD21E94}"/>
              </a:ext>
            </a:extLst>
          </p:cNvPr>
          <p:cNvSpPr/>
          <p:nvPr userDrawn="1"/>
        </p:nvSpPr>
        <p:spPr>
          <a:xfrm flipV="1">
            <a:off x="1" y="397590"/>
            <a:ext cx="9144000" cy="280834"/>
          </a:xfrm>
          <a:custGeom>
            <a:avLst/>
            <a:gdLst/>
            <a:ahLst/>
            <a:cxnLst/>
            <a:rect l="l" t="t" r="r" b="b"/>
            <a:pathLst>
              <a:path w="4416425">
                <a:moveTo>
                  <a:pt x="0" y="0"/>
                </a:moveTo>
                <a:lnTo>
                  <a:pt x="4415994" y="0"/>
                </a:lnTo>
              </a:path>
            </a:pathLst>
          </a:custGeom>
          <a:ln w="12700">
            <a:solidFill>
              <a:schemeClr val="bg1">
                <a:lumMod val="85000"/>
              </a:schemeClr>
            </a:solidFill>
          </a:ln>
        </p:spPr>
        <p:txBody>
          <a:bodyPr wrap="square" lIns="0" tIns="0" rIns="0" bIns="0" rtlCol="0"/>
          <a:lstStyle/>
          <a:p>
            <a:endParaRPr sz="2856" dirty="0"/>
          </a:p>
        </p:txBody>
      </p:sp>
      <p:sp>
        <p:nvSpPr>
          <p:cNvPr id="10" name="Дата 9">
            <a:extLst>
              <a:ext uri="{FF2B5EF4-FFF2-40B4-BE49-F238E27FC236}">
                <a16:creationId xmlns="" xmlns:a16="http://schemas.microsoft.com/office/drawing/2014/main" id="{20278EF6-AF14-48C2-AE7F-BB201C5464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340C1-9663-4834-9678-E2A955AB6CD1}" type="datetime1">
              <a:rPr lang="en-US" smtClean="0"/>
              <a:t>9/16/2024</a:t>
            </a:fld>
            <a:endParaRPr lang="en-US" dirty="0"/>
          </a:p>
        </p:txBody>
      </p:sp>
      <p:sp>
        <p:nvSpPr>
          <p:cNvPr id="11" name="Нижний колонтитул 10">
            <a:extLst>
              <a:ext uri="{FF2B5EF4-FFF2-40B4-BE49-F238E27FC236}">
                <a16:creationId xmlns="" xmlns:a16="http://schemas.microsoft.com/office/drawing/2014/main" id="{673C5D05-5317-4410-986D-0EB45742A9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2" name="Номер слайда 11">
            <a:extLst>
              <a:ext uri="{FF2B5EF4-FFF2-40B4-BE49-F238E27FC236}">
                <a16:creationId xmlns="" xmlns:a16="http://schemas.microsoft.com/office/drawing/2014/main" id="{9B8336B5-74EC-4EED-88A6-FF7D2C8A8A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340C1-9663-4834-9678-E2A955AB6CD1}" type="datetime1">
              <a:rPr lang="en-US" smtClean="0"/>
              <a:t>9/16/2024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54089051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340C1-9663-4834-9678-E2A955AB6CD1}" type="datetime1">
              <a:rPr lang="en-US" smtClean="0"/>
              <a:t>9/16/2024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99704101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340C1-9663-4834-9678-E2A955AB6CD1}" type="datetime1">
              <a:rPr lang="en-US" smtClean="0"/>
              <a:t>9/16/2024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34065690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340C1-9663-4834-9678-E2A955AB6CD1}" type="datetime1">
              <a:rPr lang="en-US" smtClean="0"/>
              <a:t>9/16/2024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485478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340C1-9663-4834-9678-E2A955AB6CD1}" type="datetime1">
              <a:rPr lang="en-US" smtClean="0"/>
              <a:t>9/16/2024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48857987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27DF15-E714-4CF6-BEF1-7D53FFC8CFCA}" type="datetime1">
              <a:rPr lang="en-US" smtClean="0"/>
              <a:t>9/16/2024</a:t>
            </a:fld>
            <a:endParaRPr lang="en-US" dirty="0"/>
          </a:p>
        </p:txBody>
      </p:sp>
      <p:sp>
        <p:nvSpPr>
          <p:cNvPr id="5" name="Holder 5">
            <a:extLst>
              <a:ext uri="{FF2B5EF4-FFF2-40B4-BE49-F238E27FC236}">
                <a16:creationId xmlns:a16="http://schemas.microsoft.com/office/drawing/2014/main" xmlns="" id="{4E065825-85CD-4AFB-994B-2E973E9F02EE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6940181" y="4795861"/>
            <a:ext cx="2103121" cy="268856"/>
          </a:xfrm>
        </p:spPr>
        <p:txBody>
          <a:bodyPr lIns="0" tIns="0" rIns="0" bIns="0"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Holder 2">
            <a:extLst>
              <a:ext uri="{FF2B5EF4-FFF2-40B4-BE49-F238E27FC236}">
                <a16:creationId xmlns:a16="http://schemas.microsoft.com/office/drawing/2014/main" xmlns="" id="{E801F513-37A4-4436-BBD3-3D2847934C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0822" y="35233"/>
            <a:ext cx="4342476" cy="268856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747" b="1" i="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endParaRPr dirty="0"/>
          </a:p>
        </p:txBody>
      </p:sp>
      <p:sp>
        <p:nvSpPr>
          <p:cNvPr id="7" name="object 2">
            <a:extLst>
              <a:ext uri="{FF2B5EF4-FFF2-40B4-BE49-F238E27FC236}">
                <a16:creationId xmlns:a16="http://schemas.microsoft.com/office/drawing/2014/main" xmlns="" id="{59F58909-8CF7-4B59-B73D-6D9E4358D6C5}"/>
              </a:ext>
            </a:extLst>
          </p:cNvPr>
          <p:cNvSpPr/>
          <p:nvPr/>
        </p:nvSpPr>
        <p:spPr>
          <a:xfrm flipV="1">
            <a:off x="1" y="397590"/>
            <a:ext cx="9144000" cy="280834"/>
          </a:xfrm>
          <a:custGeom>
            <a:avLst/>
            <a:gdLst/>
            <a:ahLst/>
            <a:cxnLst/>
            <a:rect l="l" t="t" r="r" b="b"/>
            <a:pathLst>
              <a:path w="4416425">
                <a:moveTo>
                  <a:pt x="0" y="0"/>
                </a:moveTo>
                <a:lnTo>
                  <a:pt x="4415994" y="0"/>
                </a:lnTo>
              </a:path>
            </a:pathLst>
          </a:custGeom>
          <a:ln w="12700">
            <a:solidFill>
              <a:schemeClr val="bg1">
                <a:lumMod val="85000"/>
              </a:schemeClr>
            </a:solidFill>
          </a:ln>
        </p:spPr>
        <p:txBody>
          <a:bodyPr wrap="square" lIns="0" tIns="0" rIns="0" bIns="0" rtlCol="0"/>
          <a:lstStyle/>
          <a:p>
            <a:endParaRPr sz="2856" dirty="0"/>
          </a:p>
        </p:txBody>
      </p:sp>
      <p:sp>
        <p:nvSpPr>
          <p:cNvPr id="8" name="object 2">
            <a:extLst>
              <a:ext uri="{FF2B5EF4-FFF2-40B4-BE49-F238E27FC236}">
                <a16:creationId xmlns="" xmlns:a16="http://schemas.microsoft.com/office/drawing/2014/main" id="{59F58909-8CF7-4B59-B73D-6D9E4358D6C5}"/>
              </a:ext>
            </a:extLst>
          </p:cNvPr>
          <p:cNvSpPr/>
          <p:nvPr userDrawn="1"/>
        </p:nvSpPr>
        <p:spPr>
          <a:xfrm flipV="1">
            <a:off x="1" y="397590"/>
            <a:ext cx="9144000" cy="280834"/>
          </a:xfrm>
          <a:custGeom>
            <a:avLst/>
            <a:gdLst/>
            <a:ahLst/>
            <a:cxnLst/>
            <a:rect l="l" t="t" r="r" b="b"/>
            <a:pathLst>
              <a:path w="4416425">
                <a:moveTo>
                  <a:pt x="0" y="0"/>
                </a:moveTo>
                <a:lnTo>
                  <a:pt x="4415994" y="0"/>
                </a:lnTo>
              </a:path>
            </a:pathLst>
          </a:custGeom>
          <a:ln w="12700">
            <a:solidFill>
              <a:schemeClr val="bg1">
                <a:lumMod val="85000"/>
              </a:schemeClr>
            </a:solidFill>
          </a:ln>
        </p:spPr>
        <p:txBody>
          <a:bodyPr wrap="square" lIns="0" tIns="0" rIns="0" bIns="0" rtlCol="0"/>
          <a:lstStyle/>
          <a:p>
            <a:endParaRPr sz="2856" dirty="0"/>
          </a:p>
        </p:txBody>
      </p:sp>
    </p:spTree>
    <p:extLst>
      <p:ext uri="{BB962C8B-B14F-4D97-AF65-F5344CB8AC3E}">
        <p14:creationId xmlns:p14="http://schemas.microsoft.com/office/powerpoint/2010/main" val="2899528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27DF15-E714-4CF6-BEF1-7D53FFC8CFCA}" type="datetime1">
              <a:rPr lang="en-US" smtClean="0"/>
              <a:t>9/16/2024</a:t>
            </a:fld>
            <a:endParaRPr lang="en-US" dirty="0"/>
          </a:p>
        </p:txBody>
      </p:sp>
      <p:sp>
        <p:nvSpPr>
          <p:cNvPr id="5" name="Holder 5">
            <a:extLst>
              <a:ext uri="{FF2B5EF4-FFF2-40B4-BE49-F238E27FC236}">
                <a16:creationId xmlns="" xmlns:a16="http://schemas.microsoft.com/office/drawing/2014/main" id="{4E065825-85CD-4AFB-994B-2E973E9F02EE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6940180" y="4795860"/>
            <a:ext cx="2103121" cy="268856"/>
          </a:xfrm>
        </p:spPr>
        <p:txBody>
          <a:bodyPr lIns="0" tIns="0" rIns="0" bIns="0"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Holder 2">
            <a:extLst>
              <a:ext uri="{FF2B5EF4-FFF2-40B4-BE49-F238E27FC236}">
                <a16:creationId xmlns="" xmlns:a16="http://schemas.microsoft.com/office/drawing/2014/main" id="{E801F513-37A4-4436-BBD3-3D2847934C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0822" y="35233"/>
            <a:ext cx="4342476" cy="268856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747" b="1" i="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endParaRPr dirty="0"/>
          </a:p>
        </p:txBody>
      </p:sp>
      <p:sp>
        <p:nvSpPr>
          <p:cNvPr id="7" name="object 2">
            <a:extLst>
              <a:ext uri="{FF2B5EF4-FFF2-40B4-BE49-F238E27FC236}">
                <a16:creationId xmlns="" xmlns:a16="http://schemas.microsoft.com/office/drawing/2014/main" id="{59F58909-8CF7-4B59-B73D-6D9E4358D6C5}"/>
              </a:ext>
            </a:extLst>
          </p:cNvPr>
          <p:cNvSpPr/>
          <p:nvPr userDrawn="1"/>
        </p:nvSpPr>
        <p:spPr>
          <a:xfrm flipV="1">
            <a:off x="1" y="397590"/>
            <a:ext cx="9144000" cy="280834"/>
          </a:xfrm>
          <a:custGeom>
            <a:avLst/>
            <a:gdLst/>
            <a:ahLst/>
            <a:cxnLst/>
            <a:rect l="l" t="t" r="r" b="b"/>
            <a:pathLst>
              <a:path w="4416425">
                <a:moveTo>
                  <a:pt x="0" y="0"/>
                </a:moveTo>
                <a:lnTo>
                  <a:pt x="4415994" y="0"/>
                </a:lnTo>
              </a:path>
            </a:pathLst>
          </a:custGeom>
          <a:ln w="12700">
            <a:solidFill>
              <a:schemeClr val="bg1">
                <a:lumMod val="85000"/>
              </a:schemeClr>
            </a:solidFill>
          </a:ln>
        </p:spPr>
        <p:txBody>
          <a:bodyPr wrap="square" lIns="0" tIns="0" rIns="0" bIns="0" rtlCol="0"/>
          <a:lstStyle/>
          <a:p>
            <a:endParaRPr sz="2856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4783461"/>
            <a:ext cx="2103120" cy="438710"/>
          </a:xfrm>
        </p:spPr>
        <p:txBody>
          <a:bodyPr/>
          <a:lstStyle/>
          <a:p>
            <a:fld id="{1FB54944-417F-4596-98D8-3ECD53C1D52D}" type="datetime1">
              <a:rPr lang="en-US" smtClean="0"/>
              <a:t>9/16/2024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08960" y="4783467"/>
            <a:ext cx="2926080" cy="43871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83680" y="4783465"/>
            <a:ext cx="2103120" cy="268856"/>
          </a:xfrm>
        </p:spPr>
        <p:txBody>
          <a:bodyPr/>
          <a:lstStyle/>
          <a:p>
            <a:fld id="{FAA6C436-0D4A-4340-A2B7-930FFE7E96A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387263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340C1-9663-4834-9678-E2A955AB6CD1}" type="datetime1">
              <a:rPr lang="en-US" smtClean="0"/>
              <a:t>9/16/2024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23109629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340C1-9663-4834-9678-E2A955AB6CD1}" type="datetime1">
              <a:rPr lang="en-US" smtClean="0"/>
              <a:t>9/16/2024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23840423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340C1-9663-4834-9678-E2A955AB6CD1}" type="datetime1">
              <a:rPr lang="en-US" smtClean="0"/>
              <a:t>9/16/2024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6456682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340C1-9663-4834-9678-E2A955AB6CD1}" type="datetime1">
              <a:rPr lang="en-US" smtClean="0"/>
              <a:t>9/16/2024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0411491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340C1-9663-4834-9678-E2A955AB6CD1}" type="datetime1">
              <a:rPr lang="en-US" smtClean="0"/>
              <a:t>9/16/2024</a:t>
            </a:fld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45298437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340C1-9663-4834-9678-E2A955AB6CD1}" type="datetime1">
              <a:rPr lang="en-US" smtClean="0"/>
              <a:t>9/16/2024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77244185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25238" y="2425391"/>
            <a:ext cx="6012240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1" i="0">
                <a:solidFill>
                  <a:srgbClr val="003B5A"/>
                </a:solidFill>
                <a:latin typeface="Arial"/>
                <a:cs typeface="Arial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3" y="3684407"/>
            <a:ext cx="423558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1" y="4783460"/>
            <a:ext cx="2926080" cy="438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5" y="4783458"/>
            <a:ext cx="2103121" cy="438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6340C1-9663-4834-9678-E2A955AB6CD1}" type="datetime1">
              <a:rPr lang="en-US" smtClean="0"/>
              <a:t>9/16/2024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940180" y="4795860"/>
            <a:ext cx="2103121" cy="26885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 sz="1747" b="1"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7171B215-76B1-4062-B300-9C7BB6A65CB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4" y="63410"/>
            <a:ext cx="1402441" cy="54898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5" r:id="rId2"/>
    <p:sldLayoutId id="2147483667" r:id="rId3"/>
  </p:sldLayoutIdLst>
  <p:hf hdr="0" ftr="0" dt="0"/>
  <p:txStyles>
    <p:titleStyle>
      <a:lvl1pPr>
        <a:defRPr sz="3170"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725137">
        <a:defRPr>
          <a:latin typeface="+mn-lt"/>
          <a:ea typeface="+mn-ea"/>
          <a:cs typeface="+mn-cs"/>
        </a:defRPr>
      </a:lvl2pPr>
      <a:lvl3pPr marL="1450273">
        <a:defRPr>
          <a:latin typeface="+mn-lt"/>
          <a:ea typeface="+mn-ea"/>
          <a:cs typeface="+mn-cs"/>
        </a:defRPr>
      </a:lvl3pPr>
      <a:lvl4pPr marL="2175411">
        <a:defRPr>
          <a:latin typeface="+mn-lt"/>
          <a:ea typeface="+mn-ea"/>
          <a:cs typeface="+mn-cs"/>
        </a:defRPr>
      </a:lvl4pPr>
      <a:lvl5pPr marL="2900546">
        <a:defRPr>
          <a:latin typeface="+mn-lt"/>
          <a:ea typeface="+mn-ea"/>
          <a:cs typeface="+mn-cs"/>
        </a:defRPr>
      </a:lvl5pPr>
      <a:lvl6pPr marL="3625684">
        <a:defRPr>
          <a:latin typeface="+mn-lt"/>
          <a:ea typeface="+mn-ea"/>
          <a:cs typeface="+mn-cs"/>
        </a:defRPr>
      </a:lvl6pPr>
      <a:lvl7pPr marL="4350820">
        <a:defRPr>
          <a:latin typeface="+mn-lt"/>
          <a:ea typeface="+mn-ea"/>
          <a:cs typeface="+mn-cs"/>
        </a:defRPr>
      </a:lvl7pPr>
      <a:lvl8pPr marL="5075958">
        <a:defRPr>
          <a:latin typeface="+mn-lt"/>
          <a:ea typeface="+mn-ea"/>
          <a:cs typeface="+mn-cs"/>
        </a:defRPr>
      </a:lvl8pPr>
      <a:lvl9pPr marL="5801095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725137">
        <a:defRPr>
          <a:latin typeface="+mn-lt"/>
          <a:ea typeface="+mn-ea"/>
          <a:cs typeface="+mn-cs"/>
        </a:defRPr>
      </a:lvl2pPr>
      <a:lvl3pPr marL="1450273">
        <a:defRPr>
          <a:latin typeface="+mn-lt"/>
          <a:ea typeface="+mn-ea"/>
          <a:cs typeface="+mn-cs"/>
        </a:defRPr>
      </a:lvl3pPr>
      <a:lvl4pPr marL="2175411">
        <a:defRPr>
          <a:latin typeface="+mn-lt"/>
          <a:ea typeface="+mn-ea"/>
          <a:cs typeface="+mn-cs"/>
        </a:defRPr>
      </a:lvl4pPr>
      <a:lvl5pPr marL="2900546">
        <a:defRPr>
          <a:latin typeface="+mn-lt"/>
          <a:ea typeface="+mn-ea"/>
          <a:cs typeface="+mn-cs"/>
        </a:defRPr>
      </a:lvl5pPr>
      <a:lvl6pPr marL="3625684">
        <a:defRPr>
          <a:latin typeface="+mn-lt"/>
          <a:ea typeface="+mn-ea"/>
          <a:cs typeface="+mn-cs"/>
        </a:defRPr>
      </a:lvl6pPr>
      <a:lvl7pPr marL="4350820">
        <a:defRPr>
          <a:latin typeface="+mn-lt"/>
          <a:ea typeface="+mn-ea"/>
          <a:cs typeface="+mn-cs"/>
        </a:defRPr>
      </a:lvl7pPr>
      <a:lvl8pPr marL="5075958">
        <a:defRPr>
          <a:latin typeface="+mn-lt"/>
          <a:ea typeface="+mn-ea"/>
          <a:cs typeface="+mn-cs"/>
        </a:defRPr>
      </a:lvl8pPr>
      <a:lvl9pPr marL="5801095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6340C1-9663-4834-9678-E2A955AB6CD1}" type="datetime1">
              <a:rPr lang="en-US" smtClean="0"/>
              <a:t>9/16/2024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7171B215-76B1-4062-B300-9C7BB6A65CB1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4" y="63410"/>
            <a:ext cx="1402441" cy="548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345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0.xml"/><Relationship Id="rId1" Type="http://schemas.openxmlformats.org/officeDocument/2006/relationships/themeOverride" Target="../theme/themeOverrid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0.xml"/><Relationship Id="rId1" Type="http://schemas.openxmlformats.org/officeDocument/2006/relationships/themeOverride" Target="../theme/themeOverride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0.xml"/><Relationship Id="rId1" Type="http://schemas.openxmlformats.org/officeDocument/2006/relationships/themeOverride" Target="../theme/themeOverride10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0.xml"/><Relationship Id="rId1" Type="http://schemas.openxmlformats.org/officeDocument/2006/relationships/themeOverride" Target="../theme/themeOverride11.xml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0.xml"/><Relationship Id="rId1" Type="http://schemas.openxmlformats.org/officeDocument/2006/relationships/themeOverride" Target="../theme/themeOverride12.xml"/><Relationship Id="rId4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0.xml"/><Relationship Id="rId1" Type="http://schemas.openxmlformats.org/officeDocument/2006/relationships/themeOverride" Target="../theme/themeOverride1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0.xml"/><Relationship Id="rId1" Type="http://schemas.openxmlformats.org/officeDocument/2006/relationships/themeOverride" Target="../theme/themeOverride14.xml"/><Relationship Id="rId5" Type="http://schemas.openxmlformats.org/officeDocument/2006/relationships/image" Target="../media/image10.jpg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0.xml"/><Relationship Id="rId1" Type="http://schemas.openxmlformats.org/officeDocument/2006/relationships/themeOverride" Target="../theme/themeOverride15.xml"/><Relationship Id="rId5" Type="http://schemas.openxmlformats.org/officeDocument/2006/relationships/image" Target="../media/image10.jpg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0.xml"/><Relationship Id="rId1" Type="http://schemas.openxmlformats.org/officeDocument/2006/relationships/themeOverride" Target="../theme/themeOverride16.xml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0.xml"/><Relationship Id="rId1" Type="http://schemas.openxmlformats.org/officeDocument/2006/relationships/themeOverride" Target="../theme/themeOverride17.xml"/><Relationship Id="rId5" Type="http://schemas.openxmlformats.org/officeDocument/2006/relationships/image" Target="../media/image10.jp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10.xml"/><Relationship Id="rId1" Type="http://schemas.openxmlformats.org/officeDocument/2006/relationships/themeOverride" Target="../theme/themeOverride18.xml"/><Relationship Id="rId4" Type="http://schemas.openxmlformats.org/officeDocument/2006/relationships/image" Target="../media/image1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10.xml"/><Relationship Id="rId1" Type="http://schemas.openxmlformats.org/officeDocument/2006/relationships/themeOverride" Target="../theme/themeOverride19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10.xml"/><Relationship Id="rId1" Type="http://schemas.openxmlformats.org/officeDocument/2006/relationships/themeOverride" Target="../theme/themeOverride20.xml"/><Relationship Id="rId6" Type="http://schemas.openxmlformats.org/officeDocument/2006/relationships/image" Target="../media/image16.png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10.xml"/><Relationship Id="rId1" Type="http://schemas.openxmlformats.org/officeDocument/2006/relationships/themeOverride" Target="../theme/themeOverride21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10.xml"/><Relationship Id="rId1" Type="http://schemas.openxmlformats.org/officeDocument/2006/relationships/themeOverride" Target="../theme/themeOverride2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10.xml"/><Relationship Id="rId1" Type="http://schemas.openxmlformats.org/officeDocument/2006/relationships/themeOverride" Target="../theme/themeOverride2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10.xml"/><Relationship Id="rId1" Type="http://schemas.openxmlformats.org/officeDocument/2006/relationships/themeOverride" Target="../theme/themeOverride24.xml"/><Relationship Id="rId4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10.xml"/><Relationship Id="rId1" Type="http://schemas.openxmlformats.org/officeDocument/2006/relationships/themeOverride" Target="../theme/themeOverride2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10.xml"/><Relationship Id="rId1" Type="http://schemas.openxmlformats.org/officeDocument/2006/relationships/themeOverride" Target="../theme/themeOverride2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0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10.xml"/><Relationship Id="rId1" Type="http://schemas.openxmlformats.org/officeDocument/2006/relationships/themeOverride" Target="../theme/themeOverride27.xml"/><Relationship Id="rId5" Type="http://schemas.openxmlformats.org/officeDocument/2006/relationships/image" Target="../media/image5.png"/><Relationship Id="rId4" Type="http://schemas.openxmlformats.org/officeDocument/2006/relationships/image" Target="../media/image8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0.xml"/><Relationship Id="rId1" Type="http://schemas.openxmlformats.org/officeDocument/2006/relationships/themeOverride" Target="../theme/themeOverride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0.xml"/><Relationship Id="rId1" Type="http://schemas.openxmlformats.org/officeDocument/2006/relationships/themeOverride" Target="../theme/themeOverride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0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0.xml"/><Relationship Id="rId1" Type="http://schemas.openxmlformats.org/officeDocument/2006/relationships/themeOverride" Target="../theme/themeOverride5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0.xml"/><Relationship Id="rId1" Type="http://schemas.openxmlformats.org/officeDocument/2006/relationships/themeOverride" Target="../theme/themeOverride6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0.xml"/><Relationship Id="rId1" Type="http://schemas.openxmlformats.org/officeDocument/2006/relationships/themeOverride" Target="../theme/themeOverride7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12783" y="4828294"/>
            <a:ext cx="9122853" cy="0"/>
          </a:xfrm>
          <a:custGeom>
            <a:avLst/>
            <a:gdLst/>
            <a:ahLst/>
            <a:cxnLst/>
            <a:rect l="l" t="t" r="r" b="b"/>
            <a:pathLst>
              <a:path w="5752465">
                <a:moveTo>
                  <a:pt x="0" y="0"/>
                </a:moveTo>
                <a:lnTo>
                  <a:pt x="5751940" y="0"/>
                </a:lnTo>
              </a:path>
            </a:pathLst>
          </a:custGeom>
          <a:ln w="9525">
            <a:solidFill>
              <a:srgbClr val="003B59"/>
            </a:solidFill>
          </a:ln>
        </p:spPr>
        <p:txBody>
          <a:bodyPr wrap="square" lIns="0" tIns="0" rIns="0" bIns="0" rtlCol="0"/>
          <a:lstStyle/>
          <a:p>
            <a:endParaRPr sz="2856" dirty="0"/>
          </a:p>
        </p:txBody>
      </p:sp>
      <p:sp>
        <p:nvSpPr>
          <p:cNvPr id="9" name="object 9"/>
          <p:cNvSpPr/>
          <p:nvPr/>
        </p:nvSpPr>
        <p:spPr>
          <a:xfrm>
            <a:off x="7167452" y="327996"/>
            <a:ext cx="1967349" cy="43653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856" dirty="0"/>
          </a:p>
        </p:txBody>
      </p:sp>
      <p:sp>
        <p:nvSpPr>
          <p:cNvPr id="11" name="TextBox 10"/>
          <p:cNvSpPr txBox="1"/>
          <p:nvPr/>
        </p:nvSpPr>
        <p:spPr>
          <a:xfrm>
            <a:off x="6" y="4803093"/>
            <a:ext cx="3638149" cy="2874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Cambria" panose="02040503050406030204" pitchFamily="18" charset="0"/>
              </a:rPr>
              <a:t>www.roskazna.ru</a:t>
            </a:r>
            <a:endParaRPr lang="ru-RU" sz="1200" dirty="0">
              <a:solidFill>
                <a:schemeClr val="bg1">
                  <a:lumMod val="6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538769" y="4803093"/>
            <a:ext cx="3625376" cy="2874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dirty="0" smtClean="0">
                <a:solidFill>
                  <a:schemeClr val="bg1">
                    <a:lumMod val="65000"/>
                  </a:schemeClr>
                </a:solidFill>
                <a:latin typeface="Cambria" panose="02040503050406030204" pitchFamily="18" charset="0"/>
              </a:rPr>
              <a:t>г. Москва</a:t>
            </a:r>
            <a:r>
              <a:rPr lang="en-US" sz="1200" dirty="0" smtClean="0">
                <a:solidFill>
                  <a:schemeClr val="bg1">
                    <a:lumMod val="65000"/>
                  </a:schemeClr>
                </a:solidFill>
                <a:latin typeface="Cambria" panose="02040503050406030204" pitchFamily="18" charset="0"/>
              </a:rPr>
              <a:t>,</a:t>
            </a:r>
            <a:r>
              <a:rPr lang="ru-RU" sz="1200" dirty="0" smtClean="0">
                <a:solidFill>
                  <a:schemeClr val="bg1">
                    <a:lumMod val="65000"/>
                  </a:schemeClr>
                </a:solidFill>
                <a:latin typeface="Cambria" panose="02040503050406030204" pitchFamily="18" charset="0"/>
              </a:rPr>
              <a:t> 2024 </a:t>
            </a:r>
            <a:r>
              <a:rPr lang="ru-RU" sz="1200" dirty="0">
                <a:solidFill>
                  <a:schemeClr val="bg1">
                    <a:lumMod val="65000"/>
                  </a:schemeClr>
                </a:solidFill>
                <a:latin typeface="Cambria" panose="02040503050406030204" pitchFamily="18" charset="0"/>
              </a:rPr>
              <a:t>г.</a:t>
            </a:r>
          </a:p>
        </p:txBody>
      </p:sp>
      <p:sp>
        <p:nvSpPr>
          <p:cNvPr id="20" name="object 2">
            <a:extLst>
              <a:ext uri="{FF2B5EF4-FFF2-40B4-BE49-F238E27FC236}">
                <a16:creationId xmlns="" xmlns:a16="http://schemas.microsoft.com/office/drawing/2014/main" id="{5B18A36C-A304-4C91-856D-493F17EA7DB3}"/>
              </a:ext>
            </a:extLst>
          </p:cNvPr>
          <p:cNvSpPr/>
          <p:nvPr/>
        </p:nvSpPr>
        <p:spPr>
          <a:xfrm flipV="1">
            <a:off x="-1" y="396526"/>
            <a:ext cx="8667456" cy="280972"/>
          </a:xfrm>
          <a:custGeom>
            <a:avLst/>
            <a:gdLst/>
            <a:ahLst/>
            <a:cxnLst/>
            <a:rect l="l" t="t" r="r" b="b"/>
            <a:pathLst>
              <a:path w="4416425">
                <a:moveTo>
                  <a:pt x="0" y="0"/>
                </a:moveTo>
                <a:lnTo>
                  <a:pt x="4415994" y="0"/>
                </a:lnTo>
              </a:path>
            </a:pathLst>
          </a:custGeom>
          <a:ln w="12700">
            <a:solidFill>
              <a:schemeClr val="bg1">
                <a:lumMod val="85000"/>
              </a:schemeClr>
            </a:solidFill>
          </a:ln>
        </p:spPr>
        <p:txBody>
          <a:bodyPr wrap="square" lIns="0" tIns="0" rIns="0" bIns="0" rtlCol="0"/>
          <a:lstStyle/>
          <a:p>
            <a:endParaRPr sz="2856" dirty="0"/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9057F448-D147-4228-A0FD-8008E86D846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6" y="63414"/>
            <a:ext cx="1402441" cy="54898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33252" y="1463754"/>
            <a:ext cx="6934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>
                <a:solidFill>
                  <a:srgbClr val="11437F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Методическое обеспечение первого этапа перехода на новую модель бухгалтерского учета в системе казначейских платежей</a:t>
            </a:r>
            <a:endParaRPr lang="ru-RU" sz="2200" b="1" dirty="0">
              <a:solidFill>
                <a:srgbClr val="11437F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251520" y="3543276"/>
            <a:ext cx="4230470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000" b="1" dirty="0" smtClean="0">
                <a:solidFill>
                  <a:srgbClr val="11437F"/>
                </a:solidFill>
                <a:latin typeface="Cambria" panose="02040503050406030204" pitchFamily="18" charset="0"/>
                <a:cs typeface="Times New Roman" pitchFamily="18" charset="0"/>
              </a:rPr>
              <a:t>Смолин Валерий Александрович</a:t>
            </a:r>
          </a:p>
          <a:p>
            <a:pPr>
              <a:spcBef>
                <a:spcPts val="600"/>
              </a:spcBef>
              <a:buNone/>
            </a:pPr>
            <a:r>
              <a:rPr lang="ru-RU" sz="1000" dirty="0" smtClean="0">
                <a:solidFill>
                  <a:srgbClr val="11437F"/>
                </a:solidFill>
                <a:latin typeface="Cambria" panose="02040503050406030204" pitchFamily="18" charset="0"/>
              </a:rPr>
              <a:t>начальник </a:t>
            </a:r>
            <a:r>
              <a:rPr lang="ru-RU" sz="1000" dirty="0">
                <a:solidFill>
                  <a:srgbClr val="11437F"/>
                </a:solidFill>
                <a:latin typeface="Cambria" panose="02040503050406030204" pitchFamily="18" charset="0"/>
              </a:rPr>
              <a:t>Отдела методического </a:t>
            </a:r>
            <a:r>
              <a:rPr lang="ru-RU" sz="1000" dirty="0" smtClean="0">
                <a:solidFill>
                  <a:srgbClr val="11437F"/>
                </a:solidFill>
                <a:latin typeface="Cambria" panose="02040503050406030204" pitchFamily="18" charset="0"/>
              </a:rPr>
              <a:t>обеспечения казначейского </a:t>
            </a:r>
            <a:r>
              <a:rPr lang="ru-RU" sz="1000" dirty="0">
                <a:solidFill>
                  <a:srgbClr val="11437F"/>
                </a:solidFill>
                <a:latin typeface="Cambria" panose="02040503050406030204" pitchFamily="18" charset="0"/>
              </a:rPr>
              <a:t>учета и отчетности в системе казначейских </a:t>
            </a:r>
            <a:r>
              <a:rPr lang="ru-RU" sz="1000" dirty="0" smtClean="0">
                <a:solidFill>
                  <a:srgbClr val="11437F"/>
                </a:solidFill>
                <a:latin typeface="Cambria" panose="02040503050406030204" pitchFamily="18" charset="0"/>
              </a:rPr>
              <a:t>платежей Управления </a:t>
            </a:r>
            <a:r>
              <a:rPr lang="ru-RU" sz="1000" dirty="0">
                <a:solidFill>
                  <a:srgbClr val="11437F"/>
                </a:solidFill>
                <a:latin typeface="Cambria" panose="02040503050406030204" pitchFamily="18" charset="0"/>
              </a:rPr>
              <a:t>бюджетного учета и отчетности Федерального казначейства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object 2"/>
          <p:cNvSpPr/>
          <p:nvPr/>
        </p:nvSpPr>
        <p:spPr>
          <a:xfrm flipV="1">
            <a:off x="2242" y="397591"/>
            <a:ext cx="9139528" cy="280834"/>
          </a:xfrm>
          <a:custGeom>
            <a:avLst/>
            <a:gdLst/>
            <a:ahLst/>
            <a:cxnLst/>
            <a:rect l="l" t="t" r="r" b="b"/>
            <a:pathLst>
              <a:path w="4416425">
                <a:moveTo>
                  <a:pt x="0" y="0"/>
                </a:moveTo>
                <a:lnTo>
                  <a:pt x="4415994" y="0"/>
                </a:lnTo>
              </a:path>
            </a:pathLst>
          </a:custGeom>
          <a:ln w="12700">
            <a:solidFill>
              <a:schemeClr val="bg1">
                <a:lumMod val="85000"/>
              </a:schemeClr>
            </a:solidFill>
          </a:ln>
        </p:spPr>
        <p:txBody>
          <a:bodyPr wrap="square" lIns="0" tIns="0" rIns="0" bIns="0" rtlCol="0"/>
          <a:lstStyle/>
          <a:p>
            <a:endParaRPr sz="2855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908698" y="4822003"/>
            <a:ext cx="2103120" cy="1846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algn="r"/>
            <a:r>
              <a:rPr lang="ru-RU" sz="1200" b="1" dirty="0" smtClean="0">
                <a:solidFill>
                  <a:schemeClr val="tx2"/>
                </a:solidFill>
                <a:latin typeface="Cambria" panose="02040503050406030204" pitchFamily="18" charset="0"/>
              </a:rPr>
              <a:t>10</a:t>
            </a:r>
            <a:endParaRPr lang="ru-RU" sz="1200" b="1" dirty="0">
              <a:solidFill>
                <a:schemeClr val="tx2"/>
              </a:solidFill>
              <a:latin typeface="Cambria" panose="020405030504060302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241630" y="37532"/>
            <a:ext cx="790846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500" b="1" dirty="0" smtClean="0">
                <a:solidFill>
                  <a:srgbClr val="11437F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Примеры бухгалтерских записей по новой модели бухгалтерского </a:t>
            </a:r>
            <a:r>
              <a:rPr lang="ru-RU" sz="1500" b="1" dirty="0">
                <a:solidFill>
                  <a:srgbClr val="11437F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учета в СКП</a:t>
            </a:r>
          </a:p>
          <a:p>
            <a:pPr algn="r"/>
            <a:r>
              <a:rPr lang="ru-RU" sz="1500" b="1" dirty="0" smtClean="0">
                <a:solidFill>
                  <a:srgbClr val="11437F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(казначейское </a:t>
            </a:r>
            <a:r>
              <a:rPr lang="ru-RU" sz="1500" b="1" dirty="0">
                <a:solidFill>
                  <a:srgbClr val="11437F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обслуживание поступлений в бюджеты</a:t>
            </a:r>
            <a:r>
              <a:rPr lang="ru-RU" sz="1500" b="1" dirty="0" smtClean="0">
                <a:solidFill>
                  <a:srgbClr val="11437F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) </a:t>
            </a:r>
            <a:endParaRPr lang="ru-RU" sz="1500" b="1" dirty="0">
              <a:solidFill>
                <a:srgbClr val="11437F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7033249"/>
              </p:ext>
            </p:extLst>
          </p:nvPr>
        </p:nvGraphicFramePr>
        <p:xfrm>
          <a:off x="161510" y="816555"/>
          <a:ext cx="8850308" cy="3914936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626972"/>
                <a:gridCol w="813486"/>
                <a:gridCol w="3216843"/>
                <a:gridCol w="3193007"/>
              </a:tblGrid>
              <a:tr h="26892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rgbClr val="11437F"/>
                          </a:solidFill>
                          <a:effectLst/>
                          <a:latin typeface="Cambria" panose="02040503050406030204" pitchFamily="18" charset="0"/>
                        </a:rPr>
                        <a:t>Наименование операции</a:t>
                      </a:r>
                      <a:endParaRPr lang="ru-RU" sz="1000" b="1" i="0" u="none" strike="noStrike" dirty="0">
                        <a:solidFill>
                          <a:srgbClr val="11437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840" marR="4840" marT="4840" marB="0" anchor="ctr">
                    <a:lnL w="9525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rgbClr val="11437F"/>
                          </a:solidFill>
                          <a:effectLst/>
                          <a:latin typeface="Cambria" panose="02040503050406030204" pitchFamily="18" charset="0"/>
                        </a:rPr>
                        <a:t>Первичный учетный </a:t>
                      </a:r>
                      <a:r>
                        <a:rPr lang="ru-RU" sz="1000" b="1" u="none" strike="noStrike" dirty="0" smtClean="0">
                          <a:solidFill>
                            <a:srgbClr val="11437F"/>
                          </a:solidFill>
                          <a:effectLst/>
                          <a:latin typeface="Cambria" panose="02040503050406030204" pitchFamily="18" charset="0"/>
                        </a:rPr>
                        <a:t>документ</a:t>
                      </a:r>
                      <a:endParaRPr lang="ru-RU" sz="1000" b="1" i="0" u="none" strike="noStrike" dirty="0">
                        <a:solidFill>
                          <a:srgbClr val="11437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840" marR="4840" marT="4840" marB="0" anchor="ctr">
                    <a:lnL w="9525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rgbClr val="11437F"/>
                          </a:solidFill>
                          <a:effectLst/>
                          <a:latin typeface="Cambria" panose="02040503050406030204" pitchFamily="18" charset="0"/>
                        </a:rPr>
                        <a:t>Запись казначейского </a:t>
                      </a:r>
                      <a:r>
                        <a:rPr lang="ru-RU" sz="1000" b="1" u="none" strike="noStrike" dirty="0" smtClean="0">
                          <a:solidFill>
                            <a:srgbClr val="11437F"/>
                          </a:solidFill>
                          <a:effectLst/>
                          <a:latin typeface="Cambria" panose="02040503050406030204" pitchFamily="18" charset="0"/>
                        </a:rPr>
                        <a:t>учета</a:t>
                      </a:r>
                      <a:endParaRPr lang="ru-RU" sz="1000" b="1" i="0" u="none" strike="noStrike" dirty="0">
                        <a:solidFill>
                          <a:srgbClr val="11437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840" marR="4840" marT="4840" marB="0" anchor="ctr">
                    <a:lnL w="9525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791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 smtClean="0">
                          <a:solidFill>
                            <a:srgbClr val="11437F"/>
                          </a:solidFill>
                          <a:effectLst/>
                          <a:latin typeface="Cambria" panose="02040503050406030204" pitchFamily="18" charset="0"/>
                        </a:rPr>
                        <a:t>дебет</a:t>
                      </a:r>
                      <a:endParaRPr lang="ru-RU" sz="1000" b="1" i="0" u="none" strike="noStrike" dirty="0">
                        <a:solidFill>
                          <a:srgbClr val="11437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840" marR="4840" marT="4840" marB="0" anchor="ctr">
                    <a:lnL w="9525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rgbClr val="11437F"/>
                          </a:solidFill>
                          <a:effectLst/>
                          <a:latin typeface="Cambria" panose="02040503050406030204" pitchFamily="18" charset="0"/>
                        </a:rPr>
                        <a:t>кредит</a:t>
                      </a:r>
                      <a:endParaRPr lang="ru-RU" sz="1000" b="1" i="0" u="none" strike="noStrike" dirty="0">
                        <a:solidFill>
                          <a:srgbClr val="11437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840" marR="4840" marT="4840" marB="0" anchor="ctr">
                    <a:lnL w="9525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8180">
                <a:tc>
                  <a:txBody>
                    <a:bodyPr/>
                    <a:lstStyle/>
                    <a:p>
                      <a:pPr marL="36000" algn="l" fontAlgn="ctr">
                        <a:spcBef>
                          <a:spcPts val="0"/>
                        </a:spcBef>
                      </a:pPr>
                      <a:r>
                        <a:rPr lang="ru-RU" sz="800" u="none" strike="noStrike" dirty="0">
                          <a:effectLst/>
                          <a:latin typeface="Cambria" panose="02040503050406030204" pitchFamily="18" charset="0"/>
                        </a:rPr>
                        <a:t>Зачисление на единый казначейский счет </a:t>
                      </a:r>
                      <a:r>
                        <a:rPr lang="ru-RU" sz="800" u="none" strike="noStrike" dirty="0" smtClean="0">
                          <a:effectLst/>
                          <a:latin typeface="Cambria" panose="02040503050406030204" pitchFamily="18" charset="0"/>
                        </a:rPr>
                        <a:t>поступлений </a:t>
                      </a:r>
                      <a:r>
                        <a:rPr lang="ru-RU" sz="800" u="none" strike="noStrike" dirty="0">
                          <a:effectLst/>
                          <a:latin typeface="Cambria" panose="02040503050406030204" pitchFamily="18" charset="0"/>
                        </a:rPr>
                        <a:t>в бюджеты бюджетной системы Российской Федерации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840" marR="4840" marT="4840" marB="0" anchor="ctr">
                    <a:lnL w="9525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algn="ctr" fontAlgn="ctr">
                        <a:spcBef>
                          <a:spcPts val="0"/>
                        </a:spcBef>
                      </a:pPr>
                      <a:r>
                        <a:rPr lang="ru-RU" sz="800" u="none" strike="noStrike" dirty="0" smtClean="0">
                          <a:effectLst/>
                          <a:latin typeface="Cambria" panose="02040503050406030204" pitchFamily="18" charset="0"/>
                        </a:rPr>
                        <a:t>Платежное поручение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840" marR="4840" marT="4840" marB="0" anchor="ctr">
                    <a:lnL w="9525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algn="ctr" fontAlgn="ctr">
                        <a:spcBef>
                          <a:spcPts val="0"/>
                        </a:spcBef>
                      </a:pPr>
                      <a:r>
                        <a:rPr lang="en-US" sz="800" b="1" u="none" strike="noStrike" dirty="0" smtClean="0">
                          <a:effectLst/>
                          <a:latin typeface="Cambria" panose="02040503050406030204" pitchFamily="18" charset="0"/>
                        </a:rPr>
                        <a:t>02111</a:t>
                      </a:r>
                      <a:r>
                        <a:rPr lang="en-US" sz="800" u="none" strike="noStrike" dirty="0" smtClean="0">
                          <a:effectLst/>
                          <a:latin typeface="Cambria" panose="02040503050406030204" pitchFamily="18" charset="0"/>
                        </a:rPr>
                        <a:t>.00000000.00000000000.00.00001050400000000510.643.</a:t>
                      </a:r>
                      <a:r>
                        <a:rPr lang="ru-RU" sz="800" u="none" strike="noStrike" dirty="0" smtClean="0">
                          <a:effectLst/>
                          <a:latin typeface="Cambria" panose="02040503050406030204" pitchFamily="18" charset="0"/>
                        </a:rPr>
                        <a:t>60.00</a:t>
                      </a:r>
                      <a:r>
                        <a:rPr lang="en-US" sz="800" u="none" strike="noStrike" dirty="0" smtClean="0">
                          <a:effectLst/>
                          <a:latin typeface="Cambria" panose="02040503050406030204" pitchFamily="18" charset="0"/>
                        </a:rPr>
                        <a:t> </a:t>
                      </a:r>
                    </a:p>
                    <a:p>
                      <a:pPr marL="36000" algn="ctr" fontAlgn="ctr">
                        <a:spcBef>
                          <a:spcPts val="0"/>
                        </a:spcBef>
                      </a:pPr>
                      <a:r>
                        <a:rPr lang="en-US" sz="800" u="none" strike="noStrike" dirty="0" smtClean="0">
                          <a:effectLst/>
                          <a:latin typeface="Cambria" panose="02040503050406030204" pitchFamily="18" charset="0"/>
                        </a:rPr>
                        <a:t>+</a:t>
                      </a:r>
                    </a:p>
                    <a:p>
                      <a:pPr marL="36000" algn="ctr" fontAlgn="ctr">
                        <a:spcBef>
                          <a:spcPts val="0"/>
                        </a:spcBef>
                      </a:pP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доп. аналитические коды (код ТОФК-субъекта учета</a:t>
                      </a: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,</a:t>
                      </a:r>
                      <a:r>
                        <a:rPr lang="ru-RU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</a:t>
                      </a:r>
                    </a:p>
                    <a:p>
                      <a:pPr marL="36000" algn="ctr" fontAlgn="ctr">
                        <a:spcBef>
                          <a:spcPts val="0"/>
                        </a:spcBef>
                      </a:pP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номер</a:t>
                      </a:r>
                      <a:r>
                        <a:rPr lang="ru-RU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банк. счета и т.д.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)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840" marR="4840" marT="4840" marB="0" anchor="ctr">
                    <a:lnL w="9525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algn="ctr" fontAlgn="ctr">
                        <a:spcBef>
                          <a:spcPts val="0"/>
                        </a:spcBef>
                      </a:pPr>
                      <a:r>
                        <a:rPr lang="ru-RU" sz="800" b="1" u="none" strike="noStrike" dirty="0" smtClean="0">
                          <a:effectLst/>
                          <a:latin typeface="Cambria" panose="02040503050406030204" pitchFamily="18" charset="0"/>
                        </a:rPr>
                        <a:t>03100</a:t>
                      </a:r>
                      <a:r>
                        <a:rPr lang="ru-RU" sz="800" u="none" strike="noStrike" dirty="0" smtClean="0">
                          <a:effectLst/>
                          <a:latin typeface="Cambria" panose="02040503050406030204" pitchFamily="18" charset="0"/>
                        </a:rPr>
                        <a:t>.00000001.04601785580.00.32211501010016000140.643.60.00</a:t>
                      </a:r>
                    </a:p>
                    <a:p>
                      <a:pPr marL="36000" algn="ctr" fontAlgn="ctr">
                        <a:spcBef>
                          <a:spcPts val="0"/>
                        </a:spcBef>
                      </a:pP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+</a:t>
                      </a:r>
                    </a:p>
                    <a:p>
                      <a:pPr marL="36000" algn="ctr" fontAlgn="ctr">
                        <a:spcBef>
                          <a:spcPts val="0"/>
                        </a:spcBef>
                      </a:pP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доп. аналитические коды (код ТОФК-субъекта учета</a:t>
                      </a: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,</a:t>
                      </a:r>
                      <a:r>
                        <a:rPr lang="ru-RU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</a:t>
                      </a:r>
                    </a:p>
                    <a:p>
                      <a:pPr marL="36000" algn="ctr" fontAlgn="ctr">
                        <a:spcBef>
                          <a:spcPts val="0"/>
                        </a:spcBef>
                      </a:pP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ОКТМО платежа</a:t>
                      </a:r>
                      <a:r>
                        <a:rPr lang="ru-RU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и т.д.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)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840" marR="4840" marT="4840" marB="0" anchor="ctr">
                    <a:lnL w="9525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8180">
                <a:tc>
                  <a:txBody>
                    <a:bodyPr/>
                    <a:lstStyle/>
                    <a:p>
                      <a:pPr marL="36000" algn="l" fontAlgn="ctr">
                        <a:spcBef>
                          <a:spcPts val="0"/>
                        </a:spcBef>
                      </a:pP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Зачет/уточнение средств поступлений в бюджеты бюджетной системы Российской Федерации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840" marR="4840" marT="4840" marB="0" anchor="ctr">
                    <a:lnL w="9525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algn="ctr" fontAlgn="ctr">
                        <a:spcBef>
                          <a:spcPts val="0"/>
                        </a:spcBef>
                      </a:pP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Распоряжение о совершении казначейского платежа (уточнение)</a:t>
                      </a:r>
                    </a:p>
                  </a:txBody>
                  <a:tcPr marL="4840" marR="4840" marT="4840" marB="0" anchor="ctr">
                    <a:lnL w="9525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algn="ctr" fontAlgn="ctr">
                        <a:spcBef>
                          <a:spcPts val="0"/>
                        </a:spcBef>
                      </a:pPr>
                      <a:r>
                        <a:rPr lang="ru-RU" sz="800" b="1" u="none" strike="noStrike" dirty="0" smtClean="0">
                          <a:effectLst/>
                          <a:latin typeface="Cambria" panose="02040503050406030204" pitchFamily="18" charset="0"/>
                        </a:rPr>
                        <a:t>03100</a:t>
                      </a:r>
                      <a:r>
                        <a:rPr lang="ru-RU" sz="800" u="none" strike="noStrike" dirty="0" smtClean="0">
                          <a:effectLst/>
                          <a:latin typeface="Cambria" panose="02040503050406030204" pitchFamily="18" charset="0"/>
                        </a:rPr>
                        <a:t>.00000001.04601785580.</a:t>
                      </a:r>
                      <a:r>
                        <a:rPr lang="en-US" sz="800" b="1" u="none" strike="noStrike" dirty="0" smtClean="0">
                          <a:effectLst/>
                          <a:latin typeface="Cambria" panose="02040503050406030204" pitchFamily="18" charset="0"/>
                        </a:rPr>
                        <a:t>D1</a:t>
                      </a:r>
                      <a:r>
                        <a:rPr lang="ru-RU" sz="800" u="none" strike="noStrike" dirty="0" smtClean="0">
                          <a:effectLst/>
                          <a:latin typeface="Cambria" panose="02040503050406030204" pitchFamily="18" charset="0"/>
                        </a:rPr>
                        <a:t>.32211501010016000180.643.60.</a:t>
                      </a:r>
                      <a:r>
                        <a:rPr lang="en-US" sz="800" u="none" strike="noStrike" dirty="0" smtClean="0">
                          <a:effectLst/>
                          <a:latin typeface="Cambria" panose="02040503050406030204" pitchFamily="18" charset="0"/>
                        </a:rPr>
                        <a:t>00</a:t>
                      </a:r>
                      <a:endParaRPr lang="ru-RU" sz="800" b="1" u="none" strike="noStrike" dirty="0" smtClean="0">
                        <a:effectLst/>
                        <a:latin typeface="Cambria" panose="02040503050406030204" pitchFamily="18" charset="0"/>
                      </a:endParaRPr>
                    </a:p>
                    <a:p>
                      <a:pPr marL="36000" algn="ctr" fontAlgn="ctr">
                        <a:spcBef>
                          <a:spcPts val="0"/>
                        </a:spcBef>
                      </a:pP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+</a:t>
                      </a:r>
                    </a:p>
                    <a:p>
                      <a:pPr marL="36000" algn="ctr" fontAlgn="ctr">
                        <a:spcBef>
                          <a:spcPts val="0"/>
                        </a:spcBef>
                      </a:pP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доп. аналитические коды (код ТОФК-субъекта учета</a:t>
                      </a: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,</a:t>
                      </a:r>
                      <a:r>
                        <a:rPr lang="ru-RU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</a:t>
                      </a:r>
                    </a:p>
                    <a:p>
                      <a:pPr marL="36000" algn="ctr" fontAlgn="ctr">
                        <a:spcBef>
                          <a:spcPts val="0"/>
                        </a:spcBef>
                      </a:pP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ОКТМО платежа</a:t>
                      </a:r>
                      <a:r>
                        <a:rPr lang="ru-RU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и т.д.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)</a:t>
                      </a:r>
                    </a:p>
                  </a:txBody>
                  <a:tcPr marL="4840" marR="4840" marT="4840" marB="0" anchor="ctr">
                    <a:lnL w="9525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algn="ctr" fontAlgn="ctr">
                        <a:spcBef>
                          <a:spcPts val="0"/>
                        </a:spcBef>
                      </a:pPr>
                      <a:r>
                        <a:rPr lang="ru-RU" sz="800" b="1" u="none" strike="noStrike" dirty="0" smtClean="0">
                          <a:effectLst/>
                          <a:latin typeface="Cambria" panose="02040503050406030204" pitchFamily="18" charset="0"/>
                        </a:rPr>
                        <a:t>03100</a:t>
                      </a:r>
                      <a:r>
                        <a:rPr lang="ru-RU" sz="800" u="none" strike="noStrike" dirty="0" smtClean="0">
                          <a:effectLst/>
                          <a:latin typeface="Cambria" panose="02040503050406030204" pitchFamily="18" charset="0"/>
                        </a:rPr>
                        <a:t>.00000001.04601785580.</a:t>
                      </a:r>
                      <a:r>
                        <a:rPr lang="en-US" sz="800" b="1" u="none" strike="noStrike" dirty="0" smtClean="0">
                          <a:effectLst/>
                          <a:latin typeface="Cambria" panose="02040503050406030204" pitchFamily="18" charset="0"/>
                        </a:rPr>
                        <a:t>D1</a:t>
                      </a:r>
                      <a:r>
                        <a:rPr lang="ru-RU" sz="800" u="none" strike="noStrike" dirty="0" smtClean="0">
                          <a:effectLst/>
                          <a:latin typeface="Cambria" panose="02040503050406030204" pitchFamily="18" charset="0"/>
                        </a:rPr>
                        <a:t>.32211501010016000140.643.60.</a:t>
                      </a:r>
                      <a:r>
                        <a:rPr lang="en-US" sz="800" u="none" strike="noStrike" dirty="0" smtClean="0">
                          <a:effectLst/>
                          <a:latin typeface="Cambria" panose="02040503050406030204" pitchFamily="18" charset="0"/>
                        </a:rPr>
                        <a:t>00</a:t>
                      </a:r>
                      <a:endParaRPr lang="ru-RU" sz="800" b="1" u="none" strike="noStrike" dirty="0" smtClean="0">
                        <a:effectLst/>
                        <a:latin typeface="Cambria" panose="02040503050406030204" pitchFamily="18" charset="0"/>
                      </a:endParaRPr>
                    </a:p>
                    <a:p>
                      <a:pPr marL="36000" algn="ctr" fontAlgn="ctr">
                        <a:spcBef>
                          <a:spcPts val="0"/>
                        </a:spcBef>
                      </a:pP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+</a:t>
                      </a:r>
                    </a:p>
                    <a:p>
                      <a:pPr marL="36000" algn="ctr" fontAlgn="ctr">
                        <a:spcBef>
                          <a:spcPts val="0"/>
                        </a:spcBef>
                      </a:pP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доп. аналитические коды (код ТОФК-субъекта учета</a:t>
                      </a: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,</a:t>
                      </a:r>
                      <a:r>
                        <a:rPr lang="ru-RU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</a:t>
                      </a:r>
                    </a:p>
                    <a:p>
                      <a:pPr marL="36000" algn="ctr" fontAlgn="ctr">
                        <a:spcBef>
                          <a:spcPts val="0"/>
                        </a:spcBef>
                      </a:pP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ОКТМО платежа</a:t>
                      </a:r>
                      <a:r>
                        <a:rPr lang="ru-RU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и т.д.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)</a:t>
                      </a:r>
                    </a:p>
                  </a:txBody>
                  <a:tcPr marL="4840" marR="4840" marT="4840" marB="0" anchor="ctr">
                    <a:lnL w="9525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8180">
                <a:tc>
                  <a:txBody>
                    <a:bodyPr/>
                    <a:lstStyle/>
                    <a:p>
                      <a:pPr marL="36000" algn="l" fontAlgn="ctr">
                        <a:spcBef>
                          <a:spcPts val="0"/>
                        </a:spcBef>
                      </a:pP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Перечисление распределенных средств поступлений в бюджеты бюджетной системы Российской Федерации на счета бюджетов по внутриказначейским расчетам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840" marR="4840" marT="4840" marB="0" anchor="ctr">
                    <a:lnL w="9525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algn="ctr" fontAlgn="ctr">
                        <a:spcBef>
                          <a:spcPts val="0"/>
                        </a:spcBef>
                      </a:pP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Поручение о перечислении на счет, Реестр перечисленных поступлений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840" marR="4840" marT="4840" marB="0" anchor="ctr">
                    <a:lnL w="9525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marR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u="none" strike="noStrike" dirty="0" smtClean="0">
                          <a:effectLst/>
                          <a:latin typeface="Cambria" panose="02040503050406030204" pitchFamily="18" charset="0"/>
                        </a:rPr>
                        <a:t>03100</a:t>
                      </a:r>
                      <a:r>
                        <a:rPr lang="ru-RU" sz="800" u="none" strike="noStrike" dirty="0" smtClean="0">
                          <a:effectLst/>
                          <a:latin typeface="Cambria" panose="02040503050406030204" pitchFamily="18" charset="0"/>
                        </a:rPr>
                        <a:t>.00000001.</a:t>
                      </a:r>
                      <a:r>
                        <a:rPr lang="en-US" sz="800" u="none" strike="noStrike" dirty="0" smtClean="0">
                          <a:effectLst/>
                          <a:latin typeface="Cambria" panose="02040503050406030204" pitchFamily="18" charset="0"/>
                        </a:rPr>
                        <a:t>00000000000</a:t>
                      </a:r>
                      <a:r>
                        <a:rPr lang="ru-RU" sz="800" u="none" strike="noStrike" dirty="0" smtClean="0">
                          <a:effectLst/>
                          <a:latin typeface="Cambria" panose="02040503050406030204" pitchFamily="18" charset="0"/>
                        </a:rPr>
                        <a:t>.00.32211501010016000140.643.60.00</a:t>
                      </a:r>
                    </a:p>
                    <a:p>
                      <a:pPr marL="36000" algn="ctr" fontAlgn="ctr">
                        <a:spcBef>
                          <a:spcPts val="0"/>
                        </a:spcBef>
                      </a:pP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+</a:t>
                      </a:r>
                    </a:p>
                    <a:p>
                      <a:pPr marL="36000" marR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доп. аналитические коды (код ТОФК-субъекта учета</a:t>
                      </a: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,</a:t>
                      </a:r>
                      <a:r>
                        <a:rPr lang="ru-RU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</a:t>
                      </a:r>
                    </a:p>
                    <a:p>
                      <a:pPr marL="36000" marR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ОКТМО платежа</a:t>
                      </a:r>
                      <a:r>
                        <a:rPr lang="ru-RU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и т.д.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)</a:t>
                      </a:r>
                    </a:p>
                  </a:txBody>
                  <a:tcPr marL="4840" marR="4840" marT="4840" marB="0" anchor="ctr">
                    <a:lnL w="9525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algn="ctr" fontAlgn="ctr">
                        <a:spcBef>
                          <a:spcPts val="0"/>
                        </a:spcBef>
                      </a:pPr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03410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.00000000.00000000000.00.00001050400000000510.643.60.00</a:t>
                      </a:r>
                    </a:p>
                    <a:p>
                      <a:pPr marL="36000" algn="ctr" fontAlgn="ctr">
                        <a:spcBef>
                          <a:spcPts val="0"/>
                        </a:spcBef>
                      </a:pP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+</a:t>
                      </a:r>
                    </a:p>
                    <a:p>
                      <a:pPr marL="36000" algn="ctr" fontAlgn="ctr">
                        <a:spcBef>
                          <a:spcPts val="0"/>
                        </a:spcBef>
                      </a:pP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доп. аналитические коды (код ТОФК-субъекта учета</a:t>
                      </a: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,</a:t>
                      </a:r>
                      <a:r>
                        <a:rPr lang="ru-RU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</a:t>
                      </a:r>
                    </a:p>
                    <a:p>
                      <a:pPr marL="36000" algn="ctr" fontAlgn="ctr">
                        <a:spcBef>
                          <a:spcPts val="0"/>
                        </a:spcBef>
                      </a:pP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код ТОФК-контрагента </a:t>
                      </a:r>
                      <a:r>
                        <a:rPr lang="ru-RU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и т.д.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)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840" marR="4840" marT="4840" marB="0" anchor="ctr">
                    <a:lnL w="9525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3556">
                <a:tc>
                  <a:txBody>
                    <a:bodyPr/>
                    <a:lstStyle/>
                    <a:p>
                      <a:pPr marL="36000" algn="l" fontAlgn="ctr">
                        <a:spcBef>
                          <a:spcPts val="0"/>
                        </a:spcBef>
                      </a:pP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Возврат с единого казначейского счета средств поступлений в бюджеты бюджетной системы Российской Федерации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840" marR="4840" marT="4840" marB="0" anchor="ctr">
                    <a:lnL w="9525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marR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u="none" strike="noStrike" dirty="0" smtClean="0">
                          <a:effectLst/>
                          <a:latin typeface="Cambria" panose="02040503050406030204" pitchFamily="18" charset="0"/>
                        </a:rPr>
                        <a:t>Платежное поручение</a:t>
                      </a:r>
                      <a:endParaRPr lang="ru-RU" sz="8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840" marR="4840" marT="4840" marB="0" anchor="ctr">
                    <a:lnL w="9525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marR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u="none" strike="noStrike" dirty="0" smtClean="0">
                          <a:effectLst/>
                          <a:latin typeface="Cambria" panose="02040503050406030204" pitchFamily="18" charset="0"/>
                        </a:rPr>
                        <a:t>03100</a:t>
                      </a:r>
                      <a:r>
                        <a:rPr lang="ru-RU" sz="800" u="none" strike="noStrike" dirty="0" smtClean="0">
                          <a:effectLst/>
                          <a:latin typeface="Cambria" panose="02040503050406030204" pitchFamily="18" charset="0"/>
                        </a:rPr>
                        <a:t>.00000001.</a:t>
                      </a:r>
                      <a:r>
                        <a:rPr lang="en-US" sz="800" u="none" strike="noStrike" dirty="0" smtClean="0">
                          <a:effectLst/>
                          <a:latin typeface="Cambria" panose="02040503050406030204" pitchFamily="18" charset="0"/>
                        </a:rPr>
                        <a:t>00000000000</a:t>
                      </a:r>
                      <a:r>
                        <a:rPr lang="ru-RU" sz="800" u="none" strike="noStrike" dirty="0" smtClean="0">
                          <a:effectLst/>
                          <a:latin typeface="Cambria" panose="02040503050406030204" pitchFamily="18" charset="0"/>
                        </a:rPr>
                        <a:t>.00.32211501010016000140.643.60.00</a:t>
                      </a:r>
                    </a:p>
                    <a:p>
                      <a:pPr marL="36000" marR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u="none" strike="noStrike" dirty="0" smtClean="0">
                          <a:effectLst/>
                          <a:latin typeface="Cambria" panose="02040503050406030204" pitchFamily="18" charset="0"/>
                        </a:rPr>
                        <a:t>+</a:t>
                      </a:r>
                    </a:p>
                    <a:p>
                      <a:pPr marL="36000" marR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доп. аналитические коды (код ТОФК-субъекта учета</a:t>
                      </a: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,</a:t>
                      </a:r>
                      <a:r>
                        <a:rPr lang="ru-RU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</a:t>
                      </a:r>
                    </a:p>
                    <a:p>
                      <a:pPr marL="36000" marR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ОКТМО платежа</a:t>
                      </a:r>
                      <a:r>
                        <a:rPr lang="ru-RU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и т.д.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)</a:t>
                      </a:r>
                    </a:p>
                  </a:txBody>
                  <a:tcPr marL="4840" marR="4840" marT="4840" marB="0" anchor="ctr">
                    <a:lnL w="9525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algn="ctr" fontAlgn="ctr">
                        <a:spcBef>
                          <a:spcPts val="0"/>
                        </a:spcBef>
                      </a:pPr>
                      <a:r>
                        <a:rPr lang="en-US" sz="800" b="1" u="none" strike="noStrike" dirty="0" smtClean="0">
                          <a:effectLst/>
                          <a:latin typeface="Cambria" panose="02040503050406030204" pitchFamily="18" charset="0"/>
                        </a:rPr>
                        <a:t>02111</a:t>
                      </a:r>
                      <a:r>
                        <a:rPr lang="en-US" sz="800" u="none" strike="noStrike" dirty="0" smtClean="0">
                          <a:effectLst/>
                          <a:latin typeface="Cambria" panose="02040503050406030204" pitchFamily="18" charset="0"/>
                        </a:rPr>
                        <a:t>.00000000.00000000000.00.00001050400000000</a:t>
                      </a:r>
                      <a:r>
                        <a:rPr lang="ru-RU" sz="800" u="none" strike="noStrike" dirty="0" smtClean="0">
                          <a:effectLst/>
                          <a:latin typeface="Cambria" panose="02040503050406030204" pitchFamily="18" charset="0"/>
                        </a:rPr>
                        <a:t>6</a:t>
                      </a:r>
                      <a:r>
                        <a:rPr lang="en-US" sz="800" u="none" strike="noStrike" dirty="0" smtClean="0">
                          <a:effectLst/>
                          <a:latin typeface="Cambria" panose="02040503050406030204" pitchFamily="18" charset="0"/>
                        </a:rPr>
                        <a:t>10.643.</a:t>
                      </a:r>
                      <a:r>
                        <a:rPr lang="ru-RU" sz="800" u="none" strike="noStrike" dirty="0" smtClean="0">
                          <a:effectLst/>
                          <a:latin typeface="Cambria" panose="02040503050406030204" pitchFamily="18" charset="0"/>
                        </a:rPr>
                        <a:t>60.00</a:t>
                      </a:r>
                      <a:r>
                        <a:rPr lang="en-US" sz="800" u="none" strike="noStrike" dirty="0" smtClean="0">
                          <a:effectLst/>
                          <a:latin typeface="Cambria" panose="02040503050406030204" pitchFamily="18" charset="0"/>
                        </a:rPr>
                        <a:t> </a:t>
                      </a:r>
                    </a:p>
                    <a:p>
                      <a:pPr marL="36000" algn="ctr" fontAlgn="ctr">
                        <a:spcBef>
                          <a:spcPts val="0"/>
                        </a:spcBef>
                      </a:pPr>
                      <a:r>
                        <a:rPr lang="en-US" sz="800" u="none" strike="noStrike" dirty="0" smtClean="0">
                          <a:effectLst/>
                          <a:latin typeface="Cambria" panose="02040503050406030204" pitchFamily="18" charset="0"/>
                        </a:rPr>
                        <a:t>+</a:t>
                      </a:r>
                    </a:p>
                    <a:p>
                      <a:pPr marL="36000" algn="ctr" fontAlgn="ctr">
                        <a:spcBef>
                          <a:spcPts val="0"/>
                        </a:spcBef>
                      </a:pP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доп. аналитические коды (код ТОФК-субъекта учета</a:t>
                      </a: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,</a:t>
                      </a:r>
                      <a:r>
                        <a:rPr lang="ru-RU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</a:t>
                      </a:r>
                    </a:p>
                    <a:p>
                      <a:pPr marL="36000" algn="ctr" fontAlgn="ctr">
                        <a:spcBef>
                          <a:spcPts val="0"/>
                        </a:spcBef>
                      </a:pP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номер</a:t>
                      </a:r>
                      <a:r>
                        <a:rPr lang="ru-RU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банк. счета и т.д.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)</a:t>
                      </a:r>
                    </a:p>
                  </a:txBody>
                  <a:tcPr marL="4840" marR="4840" marT="4840" marB="0" anchor="ctr">
                    <a:lnL w="9525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450282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object 2"/>
          <p:cNvSpPr/>
          <p:nvPr/>
        </p:nvSpPr>
        <p:spPr>
          <a:xfrm flipV="1">
            <a:off x="2242" y="397591"/>
            <a:ext cx="9139528" cy="280834"/>
          </a:xfrm>
          <a:custGeom>
            <a:avLst/>
            <a:gdLst/>
            <a:ahLst/>
            <a:cxnLst/>
            <a:rect l="l" t="t" r="r" b="b"/>
            <a:pathLst>
              <a:path w="4416425">
                <a:moveTo>
                  <a:pt x="0" y="0"/>
                </a:moveTo>
                <a:lnTo>
                  <a:pt x="4415994" y="0"/>
                </a:lnTo>
              </a:path>
            </a:pathLst>
          </a:custGeom>
          <a:ln w="12700">
            <a:solidFill>
              <a:schemeClr val="bg1">
                <a:lumMod val="85000"/>
              </a:schemeClr>
            </a:solidFill>
          </a:ln>
        </p:spPr>
        <p:txBody>
          <a:bodyPr wrap="square" lIns="0" tIns="0" rIns="0" bIns="0" rtlCol="0"/>
          <a:lstStyle/>
          <a:p>
            <a:endParaRPr sz="2855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908698" y="4822003"/>
            <a:ext cx="2103120" cy="1846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algn="r"/>
            <a:r>
              <a:rPr lang="en-US" sz="1200" b="1" dirty="0" smtClean="0">
                <a:solidFill>
                  <a:schemeClr val="tx2"/>
                </a:solidFill>
                <a:latin typeface="Cambria" panose="02040503050406030204" pitchFamily="18" charset="0"/>
              </a:rPr>
              <a:t>1</a:t>
            </a:r>
            <a:r>
              <a:rPr lang="ru-RU" sz="1200" b="1" dirty="0" smtClean="0">
                <a:solidFill>
                  <a:schemeClr val="tx2"/>
                </a:solidFill>
                <a:latin typeface="Cambria" panose="02040503050406030204" pitchFamily="18" charset="0"/>
              </a:rPr>
              <a:t>1</a:t>
            </a:r>
            <a:endParaRPr lang="ru-RU" sz="1200" b="1" dirty="0">
              <a:solidFill>
                <a:schemeClr val="tx2"/>
              </a:solidFill>
              <a:latin typeface="Cambria" panose="020405030504060302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096726" y="6465"/>
            <a:ext cx="70533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b="1" dirty="0" smtClean="0">
                <a:solidFill>
                  <a:srgbClr val="11437F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Примеры бухгалтерски</a:t>
            </a:r>
            <a:r>
              <a:rPr lang="ru-RU" sz="1200" b="1" dirty="0">
                <a:solidFill>
                  <a:srgbClr val="11437F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х</a:t>
            </a:r>
            <a:r>
              <a:rPr lang="ru-RU" sz="1200" b="1" dirty="0" smtClean="0">
                <a:solidFill>
                  <a:srgbClr val="11437F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записей </a:t>
            </a:r>
            <a:r>
              <a:rPr lang="ru-RU" sz="1200" b="1" dirty="0">
                <a:solidFill>
                  <a:srgbClr val="11437F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по </a:t>
            </a:r>
            <a:r>
              <a:rPr lang="ru-RU" sz="1200" b="1" dirty="0" smtClean="0">
                <a:solidFill>
                  <a:srgbClr val="11437F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новой </a:t>
            </a:r>
            <a:r>
              <a:rPr lang="ru-RU" sz="1200" b="1" dirty="0">
                <a:solidFill>
                  <a:srgbClr val="11437F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модели бухгалтерского учета в СКП</a:t>
            </a:r>
            <a:endParaRPr lang="ru-RU" sz="1200" b="1" dirty="0" smtClean="0">
              <a:solidFill>
                <a:srgbClr val="11437F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r"/>
            <a:r>
              <a:rPr lang="ru-RU" sz="1200" b="1" dirty="0" smtClean="0">
                <a:solidFill>
                  <a:srgbClr val="11437F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(казначейское обслуживание операций со средствами бюджетных, автономных учреждений субъектов Российской Федерации, муниципальных бюджетных, автономных учреждений)</a:t>
            </a:r>
            <a:endParaRPr lang="ru-RU" sz="1200" b="1" dirty="0">
              <a:solidFill>
                <a:srgbClr val="11437F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9250682"/>
              </p:ext>
            </p:extLst>
          </p:nvPr>
        </p:nvGraphicFramePr>
        <p:xfrm>
          <a:off x="161510" y="816555"/>
          <a:ext cx="8850308" cy="3915435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626972"/>
                <a:gridCol w="813486"/>
                <a:gridCol w="3216843"/>
                <a:gridCol w="3193007"/>
              </a:tblGrid>
              <a:tr h="27029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rgbClr val="11437F"/>
                          </a:solidFill>
                          <a:effectLst/>
                          <a:latin typeface="Cambria" panose="02040503050406030204" pitchFamily="18" charset="0"/>
                        </a:rPr>
                        <a:t>Наименование операции</a:t>
                      </a:r>
                      <a:endParaRPr lang="ru-RU" sz="1000" b="1" i="0" u="none" strike="noStrike" dirty="0">
                        <a:solidFill>
                          <a:srgbClr val="11437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840" marR="4840" marT="4840" marB="0" anchor="ctr">
                    <a:lnL w="9525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rgbClr val="11437F"/>
                          </a:solidFill>
                          <a:effectLst/>
                          <a:latin typeface="Cambria" panose="02040503050406030204" pitchFamily="18" charset="0"/>
                        </a:rPr>
                        <a:t>Первичный учетный </a:t>
                      </a:r>
                      <a:r>
                        <a:rPr lang="ru-RU" sz="1000" b="1" u="none" strike="noStrike" dirty="0" smtClean="0">
                          <a:solidFill>
                            <a:srgbClr val="11437F"/>
                          </a:solidFill>
                          <a:effectLst/>
                          <a:latin typeface="Cambria" panose="02040503050406030204" pitchFamily="18" charset="0"/>
                        </a:rPr>
                        <a:t>документ</a:t>
                      </a:r>
                      <a:endParaRPr lang="ru-RU" sz="1000" b="1" i="0" u="none" strike="noStrike" dirty="0">
                        <a:solidFill>
                          <a:srgbClr val="11437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840" marR="4840" marT="4840" marB="0" anchor="ctr">
                    <a:lnL w="9525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rgbClr val="11437F"/>
                          </a:solidFill>
                          <a:effectLst/>
                          <a:latin typeface="Cambria" panose="02040503050406030204" pitchFamily="18" charset="0"/>
                        </a:rPr>
                        <a:t>Запись казначейского </a:t>
                      </a:r>
                      <a:r>
                        <a:rPr lang="ru-RU" sz="1000" b="1" u="none" strike="noStrike" dirty="0" smtClean="0">
                          <a:solidFill>
                            <a:srgbClr val="11437F"/>
                          </a:solidFill>
                          <a:effectLst/>
                          <a:latin typeface="Cambria" panose="02040503050406030204" pitchFamily="18" charset="0"/>
                        </a:rPr>
                        <a:t>учета</a:t>
                      </a:r>
                      <a:endParaRPr lang="ru-RU" sz="1000" b="1" i="0" u="none" strike="noStrike" dirty="0">
                        <a:solidFill>
                          <a:srgbClr val="11437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840" marR="4840" marT="4840" marB="0" anchor="ctr">
                    <a:lnL w="9525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933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 smtClean="0">
                          <a:solidFill>
                            <a:srgbClr val="11437F"/>
                          </a:solidFill>
                          <a:effectLst/>
                          <a:latin typeface="Cambria" panose="02040503050406030204" pitchFamily="18" charset="0"/>
                        </a:rPr>
                        <a:t>дебет</a:t>
                      </a:r>
                      <a:endParaRPr lang="ru-RU" sz="1000" b="1" i="0" u="none" strike="noStrike" dirty="0">
                        <a:solidFill>
                          <a:srgbClr val="11437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840" marR="4840" marT="4840" marB="0" anchor="ctr">
                    <a:lnL w="9525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rgbClr val="11437F"/>
                          </a:solidFill>
                          <a:effectLst/>
                          <a:latin typeface="Cambria" panose="02040503050406030204" pitchFamily="18" charset="0"/>
                        </a:rPr>
                        <a:t>кредит</a:t>
                      </a:r>
                      <a:endParaRPr lang="ru-RU" sz="1000" b="1" i="0" u="none" strike="noStrike" dirty="0">
                        <a:solidFill>
                          <a:srgbClr val="11437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840" marR="4840" marT="4840" marB="0" anchor="ctr">
                    <a:lnL w="9525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72615">
                <a:tc>
                  <a:txBody>
                    <a:bodyPr/>
                    <a:lstStyle/>
                    <a:p>
                      <a:pPr marL="36000" algn="l" fontAlgn="ctr">
                        <a:spcBef>
                          <a:spcPts val="0"/>
                        </a:spcBef>
                      </a:pP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Принятие к учету сумм утвержденных ПФХД плановых назначений по поступлениям бюджетных, автономных учреждений на текущий финансовый год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840" marR="4840" marT="4840" marB="0" anchor="ctr">
                    <a:lnL w="9525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36000" algn="ctr" fontAlgn="ctr">
                        <a:spcBef>
                          <a:spcPts val="0"/>
                        </a:spcBef>
                      </a:pP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План финансово-хозяйственной деятельности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840" marR="4840" marT="4840" marB="0" anchor="ctr">
                    <a:lnL w="9525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algn="ctr" fontAlgn="ctr">
                        <a:spcBef>
                          <a:spcPts val="0"/>
                        </a:spcBef>
                      </a:pPr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50710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.12000000.80275216800.</a:t>
                      </a:r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ГЗ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.1220000000000000130</a:t>
                      </a: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.643.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60.00</a:t>
                      </a:r>
                    </a:p>
                    <a:p>
                      <a:pPr marL="36000" algn="ctr" fontAlgn="ctr">
                        <a:spcBef>
                          <a:spcPts val="0"/>
                        </a:spcBef>
                      </a:pP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+</a:t>
                      </a:r>
                    </a:p>
                    <a:p>
                      <a:pPr marL="36000" marR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доп. аналитические коды (код ТОФК-субъекта учета</a:t>
                      </a:r>
                      <a:r>
                        <a:rPr lang="ru-RU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и т.д.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)</a:t>
                      </a:r>
                    </a:p>
                  </a:txBody>
                  <a:tcPr marL="4840" marR="4840" marT="4840" marB="0" anchor="ctr">
                    <a:lnL w="9525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algn="ctr" fontAlgn="ctr">
                        <a:spcBef>
                          <a:spcPts val="0"/>
                        </a:spcBef>
                      </a:pPr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50410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.12000000.80275216800.</a:t>
                      </a:r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ГЗ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.12200000000000000130</a:t>
                      </a: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.643.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60.00</a:t>
                      </a:r>
                    </a:p>
                    <a:p>
                      <a:pPr marL="36000" algn="ctr" fontAlgn="ctr">
                        <a:spcBef>
                          <a:spcPts val="0"/>
                        </a:spcBef>
                      </a:pP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+</a:t>
                      </a:r>
                    </a:p>
                    <a:p>
                      <a:pPr marL="36000" marR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доп. аналитические коды (код ТОФК-субъекта учета</a:t>
                      </a:r>
                      <a:r>
                        <a:rPr lang="ru-RU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и т.д.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)</a:t>
                      </a:r>
                    </a:p>
                  </a:txBody>
                  <a:tcPr marL="4840" marR="4840" marT="4840" marB="0" anchor="ctr">
                    <a:lnL w="9525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72615">
                <a:tc>
                  <a:txBody>
                    <a:bodyPr/>
                    <a:lstStyle/>
                    <a:p>
                      <a:pPr marL="36000" algn="l" fontAlgn="ctr">
                        <a:spcBef>
                          <a:spcPts val="0"/>
                        </a:spcBef>
                      </a:pP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Принятие к учету сумм утвержденных ПФХД плановых назначений по выплатам бюджетных, автономных учреждений на текущий финансовый год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840" marR="4840" marT="4840" marB="0" anchor="ctr">
                    <a:lnL w="9525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36000" algn="ctr" fontAlgn="ctr">
                        <a:spcBef>
                          <a:spcPts val="0"/>
                        </a:spcBef>
                      </a:pPr>
                      <a:endParaRPr lang="ru-RU" sz="8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840" marR="4840" marT="4840" marB="0" anchor="ctr">
                    <a:lnL w="9525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algn="ctr" fontAlgn="ctr">
                        <a:spcBef>
                          <a:spcPts val="0"/>
                        </a:spcBef>
                      </a:pPr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50410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.12000000.80275216800.</a:t>
                      </a:r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ГЗ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.12200000000000000244</a:t>
                      </a: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.643.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60.00</a:t>
                      </a:r>
                    </a:p>
                    <a:p>
                      <a:pPr marL="36000" algn="ctr" fontAlgn="ctr">
                        <a:spcBef>
                          <a:spcPts val="0"/>
                        </a:spcBef>
                      </a:pP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+</a:t>
                      </a:r>
                    </a:p>
                    <a:p>
                      <a:pPr marL="36000" marR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доп. аналитические коды (код ТОФК-субъекта учета</a:t>
                      </a:r>
                      <a:r>
                        <a:rPr lang="ru-RU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и т.д.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)</a:t>
                      </a:r>
                    </a:p>
                  </a:txBody>
                  <a:tcPr marL="4840" marR="4840" marT="4840" marB="0" anchor="ctr">
                    <a:lnL w="9525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algn="ctr" fontAlgn="ctr">
                        <a:spcBef>
                          <a:spcPts val="0"/>
                        </a:spcBef>
                      </a:pPr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50610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.12000000.80275216800.</a:t>
                      </a:r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ГЗ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.1220000000000000244</a:t>
                      </a: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.643.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60.00</a:t>
                      </a:r>
                    </a:p>
                    <a:p>
                      <a:pPr marL="36000" algn="ctr" fontAlgn="ctr">
                        <a:spcBef>
                          <a:spcPts val="0"/>
                        </a:spcBef>
                      </a:pP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+</a:t>
                      </a:r>
                    </a:p>
                    <a:p>
                      <a:pPr marL="36000" marR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доп. аналитические коды (код ТОФК-субъекта учета</a:t>
                      </a:r>
                      <a:r>
                        <a:rPr lang="ru-RU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и т.д.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)</a:t>
                      </a:r>
                    </a:p>
                  </a:txBody>
                  <a:tcPr marL="4840" marR="4840" marT="4840" marB="0" anchor="ctr">
                    <a:lnL w="9525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3114">
                <a:tc>
                  <a:txBody>
                    <a:bodyPr/>
                    <a:lstStyle/>
                    <a:p>
                      <a:pPr marL="36000" algn="l" fontAlgn="ctr">
                        <a:spcBef>
                          <a:spcPts val="0"/>
                        </a:spcBef>
                      </a:pP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Зачисление средств бюджетных, автономных учреждений субъектов Российской Федерации по межсистемным расчетам в рамках одного органа Федерального казначейства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840" marR="4840" marT="4840" marB="0" anchor="ctr">
                    <a:lnL w="9525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marR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Поручение о перечислении на счет</a:t>
                      </a:r>
                    </a:p>
                  </a:txBody>
                  <a:tcPr marL="4840" marR="4840" marT="4840" marB="0" anchor="ctr">
                    <a:lnL w="9525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algn="ctr" fontAlgn="ctr">
                        <a:spcBef>
                          <a:spcPts val="0"/>
                        </a:spcBef>
                      </a:pPr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03430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.00000000.00000000000.00.00001050400000000610.643.60.00</a:t>
                      </a:r>
                    </a:p>
                    <a:p>
                      <a:pPr marL="36000" algn="ctr" fontAlgn="ctr">
                        <a:spcBef>
                          <a:spcPts val="0"/>
                        </a:spcBef>
                      </a:pP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+</a:t>
                      </a:r>
                    </a:p>
                    <a:p>
                      <a:pPr marL="36000" algn="ctr" fontAlgn="ctr">
                        <a:spcBef>
                          <a:spcPts val="0"/>
                        </a:spcBef>
                      </a:pP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доп. аналитические коды (код ТОФК-субъекта учета</a:t>
                      </a: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,</a:t>
                      </a:r>
                      <a:r>
                        <a:rPr lang="ru-RU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</a:t>
                      </a:r>
                    </a:p>
                    <a:p>
                      <a:pPr marL="36000" algn="ctr" fontAlgn="ctr">
                        <a:spcBef>
                          <a:spcPts val="0"/>
                        </a:spcBef>
                      </a:pP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номер казначейского счета-отправителя </a:t>
                      </a:r>
                      <a:r>
                        <a:rPr lang="ru-RU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и т.д.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)</a:t>
                      </a:r>
                    </a:p>
                  </a:txBody>
                  <a:tcPr marL="4840" marR="4840" marT="4840" marB="0" anchor="ctr">
                    <a:lnL w="9525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algn="ctr" fontAlgn="ctr">
                        <a:spcBef>
                          <a:spcPts val="0"/>
                        </a:spcBef>
                      </a:pPr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03224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.12000000.00000000000.</a:t>
                      </a:r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50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.10000000000000000180</a:t>
                      </a: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.643.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60.00</a:t>
                      </a:r>
                    </a:p>
                    <a:p>
                      <a:pPr marL="36000" algn="ctr" fontAlgn="ctr">
                        <a:spcBef>
                          <a:spcPts val="0"/>
                        </a:spcBef>
                      </a:pP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+</a:t>
                      </a:r>
                    </a:p>
                    <a:p>
                      <a:pPr marL="36000" marR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доп. аналитические коды (код ТОФК-субъекта учета</a:t>
                      </a: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,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</a:t>
                      </a:r>
                    </a:p>
                    <a:p>
                      <a:pPr marL="36000" marR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год невыясненного поступления и т.д.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)</a:t>
                      </a:r>
                    </a:p>
                  </a:txBody>
                  <a:tcPr marL="4840" marR="4840" marT="4840" marB="0" anchor="ctr">
                    <a:lnL w="9525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7457">
                <a:tc>
                  <a:txBody>
                    <a:bodyPr/>
                    <a:lstStyle/>
                    <a:p>
                      <a:pPr marL="36000" algn="l" fontAlgn="ctr">
                        <a:spcBef>
                          <a:spcPts val="0"/>
                        </a:spcBef>
                      </a:pP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Уточнение средств бюджетных, автономных учреждений субъектов Российской Федерации, требующих выяснения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840" marR="4840" marT="4840" marB="0" anchor="ctr">
                    <a:lnL w="9525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marR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Распоряжение о совершении казначейского платежа (уточнение)</a:t>
                      </a:r>
                    </a:p>
                  </a:txBody>
                  <a:tcPr marL="4840" marR="4840" marT="4840" marB="0" anchor="ctr">
                    <a:lnL w="9525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algn="ctr" fontAlgn="ctr">
                        <a:spcBef>
                          <a:spcPts val="0"/>
                        </a:spcBef>
                      </a:pPr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03224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.12000000.00000000000.</a:t>
                      </a:r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50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.10000000000000000180</a:t>
                      </a: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.643.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60.00</a:t>
                      </a:r>
                    </a:p>
                    <a:p>
                      <a:pPr marL="36000" algn="ctr" fontAlgn="ctr">
                        <a:spcBef>
                          <a:spcPts val="0"/>
                        </a:spcBef>
                      </a:pP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+</a:t>
                      </a:r>
                    </a:p>
                    <a:p>
                      <a:pPr marL="36000" marR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доп. аналитические коды (код ТОФК-субъекта учета</a:t>
                      </a: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,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</a:t>
                      </a:r>
                    </a:p>
                    <a:p>
                      <a:pPr marL="36000" marR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год невыясненного поступления и т.д.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)</a:t>
                      </a:r>
                    </a:p>
                  </a:txBody>
                  <a:tcPr marL="4840" marR="4840" marT="4840" marB="0" anchor="ctr">
                    <a:lnL w="9525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algn="ctr" fontAlgn="ctr">
                        <a:spcBef>
                          <a:spcPts val="0"/>
                        </a:spcBef>
                      </a:pPr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03224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.12000000.80275216800.</a:t>
                      </a:r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ПД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.12200000000000000130</a:t>
                      </a: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.643.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60.00</a:t>
                      </a:r>
                    </a:p>
                    <a:p>
                      <a:pPr marL="36000" algn="ctr" fontAlgn="ctr">
                        <a:spcBef>
                          <a:spcPts val="0"/>
                        </a:spcBef>
                      </a:pP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+</a:t>
                      </a:r>
                    </a:p>
                    <a:p>
                      <a:pPr marL="36000" marR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доп. аналитические коды (код ТОФК-субъекта учета</a:t>
                      </a: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,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</a:t>
                      </a:r>
                    </a:p>
                    <a:p>
                      <a:pPr marL="36000" marR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идент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. ГК, контракта, договора, соглашения</a:t>
                      </a:r>
                      <a:r>
                        <a:rPr lang="ru-RU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и т.д.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)</a:t>
                      </a:r>
                    </a:p>
                  </a:txBody>
                  <a:tcPr marL="4840" marR="4840" marT="4840" marB="0" anchor="ctr">
                    <a:lnL w="9525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285296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object 2"/>
          <p:cNvSpPr/>
          <p:nvPr/>
        </p:nvSpPr>
        <p:spPr>
          <a:xfrm flipV="1">
            <a:off x="2242" y="397591"/>
            <a:ext cx="9139528" cy="280834"/>
          </a:xfrm>
          <a:custGeom>
            <a:avLst/>
            <a:gdLst/>
            <a:ahLst/>
            <a:cxnLst/>
            <a:rect l="l" t="t" r="r" b="b"/>
            <a:pathLst>
              <a:path w="4416425">
                <a:moveTo>
                  <a:pt x="0" y="0"/>
                </a:moveTo>
                <a:lnTo>
                  <a:pt x="4415994" y="0"/>
                </a:lnTo>
              </a:path>
            </a:pathLst>
          </a:custGeom>
          <a:ln w="12700">
            <a:solidFill>
              <a:schemeClr val="bg1">
                <a:lumMod val="85000"/>
              </a:schemeClr>
            </a:solidFill>
          </a:ln>
        </p:spPr>
        <p:txBody>
          <a:bodyPr wrap="square" lIns="0" tIns="0" rIns="0" bIns="0" rtlCol="0"/>
          <a:lstStyle/>
          <a:p>
            <a:endParaRPr sz="2855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908698" y="4822003"/>
            <a:ext cx="2103120" cy="1846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algn="r"/>
            <a:r>
              <a:rPr lang="en-US" sz="1200" b="1" dirty="0" smtClean="0">
                <a:solidFill>
                  <a:schemeClr val="tx2"/>
                </a:solidFill>
                <a:latin typeface="Cambria" panose="02040503050406030204" pitchFamily="18" charset="0"/>
              </a:rPr>
              <a:t>1</a:t>
            </a:r>
            <a:r>
              <a:rPr lang="ru-RU" sz="1200" b="1" dirty="0">
                <a:solidFill>
                  <a:schemeClr val="tx2"/>
                </a:solidFill>
                <a:latin typeface="Cambria" panose="02040503050406030204" pitchFamily="18" charset="0"/>
              </a:rPr>
              <a:t>2</a:t>
            </a:r>
          </a:p>
        </p:txBody>
      </p:sp>
      <p:sp>
        <p:nvSpPr>
          <p:cNvPr id="5" name="Скругленный прямоугольник 56">
            <a:extLst>
              <a:ext uri="{FF2B5EF4-FFF2-40B4-BE49-F238E27FC236}">
                <a16:creationId xmlns="" xmlns:a16="http://schemas.microsoft.com/office/drawing/2014/main" id="{7D5109DB-5C3B-4D44-9353-4D26A24E9001}"/>
              </a:ext>
            </a:extLst>
          </p:cNvPr>
          <p:cNvSpPr/>
          <p:nvPr/>
        </p:nvSpPr>
        <p:spPr>
          <a:xfrm>
            <a:off x="3879477" y="841720"/>
            <a:ext cx="1575175" cy="559900"/>
          </a:xfrm>
          <a:prstGeom prst="roundRect">
            <a:avLst>
              <a:gd name="adj" fmla="val 3010"/>
            </a:avLst>
          </a:prstGeom>
          <a:noFill/>
          <a:ln w="9525">
            <a:solidFill>
              <a:srgbClr val="4978B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200" dirty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Контроль </a:t>
            </a:r>
            <a:r>
              <a:rPr lang="ru-RU" sz="1200" dirty="0" smtClean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данных казначейского учета</a:t>
            </a:r>
            <a:endParaRPr lang="ru-RU" sz="1200" dirty="0">
              <a:solidFill>
                <a:prstClr val="black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6">
            <a:extLst>
              <a:ext uri="{FF2B5EF4-FFF2-40B4-BE49-F238E27FC236}">
                <a16:creationId xmlns="" xmlns:a16="http://schemas.microsoft.com/office/drawing/2014/main" id="{7D5109DB-5C3B-4D44-9353-4D26A24E9001}"/>
              </a:ext>
            </a:extLst>
          </p:cNvPr>
          <p:cNvSpPr/>
          <p:nvPr/>
        </p:nvSpPr>
        <p:spPr>
          <a:xfrm>
            <a:off x="1314192" y="1980157"/>
            <a:ext cx="1575175" cy="360040"/>
          </a:xfrm>
          <a:prstGeom prst="roundRect">
            <a:avLst>
              <a:gd name="adj" fmla="val 3010"/>
            </a:avLst>
          </a:prstGeom>
          <a:noFill/>
          <a:ln w="9525">
            <a:solidFill>
              <a:srgbClr val="4978B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200" dirty="0" err="1" smtClean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ОБУиО</a:t>
            </a:r>
            <a:r>
              <a:rPr lang="ru-RU" sz="1200" dirty="0" smtClean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ТОФК</a:t>
            </a:r>
            <a:endParaRPr lang="ru-RU" sz="1200" dirty="0">
              <a:solidFill>
                <a:prstClr val="black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56">
            <a:extLst>
              <a:ext uri="{FF2B5EF4-FFF2-40B4-BE49-F238E27FC236}">
                <a16:creationId xmlns="" xmlns:a16="http://schemas.microsoft.com/office/drawing/2014/main" id="{7D5109DB-5C3B-4D44-9353-4D26A24E9001}"/>
              </a:ext>
            </a:extLst>
          </p:cNvPr>
          <p:cNvSpPr/>
          <p:nvPr/>
        </p:nvSpPr>
        <p:spPr>
          <a:xfrm>
            <a:off x="3879477" y="1976744"/>
            <a:ext cx="1575175" cy="360040"/>
          </a:xfrm>
          <a:prstGeom prst="roundRect">
            <a:avLst>
              <a:gd name="adj" fmla="val 3010"/>
            </a:avLst>
          </a:prstGeom>
          <a:noFill/>
          <a:ln w="9525">
            <a:solidFill>
              <a:srgbClr val="4978B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200" dirty="0" smtClean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Функциональные отделы ТОФК</a:t>
            </a:r>
            <a:endParaRPr lang="ru-RU" sz="1200" dirty="0">
              <a:solidFill>
                <a:prstClr val="black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56">
            <a:extLst>
              <a:ext uri="{FF2B5EF4-FFF2-40B4-BE49-F238E27FC236}">
                <a16:creationId xmlns="" xmlns:a16="http://schemas.microsoft.com/office/drawing/2014/main" id="{7D5109DB-5C3B-4D44-9353-4D26A24E9001}"/>
              </a:ext>
            </a:extLst>
          </p:cNvPr>
          <p:cNvSpPr/>
          <p:nvPr/>
        </p:nvSpPr>
        <p:spPr>
          <a:xfrm>
            <a:off x="6107218" y="1976744"/>
            <a:ext cx="1575175" cy="360040"/>
          </a:xfrm>
          <a:prstGeom prst="roundRect">
            <a:avLst>
              <a:gd name="adj" fmla="val 3010"/>
            </a:avLst>
          </a:prstGeom>
          <a:noFill/>
          <a:ln w="9525">
            <a:solidFill>
              <a:srgbClr val="4978B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200" dirty="0" smtClean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Финансовые органы</a:t>
            </a:r>
            <a:endParaRPr lang="ru-RU" sz="1200" dirty="0">
              <a:solidFill>
                <a:prstClr val="black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56">
            <a:extLst>
              <a:ext uri="{FF2B5EF4-FFF2-40B4-BE49-F238E27FC236}">
                <a16:creationId xmlns="" xmlns:a16="http://schemas.microsoft.com/office/drawing/2014/main" id="{7D5109DB-5C3B-4D44-9353-4D26A24E9001}"/>
              </a:ext>
            </a:extLst>
          </p:cNvPr>
          <p:cNvSpPr/>
          <p:nvPr/>
        </p:nvSpPr>
        <p:spPr>
          <a:xfrm>
            <a:off x="864143" y="2793361"/>
            <a:ext cx="2475274" cy="1395155"/>
          </a:xfrm>
          <a:prstGeom prst="roundRect">
            <a:avLst>
              <a:gd name="adj" fmla="val 3010"/>
            </a:avLst>
          </a:prstGeom>
          <a:noFill/>
          <a:ln w="9525">
            <a:solidFill>
              <a:srgbClr val="4978B1"/>
            </a:solidFill>
            <a:prstDash val="dash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100" dirty="0" smtClean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Показатели </a:t>
            </a:r>
            <a:r>
              <a:rPr lang="ru-RU" sz="1100" dirty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53-значного номера счета казначейского </a:t>
            </a:r>
            <a:r>
              <a:rPr lang="ru-RU" sz="1100" dirty="0" smtClean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учета, </a:t>
            </a:r>
            <a:r>
              <a:rPr lang="ru-RU" sz="1100" dirty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а также </a:t>
            </a:r>
            <a:r>
              <a:rPr lang="ru-RU" sz="1100" dirty="0" smtClean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дополнительные аналитические коды, подлежащие </a:t>
            </a:r>
            <a:r>
              <a:rPr lang="ru-RU" sz="1100" dirty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отражению в регистрах казначейского </a:t>
            </a:r>
            <a:r>
              <a:rPr lang="ru-RU" sz="1100" dirty="0" smtClean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учета</a:t>
            </a:r>
            <a:r>
              <a:rPr lang="en-US" sz="1100" dirty="0" smtClean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,</a:t>
            </a:r>
            <a:r>
              <a:rPr lang="ru-RU" sz="1100" dirty="0" smtClean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формируемых </a:t>
            </a:r>
            <a:r>
              <a:rPr lang="ru-RU" sz="1100" dirty="0" err="1" smtClean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ОБУиО</a:t>
            </a:r>
            <a:r>
              <a:rPr lang="ru-RU" sz="1100" dirty="0" smtClean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ТОФК, </a:t>
            </a:r>
            <a:r>
              <a:rPr lang="ru-RU" sz="1100" dirty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бюджетной отчетности и отчетности по операциям </a:t>
            </a:r>
            <a:r>
              <a:rPr lang="ru-RU" sz="1100" dirty="0" smtClean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СКП</a:t>
            </a:r>
            <a:endParaRPr lang="ru-RU" sz="1100" dirty="0">
              <a:solidFill>
                <a:prstClr val="black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кругленный прямоугольник 56">
            <a:extLst>
              <a:ext uri="{FF2B5EF4-FFF2-40B4-BE49-F238E27FC236}">
                <a16:creationId xmlns="" xmlns:a16="http://schemas.microsoft.com/office/drawing/2014/main" id="{7D5109DB-5C3B-4D44-9353-4D26A24E9001}"/>
              </a:ext>
            </a:extLst>
          </p:cNvPr>
          <p:cNvSpPr/>
          <p:nvPr/>
        </p:nvSpPr>
        <p:spPr>
          <a:xfrm>
            <a:off x="3744456" y="2793362"/>
            <a:ext cx="1845205" cy="1395154"/>
          </a:xfrm>
          <a:prstGeom prst="roundRect">
            <a:avLst>
              <a:gd name="adj" fmla="val 3010"/>
            </a:avLst>
          </a:prstGeom>
          <a:noFill/>
          <a:ln w="9525">
            <a:solidFill>
              <a:srgbClr val="4978B1"/>
            </a:solidFill>
            <a:prstDash val="dash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100" dirty="0" smtClean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Показатели, подлежащие </a:t>
            </a:r>
            <a:r>
              <a:rPr lang="ru-RU" sz="1100" dirty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отражению в выписках и отчетности по казначейским </a:t>
            </a:r>
            <a:r>
              <a:rPr lang="ru-RU" sz="1100" dirty="0" smtClean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и лицевым счетам</a:t>
            </a:r>
            <a:r>
              <a:rPr lang="en-US" sz="1100" dirty="0" smtClean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,</a:t>
            </a:r>
            <a:r>
              <a:rPr lang="ru-RU" sz="1100" dirty="0" smtClean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открытым в ТОФК</a:t>
            </a:r>
            <a:r>
              <a:rPr lang="en-US" sz="1100" dirty="0" smtClean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,</a:t>
            </a:r>
            <a:r>
              <a:rPr lang="ru-RU" sz="1100" dirty="0" smtClean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1100" dirty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и иной аналитической </a:t>
            </a:r>
            <a:r>
              <a:rPr lang="ru-RU" sz="1100" dirty="0" smtClean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отчетности</a:t>
            </a:r>
            <a:endParaRPr lang="ru-RU" sz="1100" dirty="0">
              <a:solidFill>
                <a:prstClr val="black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кругленный прямоугольник 56">
            <a:extLst>
              <a:ext uri="{FF2B5EF4-FFF2-40B4-BE49-F238E27FC236}">
                <a16:creationId xmlns="" xmlns:a16="http://schemas.microsoft.com/office/drawing/2014/main" id="{7D5109DB-5C3B-4D44-9353-4D26A24E9001}"/>
              </a:ext>
            </a:extLst>
          </p:cNvPr>
          <p:cNvSpPr/>
          <p:nvPr/>
        </p:nvSpPr>
        <p:spPr>
          <a:xfrm>
            <a:off x="5949701" y="2793362"/>
            <a:ext cx="1890210" cy="1395152"/>
          </a:xfrm>
          <a:prstGeom prst="roundRect">
            <a:avLst>
              <a:gd name="adj" fmla="val 3010"/>
            </a:avLst>
          </a:prstGeom>
          <a:noFill/>
          <a:ln w="9525">
            <a:solidFill>
              <a:srgbClr val="4978B1"/>
            </a:solidFill>
            <a:prstDash val="dash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100" dirty="0" smtClean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Показатели, подлежащие </a:t>
            </a:r>
            <a:r>
              <a:rPr lang="ru-RU" sz="1100" dirty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отражению в выписках и отчетности по лицевым счетам, открытым </a:t>
            </a:r>
            <a:r>
              <a:rPr lang="ru-RU" sz="1100" dirty="0" smtClean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в </a:t>
            </a:r>
            <a:r>
              <a:rPr lang="ru-RU" sz="1100" dirty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финансовых </a:t>
            </a:r>
            <a:r>
              <a:rPr lang="ru-RU" sz="1100" dirty="0" smtClean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органах, </a:t>
            </a:r>
            <a:r>
              <a:rPr lang="ru-RU" sz="1100" dirty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ведение которых осуществляется в </a:t>
            </a:r>
            <a:r>
              <a:rPr lang="ru-RU" sz="1100" dirty="0" smtClean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ИС ФК</a:t>
            </a:r>
            <a:endParaRPr lang="ru-RU" sz="1100" dirty="0">
              <a:solidFill>
                <a:prstClr val="black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Прямая со стрелкой 11"/>
          <p:cNvCxnSpPr>
            <a:stCxn id="6" idx="2"/>
            <a:endCxn id="9" idx="0"/>
          </p:cNvCxnSpPr>
          <p:nvPr/>
        </p:nvCxnSpPr>
        <p:spPr>
          <a:xfrm>
            <a:off x="2101780" y="2340197"/>
            <a:ext cx="0" cy="453164"/>
          </a:xfrm>
          <a:prstGeom prst="straightConnector1">
            <a:avLst/>
          </a:prstGeom>
          <a:ln>
            <a:solidFill>
              <a:srgbClr val="4978B1"/>
            </a:solidFill>
            <a:prstDash val="dash"/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stCxn id="7" idx="2"/>
            <a:endCxn id="10" idx="0"/>
          </p:cNvCxnSpPr>
          <p:nvPr/>
        </p:nvCxnSpPr>
        <p:spPr>
          <a:xfrm flipH="1">
            <a:off x="4667059" y="2336784"/>
            <a:ext cx="6" cy="456578"/>
          </a:xfrm>
          <a:prstGeom prst="straightConnector1">
            <a:avLst/>
          </a:prstGeom>
          <a:ln>
            <a:solidFill>
              <a:srgbClr val="4978B1"/>
            </a:solidFill>
            <a:prstDash val="dash"/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stCxn id="5" idx="2"/>
            <a:endCxn id="7" idx="0"/>
          </p:cNvCxnSpPr>
          <p:nvPr/>
        </p:nvCxnSpPr>
        <p:spPr>
          <a:xfrm>
            <a:off x="4667065" y="1401620"/>
            <a:ext cx="0" cy="575124"/>
          </a:xfrm>
          <a:prstGeom prst="straightConnector1">
            <a:avLst/>
          </a:prstGeom>
          <a:ln>
            <a:solidFill>
              <a:srgbClr val="4978B1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stCxn id="8" idx="2"/>
            <a:endCxn id="11" idx="0"/>
          </p:cNvCxnSpPr>
          <p:nvPr/>
        </p:nvCxnSpPr>
        <p:spPr>
          <a:xfrm>
            <a:off x="6894806" y="2336784"/>
            <a:ext cx="0" cy="456578"/>
          </a:xfrm>
          <a:prstGeom prst="straightConnector1">
            <a:avLst/>
          </a:prstGeom>
          <a:ln>
            <a:solidFill>
              <a:srgbClr val="4978B1"/>
            </a:solidFill>
            <a:prstDash val="dash"/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Соединительная линия уступом 23"/>
          <p:cNvCxnSpPr/>
          <p:nvPr/>
        </p:nvCxnSpPr>
        <p:spPr>
          <a:xfrm rot="5400000">
            <a:off x="3045094" y="408246"/>
            <a:ext cx="578537" cy="2565285"/>
          </a:xfrm>
          <a:prstGeom prst="bentConnector3">
            <a:avLst>
              <a:gd name="adj1" fmla="val 50000"/>
            </a:avLst>
          </a:prstGeom>
          <a:ln>
            <a:solidFill>
              <a:srgbClr val="4978B1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Соединительная линия уступом 26"/>
          <p:cNvCxnSpPr/>
          <p:nvPr/>
        </p:nvCxnSpPr>
        <p:spPr>
          <a:xfrm rot="16200000" flipH="1">
            <a:off x="5533324" y="575311"/>
            <a:ext cx="575124" cy="2227741"/>
          </a:xfrm>
          <a:prstGeom prst="bentConnector3">
            <a:avLst>
              <a:gd name="adj1" fmla="val 50000"/>
            </a:avLst>
          </a:prstGeom>
          <a:ln>
            <a:solidFill>
              <a:srgbClr val="4978B1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0" name="Рисунок 3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3154069" y="2588177"/>
            <a:ext cx="410367" cy="410367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5410519" y="2588177"/>
            <a:ext cx="410367" cy="410367"/>
          </a:xfrm>
          <a:prstGeom prst="rect">
            <a:avLst/>
          </a:prstGeom>
        </p:spPr>
      </p:pic>
      <p:pic>
        <p:nvPicPr>
          <p:cNvPr id="43" name="Picture 2" descr="C:\Users\1\AppData\Local\Microsoft\Windows\Temporary Internet Files\Content.IE5\FUZSU1KV\MC900434750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2254" y="2632086"/>
            <a:ext cx="375314" cy="322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2771806" y="6465"/>
            <a:ext cx="63782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b="1" dirty="0">
                <a:solidFill>
                  <a:srgbClr val="11437F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Первый этап </a:t>
            </a:r>
            <a:r>
              <a:rPr lang="ru-RU" sz="1600" b="1" dirty="0" smtClean="0">
                <a:solidFill>
                  <a:srgbClr val="11437F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перехода на </a:t>
            </a:r>
            <a:r>
              <a:rPr lang="ru-RU" sz="1600" b="1" dirty="0">
                <a:solidFill>
                  <a:srgbClr val="11437F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новую модель </a:t>
            </a:r>
            <a:endParaRPr lang="ru-RU" sz="1600" b="1" dirty="0" smtClean="0">
              <a:solidFill>
                <a:srgbClr val="11437F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r"/>
            <a:r>
              <a:rPr lang="ru-RU" sz="1600" b="1" dirty="0" smtClean="0">
                <a:solidFill>
                  <a:srgbClr val="11437F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бухгалтерского </a:t>
            </a:r>
            <a:r>
              <a:rPr lang="ru-RU" sz="1600" b="1" dirty="0">
                <a:solidFill>
                  <a:srgbClr val="11437F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учета в </a:t>
            </a:r>
            <a:r>
              <a:rPr lang="ru-RU" sz="1600" b="1" dirty="0" smtClean="0">
                <a:solidFill>
                  <a:srgbClr val="11437F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СКП</a:t>
            </a:r>
            <a:endParaRPr lang="ru-RU" sz="1600" b="1" dirty="0">
              <a:solidFill>
                <a:srgbClr val="11437F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23408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object 2"/>
          <p:cNvSpPr/>
          <p:nvPr/>
        </p:nvSpPr>
        <p:spPr>
          <a:xfrm flipV="1">
            <a:off x="2242" y="397591"/>
            <a:ext cx="9139528" cy="280834"/>
          </a:xfrm>
          <a:custGeom>
            <a:avLst/>
            <a:gdLst/>
            <a:ahLst/>
            <a:cxnLst/>
            <a:rect l="l" t="t" r="r" b="b"/>
            <a:pathLst>
              <a:path w="4416425">
                <a:moveTo>
                  <a:pt x="0" y="0"/>
                </a:moveTo>
                <a:lnTo>
                  <a:pt x="4415994" y="0"/>
                </a:lnTo>
              </a:path>
            </a:pathLst>
          </a:custGeom>
          <a:ln w="12700">
            <a:solidFill>
              <a:schemeClr val="bg1">
                <a:lumMod val="85000"/>
              </a:schemeClr>
            </a:solidFill>
          </a:ln>
        </p:spPr>
        <p:txBody>
          <a:bodyPr wrap="square" lIns="0" tIns="0" rIns="0" bIns="0" rtlCol="0"/>
          <a:lstStyle/>
          <a:p>
            <a:endParaRPr sz="2855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908698" y="4822003"/>
            <a:ext cx="2103120" cy="1846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algn="r"/>
            <a:r>
              <a:rPr lang="en-US" sz="1200" b="1" dirty="0" smtClean="0">
                <a:solidFill>
                  <a:schemeClr val="tx2"/>
                </a:solidFill>
                <a:latin typeface="Cambria" panose="02040503050406030204" pitchFamily="18" charset="0"/>
              </a:rPr>
              <a:t>1</a:t>
            </a:r>
            <a:r>
              <a:rPr lang="ru-RU" sz="1200" b="1" dirty="0" smtClean="0">
                <a:solidFill>
                  <a:schemeClr val="tx2"/>
                </a:solidFill>
                <a:latin typeface="Cambria" panose="02040503050406030204" pitchFamily="18" charset="0"/>
              </a:rPr>
              <a:t>3</a:t>
            </a:r>
            <a:endParaRPr lang="ru-RU" sz="1200" b="1" dirty="0">
              <a:solidFill>
                <a:schemeClr val="tx2"/>
              </a:solidFill>
              <a:latin typeface="Cambria" panose="020405030504060302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256965" y="6465"/>
            <a:ext cx="48931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b="1" dirty="0">
                <a:solidFill>
                  <a:srgbClr val="11437F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Первый этап перехода на новую модель бухгалтерского учета в СКП</a:t>
            </a:r>
          </a:p>
        </p:txBody>
      </p:sp>
      <p:sp>
        <p:nvSpPr>
          <p:cNvPr id="5" name="Скругленный прямоугольник 56">
            <a:extLst>
              <a:ext uri="{FF2B5EF4-FFF2-40B4-BE49-F238E27FC236}">
                <a16:creationId xmlns="" xmlns:a16="http://schemas.microsoft.com/office/drawing/2014/main" id="{7D5109DB-5C3B-4D44-9353-4D26A24E9001}"/>
              </a:ext>
            </a:extLst>
          </p:cNvPr>
          <p:cNvSpPr/>
          <p:nvPr/>
        </p:nvSpPr>
        <p:spPr>
          <a:xfrm>
            <a:off x="2771800" y="771550"/>
            <a:ext cx="3420380" cy="734289"/>
          </a:xfrm>
          <a:prstGeom prst="roundRect">
            <a:avLst>
              <a:gd name="adj" fmla="val 3010"/>
            </a:avLst>
          </a:prstGeom>
          <a:noFill/>
          <a:ln w="9525">
            <a:solidFill>
              <a:srgbClr val="4978B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200" dirty="0" smtClean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Перенос </a:t>
            </a:r>
            <a:r>
              <a:rPr lang="ru-RU" sz="1200" dirty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учетных данных, сложившихся по </a:t>
            </a:r>
            <a:r>
              <a:rPr lang="ru-RU" sz="1200" dirty="0" smtClean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счетам </a:t>
            </a:r>
            <a:r>
              <a:rPr lang="ru-RU" sz="1200" dirty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плана счетов переходного периода, при переходе на новую модель бухгалтерского учета в СКП</a:t>
            </a:r>
          </a:p>
        </p:txBody>
      </p:sp>
      <p:sp>
        <p:nvSpPr>
          <p:cNvPr id="6" name="Скругленный прямоугольник 56">
            <a:extLst>
              <a:ext uri="{FF2B5EF4-FFF2-40B4-BE49-F238E27FC236}">
                <a16:creationId xmlns="" xmlns:a16="http://schemas.microsoft.com/office/drawing/2014/main" id="{7D5109DB-5C3B-4D44-9353-4D26A24E9001}"/>
              </a:ext>
            </a:extLst>
          </p:cNvPr>
          <p:cNvSpPr/>
          <p:nvPr/>
        </p:nvSpPr>
        <p:spPr>
          <a:xfrm>
            <a:off x="5410522" y="1733114"/>
            <a:ext cx="3150350" cy="1127051"/>
          </a:xfrm>
          <a:prstGeom prst="roundRect">
            <a:avLst>
              <a:gd name="adj" fmla="val 3010"/>
            </a:avLst>
          </a:prstGeom>
          <a:noFill/>
          <a:ln w="9525">
            <a:solidFill>
              <a:srgbClr val="4978B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200" dirty="0" smtClean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Учет операций по казначейскому обслуживанию операций со средствами бюджетных</a:t>
            </a:r>
            <a:r>
              <a:rPr lang="en-US" sz="1200" dirty="0" smtClean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,</a:t>
            </a:r>
            <a:r>
              <a:rPr lang="ru-RU" sz="1200" dirty="0" smtClean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автономных учреждений субъектов Российской Федерации, муниципальных бюджетных, автономных учреждений</a:t>
            </a:r>
          </a:p>
        </p:txBody>
      </p:sp>
      <p:sp>
        <p:nvSpPr>
          <p:cNvPr id="7" name="Скругленный прямоугольник 56">
            <a:extLst>
              <a:ext uri="{FF2B5EF4-FFF2-40B4-BE49-F238E27FC236}">
                <a16:creationId xmlns="" xmlns:a16="http://schemas.microsoft.com/office/drawing/2014/main" id="{7D5109DB-5C3B-4D44-9353-4D26A24E9001}"/>
              </a:ext>
            </a:extLst>
          </p:cNvPr>
          <p:cNvSpPr/>
          <p:nvPr/>
        </p:nvSpPr>
        <p:spPr>
          <a:xfrm>
            <a:off x="656565" y="1733115"/>
            <a:ext cx="3150350" cy="1127050"/>
          </a:xfrm>
          <a:prstGeom prst="roundRect">
            <a:avLst>
              <a:gd name="adj" fmla="val 3010"/>
            </a:avLst>
          </a:prstGeom>
          <a:noFill/>
          <a:ln w="9525">
            <a:solidFill>
              <a:srgbClr val="4978B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200" dirty="0" smtClean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Учет операций по казначейскому обслуживанию </a:t>
            </a:r>
            <a:r>
              <a:rPr lang="ru-RU" sz="1200" dirty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поступлений в </a:t>
            </a:r>
            <a:r>
              <a:rPr lang="ru-RU" sz="1200" dirty="0" smtClean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бюджеты</a:t>
            </a:r>
            <a:endParaRPr lang="ru-RU" sz="1200" dirty="0">
              <a:solidFill>
                <a:prstClr val="black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Соединительная линия уступом 7"/>
          <p:cNvCxnSpPr/>
          <p:nvPr/>
        </p:nvCxnSpPr>
        <p:spPr>
          <a:xfrm rot="5400000">
            <a:off x="3198222" y="494352"/>
            <a:ext cx="227276" cy="2250250"/>
          </a:xfrm>
          <a:prstGeom prst="bentConnector3">
            <a:avLst>
              <a:gd name="adj1" fmla="val 36222"/>
            </a:avLst>
          </a:prstGeom>
          <a:ln>
            <a:solidFill>
              <a:srgbClr val="4978B1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Соединительная линия уступом 8"/>
          <p:cNvCxnSpPr/>
          <p:nvPr/>
        </p:nvCxnSpPr>
        <p:spPr>
          <a:xfrm rot="16200000" flipH="1">
            <a:off x="5636779" y="367622"/>
            <a:ext cx="227275" cy="2503707"/>
          </a:xfrm>
          <a:prstGeom prst="bentConnector3">
            <a:avLst>
              <a:gd name="adj1" fmla="val 36222"/>
            </a:avLst>
          </a:prstGeom>
          <a:ln>
            <a:solidFill>
              <a:srgbClr val="4978B1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Скругленный прямоугольник 56">
            <a:extLst>
              <a:ext uri="{FF2B5EF4-FFF2-40B4-BE49-F238E27FC236}">
                <a16:creationId xmlns="" xmlns:a16="http://schemas.microsoft.com/office/drawing/2014/main" id="{7D5109DB-5C3B-4D44-9353-4D26A24E9001}"/>
              </a:ext>
            </a:extLst>
          </p:cNvPr>
          <p:cNvSpPr/>
          <p:nvPr/>
        </p:nvSpPr>
        <p:spPr>
          <a:xfrm>
            <a:off x="5410520" y="3021800"/>
            <a:ext cx="1096695" cy="720080"/>
          </a:xfrm>
          <a:prstGeom prst="roundRect">
            <a:avLst>
              <a:gd name="adj" fmla="val 3010"/>
            </a:avLst>
          </a:prstGeom>
          <a:noFill/>
          <a:ln w="9525">
            <a:solidFill>
              <a:srgbClr val="4978B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200" dirty="0" smtClean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Остатки на начало года и обороты с начала года</a:t>
            </a:r>
            <a:endParaRPr lang="ru-RU" sz="1200" dirty="0">
              <a:solidFill>
                <a:prstClr val="black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Скругленный прямоугольник 56">
            <a:extLst>
              <a:ext uri="{FF2B5EF4-FFF2-40B4-BE49-F238E27FC236}">
                <a16:creationId xmlns="" xmlns:a16="http://schemas.microsoft.com/office/drawing/2014/main" id="{7D5109DB-5C3B-4D44-9353-4D26A24E9001}"/>
              </a:ext>
            </a:extLst>
          </p:cNvPr>
          <p:cNvSpPr/>
          <p:nvPr/>
        </p:nvSpPr>
        <p:spPr>
          <a:xfrm>
            <a:off x="6598853" y="3021800"/>
            <a:ext cx="1962020" cy="720080"/>
          </a:xfrm>
          <a:prstGeom prst="roundRect">
            <a:avLst>
              <a:gd name="adj" fmla="val 3010"/>
            </a:avLst>
          </a:prstGeom>
          <a:noFill/>
          <a:ln w="9525">
            <a:solidFill>
              <a:srgbClr val="4978B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000" dirty="0" smtClean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Остатки </a:t>
            </a:r>
            <a:r>
              <a:rPr lang="ru-RU" sz="1000" dirty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на дату перевода </a:t>
            </a:r>
            <a:r>
              <a:rPr lang="ru-RU" sz="1000" dirty="0" smtClean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операций в Модуль </a:t>
            </a:r>
            <a:r>
              <a:rPr lang="ru-RU" sz="1000" dirty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БС (МБ), ГВФ подсистемы управления расходами ГИИС </a:t>
            </a:r>
            <a:r>
              <a:rPr lang="ru-RU" sz="1000" dirty="0" smtClean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ЭБ</a:t>
            </a:r>
            <a:endParaRPr lang="ru-RU" sz="1000" dirty="0">
              <a:solidFill>
                <a:prstClr val="black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4" name="Соединительная линия уступом 23"/>
          <p:cNvCxnSpPr/>
          <p:nvPr/>
        </p:nvCxnSpPr>
        <p:spPr>
          <a:xfrm rot="5400000">
            <a:off x="6354747" y="2427568"/>
            <a:ext cx="161635" cy="1026829"/>
          </a:xfrm>
          <a:prstGeom prst="bentConnector3">
            <a:avLst>
              <a:gd name="adj1" fmla="val 34501"/>
            </a:avLst>
          </a:prstGeom>
          <a:ln>
            <a:solidFill>
              <a:srgbClr val="4978B1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Соединительная линия уступом 26"/>
          <p:cNvCxnSpPr/>
          <p:nvPr/>
        </p:nvCxnSpPr>
        <p:spPr>
          <a:xfrm rot="16200000" flipH="1">
            <a:off x="7243595" y="2633054"/>
            <a:ext cx="161635" cy="615855"/>
          </a:xfrm>
          <a:prstGeom prst="bentConnector3">
            <a:avLst>
              <a:gd name="adj1" fmla="val 34501"/>
            </a:avLst>
          </a:prstGeom>
          <a:ln>
            <a:solidFill>
              <a:srgbClr val="4978B1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Скругленный прямоугольник 56">
            <a:extLst>
              <a:ext uri="{FF2B5EF4-FFF2-40B4-BE49-F238E27FC236}">
                <a16:creationId xmlns="" xmlns:a16="http://schemas.microsoft.com/office/drawing/2014/main" id="{7D5109DB-5C3B-4D44-9353-4D26A24E9001}"/>
              </a:ext>
            </a:extLst>
          </p:cNvPr>
          <p:cNvSpPr/>
          <p:nvPr/>
        </p:nvSpPr>
        <p:spPr>
          <a:xfrm>
            <a:off x="5410520" y="3876895"/>
            <a:ext cx="1096695" cy="900103"/>
          </a:xfrm>
          <a:prstGeom prst="roundRect">
            <a:avLst>
              <a:gd name="adj" fmla="val 3010"/>
            </a:avLst>
          </a:prstGeom>
          <a:noFill/>
          <a:ln w="9525">
            <a:solidFill>
              <a:srgbClr val="4978B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200" dirty="0" smtClean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Не переносятся</a:t>
            </a:r>
            <a:endParaRPr lang="ru-RU" sz="1200" dirty="0">
              <a:solidFill>
                <a:prstClr val="black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3" name="Прямая со стрелкой 42"/>
          <p:cNvCxnSpPr>
            <a:stCxn id="21" idx="2"/>
            <a:endCxn id="42" idx="0"/>
          </p:cNvCxnSpPr>
          <p:nvPr/>
        </p:nvCxnSpPr>
        <p:spPr>
          <a:xfrm>
            <a:off x="5958868" y="3741880"/>
            <a:ext cx="0" cy="135015"/>
          </a:xfrm>
          <a:prstGeom prst="straightConnector1">
            <a:avLst/>
          </a:prstGeom>
          <a:ln>
            <a:solidFill>
              <a:srgbClr val="4978B1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>
            <a:stCxn id="22" idx="2"/>
            <a:endCxn id="48" idx="0"/>
          </p:cNvCxnSpPr>
          <p:nvPr/>
        </p:nvCxnSpPr>
        <p:spPr>
          <a:xfrm>
            <a:off x="7579863" y="3741880"/>
            <a:ext cx="0" cy="135015"/>
          </a:xfrm>
          <a:prstGeom prst="straightConnector1">
            <a:avLst/>
          </a:prstGeom>
          <a:ln>
            <a:solidFill>
              <a:srgbClr val="4978B1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Скругленный прямоугольник 56">
            <a:extLst>
              <a:ext uri="{FF2B5EF4-FFF2-40B4-BE49-F238E27FC236}">
                <a16:creationId xmlns="" xmlns:a16="http://schemas.microsoft.com/office/drawing/2014/main" id="{7D5109DB-5C3B-4D44-9353-4D26A24E9001}"/>
              </a:ext>
            </a:extLst>
          </p:cNvPr>
          <p:cNvSpPr/>
          <p:nvPr/>
        </p:nvSpPr>
        <p:spPr>
          <a:xfrm>
            <a:off x="6598853" y="3876895"/>
            <a:ext cx="1962019" cy="900103"/>
          </a:xfrm>
          <a:prstGeom prst="roundRect">
            <a:avLst>
              <a:gd name="adj" fmla="val 3010"/>
            </a:avLst>
          </a:prstGeom>
          <a:noFill/>
          <a:ln w="9525">
            <a:solidFill>
              <a:srgbClr val="4978B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200" dirty="0" smtClean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Перечисляются </a:t>
            </a:r>
            <a:r>
              <a:rPr lang="ru-RU" sz="1200" dirty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на основании Поручений о перечислении на счет</a:t>
            </a:r>
          </a:p>
        </p:txBody>
      </p:sp>
      <p:sp>
        <p:nvSpPr>
          <p:cNvPr id="52" name="Скругленный прямоугольник 56">
            <a:extLst>
              <a:ext uri="{FF2B5EF4-FFF2-40B4-BE49-F238E27FC236}">
                <a16:creationId xmlns="" xmlns:a16="http://schemas.microsoft.com/office/drawing/2014/main" id="{7D5109DB-5C3B-4D44-9353-4D26A24E9001}"/>
              </a:ext>
            </a:extLst>
          </p:cNvPr>
          <p:cNvSpPr/>
          <p:nvPr/>
        </p:nvSpPr>
        <p:spPr>
          <a:xfrm>
            <a:off x="656565" y="3021800"/>
            <a:ext cx="1125125" cy="720080"/>
          </a:xfrm>
          <a:prstGeom prst="roundRect">
            <a:avLst>
              <a:gd name="adj" fmla="val 3010"/>
            </a:avLst>
          </a:prstGeom>
          <a:noFill/>
          <a:ln w="9525">
            <a:solidFill>
              <a:srgbClr val="4978B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200" dirty="0" smtClean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Обороты с начала года</a:t>
            </a:r>
            <a:endParaRPr lang="ru-RU" sz="1200" dirty="0">
              <a:solidFill>
                <a:prstClr val="black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3" name="Рисунок 5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6296678" y="2901273"/>
            <a:ext cx="345552" cy="345552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8347098" y="2836458"/>
            <a:ext cx="410367" cy="410367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1571153" y="2901273"/>
            <a:ext cx="345552" cy="345552"/>
          </a:xfrm>
          <a:prstGeom prst="rect">
            <a:avLst/>
          </a:prstGeom>
        </p:spPr>
      </p:pic>
      <p:sp>
        <p:nvSpPr>
          <p:cNvPr id="56" name="Скругленный прямоугольник 56">
            <a:extLst>
              <a:ext uri="{FF2B5EF4-FFF2-40B4-BE49-F238E27FC236}">
                <a16:creationId xmlns="" xmlns:a16="http://schemas.microsoft.com/office/drawing/2014/main" id="{7D5109DB-5C3B-4D44-9353-4D26A24E9001}"/>
              </a:ext>
            </a:extLst>
          </p:cNvPr>
          <p:cNvSpPr/>
          <p:nvPr/>
        </p:nvSpPr>
        <p:spPr>
          <a:xfrm>
            <a:off x="1871700" y="3021799"/>
            <a:ext cx="1933329" cy="720080"/>
          </a:xfrm>
          <a:prstGeom prst="roundRect">
            <a:avLst>
              <a:gd name="adj" fmla="val 3010"/>
            </a:avLst>
          </a:prstGeom>
          <a:noFill/>
          <a:ln w="9525">
            <a:solidFill>
              <a:srgbClr val="4978B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900" dirty="0" smtClean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Остатки </a:t>
            </a:r>
            <a:r>
              <a:rPr lang="ru-RU" sz="900" dirty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по </a:t>
            </a:r>
            <a:r>
              <a:rPr lang="ru-RU" sz="900" dirty="0" smtClean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ЗС </a:t>
            </a:r>
            <a:r>
              <a:rPr lang="ru-RU" sz="900" dirty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19 «Невыясненные поступления прошлых лет» на дату перевода операций в подсистему управления доходами ГИИС ЭБ</a:t>
            </a:r>
          </a:p>
        </p:txBody>
      </p:sp>
      <p:pic>
        <p:nvPicPr>
          <p:cNvPr id="57" name="Рисунок 5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3616332" y="2836458"/>
            <a:ext cx="410367" cy="410367"/>
          </a:xfrm>
          <a:prstGeom prst="rect">
            <a:avLst/>
          </a:prstGeom>
        </p:spPr>
      </p:pic>
      <p:cxnSp>
        <p:nvCxnSpPr>
          <p:cNvPr id="58" name="Соединительная линия уступом 57"/>
          <p:cNvCxnSpPr/>
          <p:nvPr/>
        </p:nvCxnSpPr>
        <p:spPr>
          <a:xfrm rot="5400000">
            <a:off x="1667119" y="2479681"/>
            <a:ext cx="161635" cy="922602"/>
          </a:xfrm>
          <a:prstGeom prst="bentConnector3">
            <a:avLst>
              <a:gd name="adj1" fmla="val 38375"/>
            </a:avLst>
          </a:prstGeom>
          <a:ln>
            <a:solidFill>
              <a:srgbClr val="4978B1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Соединительная линия уступом 61"/>
          <p:cNvCxnSpPr/>
          <p:nvPr/>
        </p:nvCxnSpPr>
        <p:spPr>
          <a:xfrm rot="16200000" flipH="1">
            <a:off x="2556439" y="2581413"/>
            <a:ext cx="161634" cy="719138"/>
          </a:xfrm>
          <a:prstGeom prst="bentConnector3">
            <a:avLst>
              <a:gd name="adj1" fmla="val 38375"/>
            </a:avLst>
          </a:prstGeom>
          <a:ln>
            <a:solidFill>
              <a:srgbClr val="4978B1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" name="Скругленный прямоугольник 56">
            <a:extLst>
              <a:ext uri="{FF2B5EF4-FFF2-40B4-BE49-F238E27FC236}">
                <a16:creationId xmlns="" xmlns:a16="http://schemas.microsoft.com/office/drawing/2014/main" id="{7D5109DB-5C3B-4D44-9353-4D26A24E9001}"/>
              </a:ext>
            </a:extLst>
          </p:cNvPr>
          <p:cNvSpPr/>
          <p:nvPr/>
        </p:nvSpPr>
        <p:spPr>
          <a:xfrm>
            <a:off x="657915" y="3876895"/>
            <a:ext cx="1123775" cy="900104"/>
          </a:xfrm>
          <a:prstGeom prst="roundRect">
            <a:avLst>
              <a:gd name="adj" fmla="val 3010"/>
            </a:avLst>
          </a:prstGeom>
          <a:noFill/>
          <a:ln w="9525">
            <a:solidFill>
              <a:srgbClr val="4978B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200" dirty="0" smtClean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Не переносятся</a:t>
            </a:r>
            <a:endParaRPr lang="ru-RU" sz="1200" dirty="0">
              <a:solidFill>
                <a:prstClr val="black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7" name="Прямая со стрелкой 66"/>
          <p:cNvCxnSpPr>
            <a:stCxn id="52" idx="2"/>
            <a:endCxn id="66" idx="0"/>
          </p:cNvCxnSpPr>
          <p:nvPr/>
        </p:nvCxnSpPr>
        <p:spPr>
          <a:xfrm>
            <a:off x="1219128" y="3741880"/>
            <a:ext cx="675" cy="135015"/>
          </a:xfrm>
          <a:prstGeom prst="straightConnector1">
            <a:avLst/>
          </a:prstGeom>
          <a:ln>
            <a:solidFill>
              <a:srgbClr val="4978B1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0" name="Скругленный прямоугольник 56">
            <a:extLst>
              <a:ext uri="{FF2B5EF4-FFF2-40B4-BE49-F238E27FC236}">
                <a16:creationId xmlns="" xmlns:a16="http://schemas.microsoft.com/office/drawing/2014/main" id="{7D5109DB-5C3B-4D44-9353-4D26A24E9001}"/>
              </a:ext>
            </a:extLst>
          </p:cNvPr>
          <p:cNvSpPr/>
          <p:nvPr/>
        </p:nvSpPr>
        <p:spPr>
          <a:xfrm>
            <a:off x="1871700" y="3876895"/>
            <a:ext cx="1933329" cy="900103"/>
          </a:xfrm>
          <a:prstGeom prst="roundRect">
            <a:avLst>
              <a:gd name="adj" fmla="val 3010"/>
            </a:avLst>
          </a:prstGeom>
          <a:noFill/>
          <a:ln w="9525">
            <a:solidFill>
              <a:srgbClr val="4978B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200" dirty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Переносятся </a:t>
            </a:r>
            <a:r>
              <a:rPr lang="ru-RU" sz="1200" dirty="0" smtClean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на основании Реестров передаваемых (принимаемых) платежей</a:t>
            </a:r>
            <a:endParaRPr lang="ru-RU" sz="1200" dirty="0">
              <a:solidFill>
                <a:prstClr val="black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3" name="Прямая со стрелкой 72"/>
          <p:cNvCxnSpPr>
            <a:stCxn id="56" idx="2"/>
            <a:endCxn id="70" idx="0"/>
          </p:cNvCxnSpPr>
          <p:nvPr/>
        </p:nvCxnSpPr>
        <p:spPr>
          <a:xfrm>
            <a:off x="2838365" y="3741879"/>
            <a:ext cx="0" cy="135016"/>
          </a:xfrm>
          <a:prstGeom prst="straightConnector1">
            <a:avLst/>
          </a:prstGeom>
          <a:ln>
            <a:solidFill>
              <a:srgbClr val="4978B1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8126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object 2"/>
          <p:cNvSpPr/>
          <p:nvPr/>
        </p:nvSpPr>
        <p:spPr>
          <a:xfrm flipV="1">
            <a:off x="2242" y="397591"/>
            <a:ext cx="9139528" cy="280834"/>
          </a:xfrm>
          <a:custGeom>
            <a:avLst/>
            <a:gdLst/>
            <a:ahLst/>
            <a:cxnLst/>
            <a:rect l="l" t="t" r="r" b="b"/>
            <a:pathLst>
              <a:path w="4416425">
                <a:moveTo>
                  <a:pt x="0" y="0"/>
                </a:moveTo>
                <a:lnTo>
                  <a:pt x="4415994" y="0"/>
                </a:lnTo>
              </a:path>
            </a:pathLst>
          </a:custGeom>
          <a:ln w="12700">
            <a:solidFill>
              <a:schemeClr val="bg1">
                <a:lumMod val="85000"/>
              </a:schemeClr>
            </a:solidFill>
          </a:ln>
        </p:spPr>
        <p:txBody>
          <a:bodyPr wrap="square" lIns="0" tIns="0" rIns="0" bIns="0" rtlCol="0"/>
          <a:lstStyle/>
          <a:p>
            <a:endParaRPr sz="2855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908698" y="4822003"/>
            <a:ext cx="2103120" cy="1846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algn="r"/>
            <a:r>
              <a:rPr lang="en-US" sz="1200" b="1" dirty="0" smtClean="0">
                <a:solidFill>
                  <a:schemeClr val="tx2"/>
                </a:solidFill>
                <a:latin typeface="Cambria" panose="02040503050406030204" pitchFamily="18" charset="0"/>
              </a:rPr>
              <a:t>1</a:t>
            </a:r>
            <a:r>
              <a:rPr lang="ru-RU" sz="1200" b="1" dirty="0">
                <a:solidFill>
                  <a:schemeClr val="tx2"/>
                </a:solidFill>
                <a:latin typeface="Cambria" panose="02040503050406030204" pitchFamily="18" charset="0"/>
              </a:rPr>
              <a:t>4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121950" y="6465"/>
            <a:ext cx="50281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b="1" dirty="0" smtClean="0">
                <a:solidFill>
                  <a:srgbClr val="11437F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Первый этап перехода </a:t>
            </a:r>
            <a:r>
              <a:rPr lang="ru-RU" sz="1600" b="1" dirty="0">
                <a:solidFill>
                  <a:srgbClr val="11437F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на новую модель бухгалтерского учета в СКП</a:t>
            </a:r>
          </a:p>
        </p:txBody>
      </p:sp>
      <p:sp>
        <p:nvSpPr>
          <p:cNvPr id="9" name="Скругленный прямоугольник 56">
            <a:extLst>
              <a:ext uri="{FF2B5EF4-FFF2-40B4-BE49-F238E27FC236}">
                <a16:creationId xmlns="" xmlns:a16="http://schemas.microsoft.com/office/drawing/2014/main" id="{7D5109DB-5C3B-4D44-9353-4D26A24E9001}"/>
              </a:ext>
            </a:extLst>
          </p:cNvPr>
          <p:cNvSpPr/>
          <p:nvPr/>
        </p:nvSpPr>
        <p:spPr>
          <a:xfrm>
            <a:off x="1466655" y="1856860"/>
            <a:ext cx="2428636" cy="579875"/>
          </a:xfrm>
          <a:prstGeom prst="roundRect">
            <a:avLst>
              <a:gd name="adj" fmla="val 3010"/>
            </a:avLst>
          </a:prstGeom>
          <a:noFill/>
          <a:ln w="9525">
            <a:solidFill>
              <a:srgbClr val="4978B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200" dirty="0" smtClean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Подсистема учета и отчетности ГИИС ЭБ</a:t>
            </a:r>
            <a:endParaRPr lang="ru-RU" sz="1200" dirty="0">
              <a:solidFill>
                <a:prstClr val="black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кругленный прямоугольник 56">
            <a:extLst>
              <a:ext uri="{FF2B5EF4-FFF2-40B4-BE49-F238E27FC236}">
                <a16:creationId xmlns="" xmlns:a16="http://schemas.microsoft.com/office/drawing/2014/main" id="{7D5109DB-5C3B-4D44-9353-4D26A24E9001}"/>
              </a:ext>
            </a:extLst>
          </p:cNvPr>
          <p:cNvSpPr/>
          <p:nvPr/>
        </p:nvSpPr>
        <p:spPr>
          <a:xfrm>
            <a:off x="1466655" y="3246825"/>
            <a:ext cx="2428636" cy="579875"/>
          </a:xfrm>
          <a:prstGeom prst="roundRect">
            <a:avLst>
              <a:gd name="adj" fmla="val 3010"/>
            </a:avLst>
          </a:prstGeom>
          <a:noFill/>
          <a:ln w="9525">
            <a:solidFill>
              <a:srgbClr val="4978B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200" dirty="0" smtClean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ИС «АСФК»</a:t>
            </a:r>
            <a:endParaRPr lang="ru-RU" sz="1200" dirty="0">
              <a:solidFill>
                <a:prstClr val="black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Скругленный прямоугольник 56">
            <a:extLst>
              <a:ext uri="{FF2B5EF4-FFF2-40B4-BE49-F238E27FC236}">
                <a16:creationId xmlns="" xmlns:a16="http://schemas.microsoft.com/office/drawing/2014/main" id="{7D5109DB-5C3B-4D44-9353-4D26A24E9001}"/>
              </a:ext>
            </a:extLst>
          </p:cNvPr>
          <p:cNvSpPr/>
          <p:nvPr/>
        </p:nvSpPr>
        <p:spPr>
          <a:xfrm>
            <a:off x="1466655" y="893195"/>
            <a:ext cx="2428636" cy="579876"/>
          </a:xfrm>
          <a:prstGeom prst="roundRect">
            <a:avLst>
              <a:gd name="adj" fmla="val 3010"/>
            </a:avLst>
          </a:prstGeom>
          <a:noFill/>
          <a:ln w="9525">
            <a:solidFill>
              <a:srgbClr val="4978B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200" dirty="0" smtClean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Корректировка учетных данных по ЕКС по </a:t>
            </a:r>
            <a:r>
              <a:rPr lang="ru-RU" sz="1200" dirty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счетам плана счетов переходного </a:t>
            </a:r>
            <a:r>
              <a:rPr lang="ru-RU" sz="1200" dirty="0" smtClean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периода</a:t>
            </a:r>
            <a:endParaRPr lang="ru-RU" sz="1200" dirty="0">
              <a:solidFill>
                <a:prstClr val="black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Скругленный прямоугольник 56">
            <a:extLst>
              <a:ext uri="{FF2B5EF4-FFF2-40B4-BE49-F238E27FC236}">
                <a16:creationId xmlns="" xmlns:a16="http://schemas.microsoft.com/office/drawing/2014/main" id="{7D5109DB-5C3B-4D44-9353-4D26A24E9001}"/>
              </a:ext>
            </a:extLst>
          </p:cNvPr>
          <p:cNvSpPr/>
          <p:nvPr/>
        </p:nvSpPr>
        <p:spPr>
          <a:xfrm>
            <a:off x="5428729" y="1856860"/>
            <a:ext cx="2698666" cy="579875"/>
          </a:xfrm>
          <a:prstGeom prst="roundRect">
            <a:avLst>
              <a:gd name="adj" fmla="val 3010"/>
            </a:avLst>
          </a:prstGeom>
          <a:noFill/>
          <a:ln w="9525">
            <a:solidFill>
              <a:srgbClr val="4978B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200" dirty="0" smtClean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Бухгалтерская справка (ф. 0504833</a:t>
            </a:r>
            <a:r>
              <a:rPr lang="ru-RU" sz="1200" dirty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) с применением бухгалтерских записей методом «Красное </a:t>
            </a:r>
            <a:r>
              <a:rPr lang="ru-RU" sz="1200" dirty="0" err="1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сторно</a:t>
            </a:r>
            <a:r>
              <a:rPr lang="ru-RU" sz="1200" dirty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»</a:t>
            </a:r>
          </a:p>
        </p:txBody>
      </p:sp>
      <p:cxnSp>
        <p:nvCxnSpPr>
          <p:cNvPr id="19" name="Прямая со стрелкой 18"/>
          <p:cNvCxnSpPr>
            <a:stCxn id="13" idx="2"/>
            <a:endCxn id="9" idx="0"/>
          </p:cNvCxnSpPr>
          <p:nvPr/>
        </p:nvCxnSpPr>
        <p:spPr>
          <a:xfrm>
            <a:off x="2680973" y="1473071"/>
            <a:ext cx="0" cy="383789"/>
          </a:xfrm>
          <a:prstGeom prst="straightConnector1">
            <a:avLst/>
          </a:prstGeom>
          <a:ln>
            <a:solidFill>
              <a:srgbClr val="4978B1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stCxn id="9" idx="3"/>
            <a:endCxn id="17" idx="1"/>
          </p:cNvCxnSpPr>
          <p:nvPr/>
        </p:nvCxnSpPr>
        <p:spPr>
          <a:xfrm>
            <a:off x="3895291" y="2146798"/>
            <a:ext cx="1533438" cy="0"/>
          </a:xfrm>
          <a:prstGeom prst="straightConnector1">
            <a:avLst/>
          </a:prstGeom>
          <a:ln>
            <a:solidFill>
              <a:srgbClr val="4978B1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Прямоугольник 23"/>
          <p:cNvSpPr/>
          <p:nvPr/>
        </p:nvSpPr>
        <p:spPr>
          <a:xfrm>
            <a:off x="3850286" y="1446625"/>
            <a:ext cx="162181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dirty="0" smtClean="0">
                <a:latin typeface="Cambria" panose="02040503050406030204" pitchFamily="18" charset="0"/>
              </a:rPr>
              <a:t>ежедневно (</a:t>
            </a:r>
            <a:r>
              <a:rPr lang="ru-RU" sz="1000" dirty="0">
                <a:latin typeface="Cambria" panose="02040503050406030204" pitchFamily="18" charset="0"/>
              </a:rPr>
              <a:t>при наличии оборотов по счету </a:t>
            </a:r>
            <a:r>
              <a:rPr lang="ru-RU" sz="1000" dirty="0" smtClean="0">
                <a:latin typeface="Cambria" panose="02040503050406030204" pitchFamily="18" charset="0"/>
              </a:rPr>
              <a:t>02111 </a:t>
            </a:r>
            <a:r>
              <a:rPr lang="ru-RU" sz="1000" dirty="0">
                <a:latin typeface="Cambria" panose="02040503050406030204" pitchFamily="18" charset="0"/>
              </a:rPr>
              <a:t>нового плана </a:t>
            </a:r>
            <a:r>
              <a:rPr lang="ru-RU" sz="1000" dirty="0" smtClean="0">
                <a:latin typeface="Cambria" panose="02040503050406030204" pitchFamily="18" charset="0"/>
              </a:rPr>
              <a:t>счетов)</a:t>
            </a:r>
            <a:endParaRPr lang="ru-RU" sz="1000" dirty="0">
              <a:latin typeface="Cambria" panose="02040503050406030204" pitchFamily="18" charset="0"/>
            </a:endParaRPr>
          </a:p>
        </p:txBody>
      </p:sp>
      <p:sp>
        <p:nvSpPr>
          <p:cNvPr id="31" name="Скругленный прямоугольник 56">
            <a:extLst>
              <a:ext uri="{FF2B5EF4-FFF2-40B4-BE49-F238E27FC236}">
                <a16:creationId xmlns="" xmlns:a16="http://schemas.microsoft.com/office/drawing/2014/main" id="{7D5109DB-5C3B-4D44-9353-4D26A24E9001}"/>
              </a:ext>
            </a:extLst>
          </p:cNvPr>
          <p:cNvSpPr/>
          <p:nvPr/>
        </p:nvSpPr>
        <p:spPr>
          <a:xfrm>
            <a:off x="5428729" y="2634528"/>
            <a:ext cx="2698666" cy="1377382"/>
          </a:xfrm>
          <a:prstGeom prst="roundRect">
            <a:avLst>
              <a:gd name="adj" fmla="val 3010"/>
            </a:avLst>
          </a:prstGeom>
          <a:noFill/>
          <a:ln w="9525">
            <a:solidFill>
              <a:srgbClr val="FF0000"/>
            </a:solidFill>
            <a:prstDash val="dash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ru-RU" sz="1000" dirty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на сумму дебетовых оборотов за день по счету 02111 нового плана счетов</a:t>
            </a:r>
            <a:r>
              <a:rPr lang="ru-RU" sz="1000" dirty="0" smtClean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1000" dirty="0" smtClean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Дебет </a:t>
            </a:r>
            <a:r>
              <a:rPr lang="ru-RU" sz="1000" dirty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00000000000000000 0 29211 000</a:t>
            </a:r>
          </a:p>
          <a:p>
            <a:r>
              <a:rPr lang="ru-RU" sz="1000" dirty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Кредит 00000000000000000 0 49200 000</a:t>
            </a:r>
            <a:r>
              <a:rPr lang="ru-RU" sz="1000" dirty="0" smtClean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;</a:t>
            </a:r>
          </a:p>
          <a:p>
            <a:endParaRPr lang="ru-RU" sz="1000" dirty="0">
              <a:solidFill>
                <a:prstClr val="black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r>
              <a:rPr lang="ru-RU" sz="1000" dirty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на сумму кредитовых оборотов за день по счету 02111 нового плана счетов:</a:t>
            </a:r>
          </a:p>
          <a:p>
            <a:r>
              <a:rPr lang="ru-RU" sz="1000" dirty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Дебет 00000000000000000 0 49200 000</a:t>
            </a:r>
          </a:p>
          <a:p>
            <a:r>
              <a:rPr lang="ru-RU" sz="1000" dirty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Кредит 00000000000000000 0 29211 000</a:t>
            </a:r>
          </a:p>
        </p:txBody>
      </p:sp>
      <p:cxnSp>
        <p:nvCxnSpPr>
          <p:cNvPr id="33" name="Прямая со стрелкой 32"/>
          <p:cNvCxnSpPr>
            <a:stCxn id="17" idx="2"/>
            <a:endCxn id="31" idx="0"/>
          </p:cNvCxnSpPr>
          <p:nvPr/>
        </p:nvCxnSpPr>
        <p:spPr>
          <a:xfrm>
            <a:off x="6778062" y="2436735"/>
            <a:ext cx="0" cy="197793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Скругленный прямоугольник 56">
            <a:extLst>
              <a:ext uri="{FF2B5EF4-FFF2-40B4-BE49-F238E27FC236}">
                <a16:creationId xmlns="" xmlns:a16="http://schemas.microsoft.com/office/drawing/2014/main" id="{7D5109DB-5C3B-4D44-9353-4D26A24E9001}"/>
              </a:ext>
            </a:extLst>
          </p:cNvPr>
          <p:cNvSpPr/>
          <p:nvPr/>
        </p:nvSpPr>
        <p:spPr>
          <a:xfrm>
            <a:off x="1466655" y="4215225"/>
            <a:ext cx="2428636" cy="579875"/>
          </a:xfrm>
          <a:prstGeom prst="roundRect">
            <a:avLst>
              <a:gd name="adj" fmla="val 3010"/>
            </a:avLst>
          </a:prstGeom>
          <a:noFill/>
          <a:ln w="9525">
            <a:solidFill>
              <a:srgbClr val="4978B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200" dirty="0" smtClean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Отражение в регистрах казначейского учета</a:t>
            </a:r>
            <a:endParaRPr lang="ru-RU" sz="1200" dirty="0">
              <a:solidFill>
                <a:prstClr val="black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7" name="Прямая со стрелкой 36"/>
          <p:cNvCxnSpPr>
            <a:stCxn id="10" idx="2"/>
            <a:endCxn id="36" idx="0"/>
          </p:cNvCxnSpPr>
          <p:nvPr/>
        </p:nvCxnSpPr>
        <p:spPr>
          <a:xfrm>
            <a:off x="2680973" y="3826700"/>
            <a:ext cx="0" cy="388525"/>
          </a:xfrm>
          <a:prstGeom prst="straightConnector1">
            <a:avLst/>
          </a:prstGeom>
          <a:ln>
            <a:solidFill>
              <a:srgbClr val="4978B1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Скругленный прямоугольник 56">
            <a:extLst>
              <a:ext uri="{FF2B5EF4-FFF2-40B4-BE49-F238E27FC236}">
                <a16:creationId xmlns="" xmlns:a16="http://schemas.microsoft.com/office/drawing/2014/main" id="{7D5109DB-5C3B-4D44-9353-4D26A24E9001}"/>
              </a:ext>
            </a:extLst>
          </p:cNvPr>
          <p:cNvSpPr/>
          <p:nvPr/>
        </p:nvSpPr>
        <p:spPr>
          <a:xfrm>
            <a:off x="5428729" y="4215225"/>
            <a:ext cx="2698666" cy="579875"/>
          </a:xfrm>
          <a:prstGeom prst="roundRect">
            <a:avLst>
              <a:gd name="adj" fmla="val 3010"/>
            </a:avLst>
          </a:prstGeom>
          <a:noFill/>
          <a:ln w="9525">
            <a:solidFill>
              <a:srgbClr val="4978B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200" dirty="0" smtClean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Информация о записях учета </a:t>
            </a:r>
          </a:p>
          <a:p>
            <a:pPr algn="ctr"/>
            <a:r>
              <a:rPr lang="ru-RU" sz="1200" dirty="0" smtClean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(тип ЭББ)</a:t>
            </a:r>
            <a:endParaRPr lang="ru-RU" sz="1200" dirty="0">
              <a:solidFill>
                <a:prstClr val="black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8" name="Прямая со стрелкой 47"/>
          <p:cNvCxnSpPr>
            <a:stCxn id="31" idx="2"/>
            <a:endCxn id="47" idx="0"/>
          </p:cNvCxnSpPr>
          <p:nvPr/>
        </p:nvCxnSpPr>
        <p:spPr>
          <a:xfrm>
            <a:off x="6778062" y="4011910"/>
            <a:ext cx="0" cy="203315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Соединительная линия уступом 53"/>
          <p:cNvCxnSpPr>
            <a:stCxn id="47" idx="1"/>
            <a:endCxn id="10" idx="3"/>
          </p:cNvCxnSpPr>
          <p:nvPr/>
        </p:nvCxnSpPr>
        <p:spPr>
          <a:xfrm rot="10800000">
            <a:off x="3895291" y="3536763"/>
            <a:ext cx="1533438" cy="968400"/>
          </a:xfrm>
          <a:prstGeom prst="bentConnector3">
            <a:avLst>
              <a:gd name="adj1" fmla="val 50000"/>
            </a:avLst>
          </a:prstGeom>
          <a:ln>
            <a:solidFill>
              <a:srgbClr val="4978B1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8" name="Picture 14" descr="http://taiphu.net/images/583fe9ced0a3e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45" r="31963"/>
          <a:stretch/>
        </p:blipFill>
        <p:spPr bwMode="auto">
          <a:xfrm>
            <a:off x="162328" y="816555"/>
            <a:ext cx="1169313" cy="17101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70969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object 2"/>
          <p:cNvSpPr/>
          <p:nvPr/>
        </p:nvSpPr>
        <p:spPr>
          <a:xfrm flipV="1">
            <a:off x="2242" y="397591"/>
            <a:ext cx="9139528" cy="280834"/>
          </a:xfrm>
          <a:custGeom>
            <a:avLst/>
            <a:gdLst/>
            <a:ahLst/>
            <a:cxnLst/>
            <a:rect l="l" t="t" r="r" b="b"/>
            <a:pathLst>
              <a:path w="4416425">
                <a:moveTo>
                  <a:pt x="0" y="0"/>
                </a:moveTo>
                <a:lnTo>
                  <a:pt x="4415994" y="0"/>
                </a:lnTo>
              </a:path>
            </a:pathLst>
          </a:custGeom>
          <a:ln w="12700">
            <a:solidFill>
              <a:schemeClr val="bg1">
                <a:lumMod val="85000"/>
              </a:schemeClr>
            </a:solidFill>
          </a:ln>
        </p:spPr>
        <p:txBody>
          <a:bodyPr wrap="square" lIns="0" tIns="0" rIns="0" bIns="0" rtlCol="0"/>
          <a:lstStyle/>
          <a:p>
            <a:endParaRPr sz="2855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908698" y="4822003"/>
            <a:ext cx="2103120" cy="1846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algn="r"/>
            <a:r>
              <a:rPr lang="en-US" sz="1200" b="1" dirty="0" smtClean="0">
                <a:solidFill>
                  <a:schemeClr val="tx2"/>
                </a:solidFill>
                <a:latin typeface="Cambria" panose="02040503050406030204" pitchFamily="18" charset="0"/>
              </a:rPr>
              <a:t>1</a:t>
            </a:r>
            <a:r>
              <a:rPr lang="ru-RU" sz="1200" b="1" dirty="0" smtClean="0">
                <a:solidFill>
                  <a:schemeClr val="tx2"/>
                </a:solidFill>
                <a:latin typeface="Cambria" panose="02040503050406030204" pitchFamily="18" charset="0"/>
              </a:rPr>
              <a:t>5</a:t>
            </a:r>
            <a:endParaRPr lang="ru-RU" sz="1200" b="1" dirty="0">
              <a:solidFill>
                <a:schemeClr val="tx2"/>
              </a:solidFill>
              <a:latin typeface="Cambria" panose="020405030504060302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771806" y="6465"/>
            <a:ext cx="63782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b="1" dirty="0" smtClean="0">
                <a:solidFill>
                  <a:srgbClr val="11437F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Регистры казначейского учета </a:t>
            </a:r>
            <a:r>
              <a:rPr lang="ru-RU" sz="1600" b="1" dirty="0" err="1" smtClean="0">
                <a:solidFill>
                  <a:srgbClr val="11437F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ОБУиО</a:t>
            </a:r>
            <a:r>
              <a:rPr lang="ru-RU" sz="1600" b="1" dirty="0" smtClean="0">
                <a:solidFill>
                  <a:srgbClr val="11437F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ТОФК</a:t>
            </a:r>
          </a:p>
          <a:p>
            <a:pPr algn="r"/>
            <a:r>
              <a:rPr lang="ru-RU" sz="1600" b="1" dirty="0" smtClean="0">
                <a:solidFill>
                  <a:srgbClr val="11437F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по счетам нового плана счетов</a:t>
            </a:r>
            <a:endParaRPr lang="ru-RU" sz="1600" b="1" dirty="0">
              <a:solidFill>
                <a:srgbClr val="11437F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5" name="Скругленный прямоугольник 56">
            <a:extLst>
              <a:ext uri="{FF2B5EF4-FFF2-40B4-BE49-F238E27FC236}">
                <a16:creationId xmlns="" xmlns:a16="http://schemas.microsoft.com/office/drawing/2014/main" id="{7D5109DB-5C3B-4D44-9353-4D26A24E9001}"/>
              </a:ext>
            </a:extLst>
          </p:cNvPr>
          <p:cNvSpPr/>
          <p:nvPr/>
        </p:nvSpPr>
        <p:spPr>
          <a:xfrm>
            <a:off x="2456766" y="1086585"/>
            <a:ext cx="3285364" cy="579876"/>
          </a:xfrm>
          <a:prstGeom prst="roundRect">
            <a:avLst>
              <a:gd name="adj" fmla="val 3010"/>
            </a:avLst>
          </a:prstGeom>
          <a:noFill/>
          <a:ln w="9525">
            <a:solidFill>
              <a:srgbClr val="4978B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200" dirty="0" smtClean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Регистры казначейского учета</a:t>
            </a:r>
            <a:r>
              <a:rPr lang="en-US" sz="1200" dirty="0" smtClean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,</a:t>
            </a:r>
            <a:r>
              <a:rPr lang="ru-RU" sz="1200" dirty="0" smtClean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формируемые </a:t>
            </a:r>
            <a:r>
              <a:rPr lang="ru-RU" sz="1200" dirty="0" err="1" smtClean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ОБУиО</a:t>
            </a:r>
            <a:r>
              <a:rPr lang="ru-RU" sz="1200" dirty="0" smtClean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ТОФК по счетам нового плана счетов</a:t>
            </a:r>
          </a:p>
        </p:txBody>
      </p:sp>
      <p:sp>
        <p:nvSpPr>
          <p:cNvPr id="6" name="Скругленный прямоугольник 56">
            <a:extLst>
              <a:ext uri="{FF2B5EF4-FFF2-40B4-BE49-F238E27FC236}">
                <a16:creationId xmlns="" xmlns:a16="http://schemas.microsoft.com/office/drawing/2014/main" id="{7D5109DB-5C3B-4D44-9353-4D26A24E9001}"/>
              </a:ext>
            </a:extLst>
          </p:cNvPr>
          <p:cNvSpPr/>
          <p:nvPr/>
        </p:nvSpPr>
        <p:spPr>
          <a:xfrm>
            <a:off x="296525" y="2298619"/>
            <a:ext cx="1710190" cy="720080"/>
          </a:xfrm>
          <a:prstGeom prst="roundRect">
            <a:avLst>
              <a:gd name="adj" fmla="val 3010"/>
            </a:avLst>
          </a:prstGeom>
          <a:noFill/>
          <a:ln w="9525">
            <a:solidFill>
              <a:srgbClr val="4978B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200" dirty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Журнал по прочим операциям </a:t>
            </a:r>
            <a:endParaRPr lang="ru-RU" sz="1200" dirty="0" smtClean="0">
              <a:solidFill>
                <a:prstClr val="black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00" dirty="0" smtClean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(</a:t>
            </a:r>
            <a:r>
              <a:rPr lang="ru-RU" sz="1200" dirty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ф. 0504071)</a:t>
            </a:r>
          </a:p>
        </p:txBody>
      </p:sp>
      <p:sp>
        <p:nvSpPr>
          <p:cNvPr id="7" name="Скругленный прямоугольник 56">
            <a:extLst>
              <a:ext uri="{FF2B5EF4-FFF2-40B4-BE49-F238E27FC236}">
                <a16:creationId xmlns="" xmlns:a16="http://schemas.microsoft.com/office/drawing/2014/main" id="{7D5109DB-5C3B-4D44-9353-4D26A24E9001}"/>
              </a:ext>
            </a:extLst>
          </p:cNvPr>
          <p:cNvSpPr/>
          <p:nvPr/>
        </p:nvSpPr>
        <p:spPr>
          <a:xfrm>
            <a:off x="6432882" y="2298619"/>
            <a:ext cx="2324583" cy="720080"/>
          </a:xfrm>
          <a:prstGeom prst="roundRect">
            <a:avLst>
              <a:gd name="adj" fmla="val 3010"/>
            </a:avLst>
          </a:prstGeom>
          <a:noFill/>
          <a:ln w="9525">
            <a:solidFill>
              <a:srgbClr val="4978B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000" dirty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Ведомость сверки взаимосвязанных расчетов в рамках одного органа Федерального казначейства </a:t>
            </a:r>
            <a:endParaRPr lang="ru-RU" sz="1000" dirty="0" smtClean="0">
              <a:solidFill>
                <a:prstClr val="black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000" dirty="0" smtClean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(</a:t>
            </a:r>
            <a:r>
              <a:rPr lang="ru-RU" sz="1000" dirty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ф. 0531343)</a:t>
            </a:r>
          </a:p>
        </p:txBody>
      </p:sp>
      <p:sp>
        <p:nvSpPr>
          <p:cNvPr id="8" name="Скругленный прямоугольник 56">
            <a:extLst>
              <a:ext uri="{FF2B5EF4-FFF2-40B4-BE49-F238E27FC236}">
                <a16:creationId xmlns="" xmlns:a16="http://schemas.microsoft.com/office/drawing/2014/main" id="{7D5109DB-5C3B-4D44-9353-4D26A24E9001}"/>
              </a:ext>
            </a:extLst>
          </p:cNvPr>
          <p:cNvSpPr/>
          <p:nvPr/>
        </p:nvSpPr>
        <p:spPr>
          <a:xfrm>
            <a:off x="2186735" y="2298619"/>
            <a:ext cx="1485165" cy="720080"/>
          </a:xfrm>
          <a:prstGeom prst="roundRect">
            <a:avLst>
              <a:gd name="adj" fmla="val 3010"/>
            </a:avLst>
          </a:prstGeom>
          <a:noFill/>
          <a:ln w="9525">
            <a:solidFill>
              <a:srgbClr val="4978B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200" dirty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Главная книга </a:t>
            </a:r>
            <a:endParaRPr lang="ru-RU" sz="1200" dirty="0" smtClean="0">
              <a:solidFill>
                <a:prstClr val="black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00" dirty="0" smtClean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(</a:t>
            </a:r>
            <a:r>
              <a:rPr lang="ru-RU" sz="1200" dirty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ф. 0504072)</a:t>
            </a:r>
          </a:p>
        </p:txBody>
      </p:sp>
      <p:sp>
        <p:nvSpPr>
          <p:cNvPr id="9" name="Скругленный прямоугольник 56">
            <a:extLst>
              <a:ext uri="{FF2B5EF4-FFF2-40B4-BE49-F238E27FC236}">
                <a16:creationId xmlns="" xmlns:a16="http://schemas.microsoft.com/office/drawing/2014/main" id="{7D5109DB-5C3B-4D44-9353-4D26A24E9001}"/>
              </a:ext>
            </a:extLst>
          </p:cNvPr>
          <p:cNvSpPr/>
          <p:nvPr/>
        </p:nvSpPr>
        <p:spPr>
          <a:xfrm>
            <a:off x="3851920" y="2298619"/>
            <a:ext cx="2430270" cy="720080"/>
          </a:xfrm>
          <a:prstGeom prst="roundRect">
            <a:avLst>
              <a:gd name="adj" fmla="val 3010"/>
            </a:avLst>
          </a:prstGeom>
          <a:noFill/>
          <a:ln w="9525">
            <a:solidFill>
              <a:srgbClr val="4978B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000" dirty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Ведомость учета внутренних расчетов между органами, осуществляющими кассовое обслуживание исполнения бюджета (ф. 0504061)</a:t>
            </a:r>
          </a:p>
        </p:txBody>
      </p:sp>
      <p:cxnSp>
        <p:nvCxnSpPr>
          <p:cNvPr id="10" name="Соединительная линия уступом 9"/>
          <p:cNvCxnSpPr>
            <a:stCxn id="5" idx="2"/>
            <a:endCxn id="6" idx="0"/>
          </p:cNvCxnSpPr>
          <p:nvPr/>
        </p:nvCxnSpPr>
        <p:spPr>
          <a:xfrm rot="5400000">
            <a:off x="2309455" y="508626"/>
            <a:ext cx="632158" cy="2947828"/>
          </a:xfrm>
          <a:prstGeom prst="bentConnector3">
            <a:avLst>
              <a:gd name="adj1" fmla="val 50000"/>
            </a:avLst>
          </a:prstGeom>
          <a:ln>
            <a:solidFill>
              <a:srgbClr val="4978B1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Соединительная линия уступом 12"/>
          <p:cNvCxnSpPr>
            <a:stCxn id="5" idx="2"/>
            <a:endCxn id="8" idx="0"/>
          </p:cNvCxnSpPr>
          <p:nvPr/>
        </p:nvCxnSpPr>
        <p:spPr>
          <a:xfrm rot="5400000">
            <a:off x="3198304" y="1397475"/>
            <a:ext cx="632158" cy="1170130"/>
          </a:xfrm>
          <a:prstGeom prst="bentConnector3">
            <a:avLst>
              <a:gd name="adj1" fmla="val 50000"/>
            </a:avLst>
          </a:prstGeom>
          <a:ln>
            <a:solidFill>
              <a:srgbClr val="4978B1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Соединительная линия уступом 15"/>
          <p:cNvCxnSpPr>
            <a:stCxn id="5" idx="2"/>
            <a:endCxn id="7" idx="0"/>
          </p:cNvCxnSpPr>
          <p:nvPr/>
        </p:nvCxnSpPr>
        <p:spPr>
          <a:xfrm rot="16200000" flipH="1">
            <a:off x="5531232" y="234677"/>
            <a:ext cx="632158" cy="3495726"/>
          </a:xfrm>
          <a:prstGeom prst="bentConnector3">
            <a:avLst>
              <a:gd name="adj1" fmla="val 50000"/>
            </a:avLst>
          </a:prstGeom>
          <a:ln>
            <a:solidFill>
              <a:srgbClr val="4978B1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Соединительная линия уступом 18"/>
          <p:cNvCxnSpPr>
            <a:stCxn id="5" idx="2"/>
            <a:endCxn id="9" idx="0"/>
          </p:cNvCxnSpPr>
          <p:nvPr/>
        </p:nvCxnSpPr>
        <p:spPr>
          <a:xfrm rot="16200000" flipH="1">
            <a:off x="4267172" y="1498736"/>
            <a:ext cx="632158" cy="967607"/>
          </a:xfrm>
          <a:prstGeom prst="bentConnector3">
            <a:avLst>
              <a:gd name="adj1" fmla="val 50000"/>
            </a:avLst>
          </a:prstGeom>
          <a:ln>
            <a:solidFill>
              <a:srgbClr val="4978B1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Левая фигурная скобка 22"/>
          <p:cNvSpPr/>
          <p:nvPr/>
        </p:nvSpPr>
        <p:spPr>
          <a:xfrm rot="16200000">
            <a:off x="3191431" y="242973"/>
            <a:ext cx="195856" cy="5985666"/>
          </a:xfrm>
          <a:prstGeom prst="leftBrace">
            <a:avLst>
              <a:gd name="adj1" fmla="val 33264"/>
              <a:gd name="adj2" fmla="val 48612"/>
            </a:avLst>
          </a:prstGeom>
          <a:noFill/>
          <a:ln w="9525">
            <a:solidFill>
              <a:srgbClr val="11437F"/>
            </a:solidFill>
            <a:prstDash val="dash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 sz="12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Левая фигурная скобка 24"/>
          <p:cNvSpPr/>
          <p:nvPr/>
        </p:nvSpPr>
        <p:spPr>
          <a:xfrm rot="16200000">
            <a:off x="7497247" y="2073514"/>
            <a:ext cx="195856" cy="2324584"/>
          </a:xfrm>
          <a:prstGeom prst="leftBrace">
            <a:avLst>
              <a:gd name="adj1" fmla="val 33264"/>
              <a:gd name="adj2" fmla="val 48612"/>
            </a:avLst>
          </a:prstGeom>
          <a:noFill/>
          <a:ln w="9525">
            <a:solidFill>
              <a:srgbClr val="11437F"/>
            </a:solidFill>
            <a:prstDash val="dash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 sz="12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759044" y="3583401"/>
            <a:ext cx="489307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Установлены п</a:t>
            </a:r>
            <a:r>
              <a:rPr lang="ru-RU" sz="1200" dirty="0" smtClean="0">
                <a:solidFill>
                  <a:sysClr val="windowText" lastClr="000000"/>
                </a:solidFill>
                <a:latin typeface="Cambria" panose="02040503050406030204" pitchFamily="18" charset="0"/>
              </a:rPr>
              <a:t>риказом Минфина России </a:t>
            </a:r>
            <a:r>
              <a:rPr lang="ru-RU" sz="12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от 30</a:t>
            </a:r>
            <a:r>
              <a:rPr lang="en-US" sz="12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.03.2015</a:t>
            </a:r>
            <a:r>
              <a:rPr lang="ru-RU" sz="12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№52н 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6192180" y="3387120"/>
            <a:ext cx="27003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Установлен письмом </a:t>
            </a:r>
          </a:p>
          <a:p>
            <a:pPr algn="ctr"/>
            <a:r>
              <a:rPr lang="ru-RU" sz="1200" dirty="0" smtClean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Федерального казначейства </a:t>
            </a:r>
          </a:p>
          <a:p>
            <a:pPr algn="ctr"/>
            <a:r>
              <a:rPr lang="ru-RU" sz="1200" dirty="0" smtClean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от 30.08.2024 № 07-04-05/02-24873</a:t>
            </a:r>
            <a:endParaRPr lang="ru-RU" sz="1200" dirty="0">
              <a:solidFill>
                <a:sysClr val="windowText" lastClr="000000"/>
              </a:solidFill>
              <a:latin typeface="Cambria" panose="02040503050406030204" pitchFamily="18" charset="0"/>
            </a:endParaRP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1707915" y="2053231"/>
            <a:ext cx="495055" cy="495055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3409710" y="2053231"/>
            <a:ext cx="495055" cy="495055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6034662" y="2053231"/>
            <a:ext cx="495055" cy="495055"/>
          </a:xfrm>
          <a:prstGeom prst="rect">
            <a:avLst/>
          </a:prstGeom>
        </p:spPr>
      </p:pic>
      <p:pic>
        <p:nvPicPr>
          <p:cNvPr id="31" name="Picture 2" descr="C:\Users\1\AppData\Local\Microsoft\Windows\Temporary Internet Files\Content.IE5\FUZSU1KV\MC900434750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2450" y="2128964"/>
            <a:ext cx="375314" cy="322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78385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object 2"/>
          <p:cNvSpPr/>
          <p:nvPr/>
        </p:nvSpPr>
        <p:spPr>
          <a:xfrm flipV="1">
            <a:off x="2242" y="397591"/>
            <a:ext cx="9139528" cy="280834"/>
          </a:xfrm>
          <a:custGeom>
            <a:avLst/>
            <a:gdLst/>
            <a:ahLst/>
            <a:cxnLst/>
            <a:rect l="l" t="t" r="r" b="b"/>
            <a:pathLst>
              <a:path w="4416425">
                <a:moveTo>
                  <a:pt x="0" y="0"/>
                </a:moveTo>
                <a:lnTo>
                  <a:pt x="4415994" y="0"/>
                </a:lnTo>
              </a:path>
            </a:pathLst>
          </a:custGeom>
          <a:ln w="12700">
            <a:solidFill>
              <a:schemeClr val="bg1">
                <a:lumMod val="85000"/>
              </a:schemeClr>
            </a:solidFill>
          </a:ln>
        </p:spPr>
        <p:txBody>
          <a:bodyPr wrap="square" lIns="0" tIns="0" rIns="0" bIns="0" rtlCol="0"/>
          <a:lstStyle/>
          <a:p>
            <a:endParaRPr sz="2855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908698" y="4822003"/>
            <a:ext cx="2103120" cy="1846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algn="r"/>
            <a:r>
              <a:rPr lang="en-US" sz="1200" b="1" dirty="0" smtClean="0">
                <a:solidFill>
                  <a:schemeClr val="tx2"/>
                </a:solidFill>
                <a:latin typeface="Cambria" panose="02040503050406030204" pitchFamily="18" charset="0"/>
              </a:rPr>
              <a:t>1</a:t>
            </a:r>
            <a:r>
              <a:rPr lang="ru-RU" sz="1200" b="1" dirty="0" smtClean="0">
                <a:solidFill>
                  <a:schemeClr val="tx2"/>
                </a:solidFill>
                <a:latin typeface="Cambria" panose="02040503050406030204" pitchFamily="18" charset="0"/>
              </a:rPr>
              <a:t>6</a:t>
            </a:r>
            <a:endParaRPr lang="ru-RU" sz="1200" b="1" dirty="0">
              <a:solidFill>
                <a:schemeClr val="tx2"/>
              </a:solidFill>
              <a:latin typeface="Cambria" panose="020405030504060302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/>
          <a:srcRect l="4046" t="19433" r="28526" b="19284"/>
          <a:stretch/>
        </p:blipFill>
        <p:spPr>
          <a:xfrm>
            <a:off x="881590" y="726545"/>
            <a:ext cx="7078668" cy="3428077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881590" y="1570548"/>
            <a:ext cx="7055910" cy="100783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 sz="3346">
              <a:latin typeface="Cambria" panose="02040503050406030204" pitchFamily="18" charset="0"/>
            </a:endParaRPr>
          </a:p>
        </p:txBody>
      </p:sp>
      <p:sp>
        <p:nvSpPr>
          <p:cNvPr id="7" name="Скругленная прямоугольная выноска 6"/>
          <p:cNvSpPr/>
          <p:nvPr/>
        </p:nvSpPr>
        <p:spPr>
          <a:xfrm>
            <a:off x="405567" y="1003417"/>
            <a:ext cx="1938319" cy="360040"/>
          </a:xfrm>
          <a:prstGeom prst="wedgeRoundRectCallout">
            <a:avLst>
              <a:gd name="adj1" fmla="val 28884"/>
              <a:gd name="adj2" fmla="val 120104"/>
              <a:gd name="adj3" fmla="val 16667"/>
            </a:avLst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chemeClr val="tx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Строка «</a:t>
            </a:r>
            <a:r>
              <a:rPr lang="ru-RU" sz="1000" dirty="0">
                <a:solidFill>
                  <a:schemeClr val="tx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Наименование бюджета» не заполняются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410113" y="2039577"/>
            <a:ext cx="1447800" cy="1567025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 sz="3346">
              <a:latin typeface="Cambria" panose="02040503050406030204" pitchFamily="18" charset="0"/>
            </a:endParaRPr>
          </a:p>
        </p:txBody>
      </p:sp>
      <p:sp>
        <p:nvSpPr>
          <p:cNvPr id="9" name="Скругленная прямоугольная выноска 8"/>
          <p:cNvSpPr/>
          <p:nvPr/>
        </p:nvSpPr>
        <p:spPr>
          <a:xfrm>
            <a:off x="6957265" y="1808450"/>
            <a:ext cx="1600749" cy="540060"/>
          </a:xfrm>
          <a:prstGeom prst="wedgeRoundRectCallout">
            <a:avLst>
              <a:gd name="adj1" fmla="val -59944"/>
              <a:gd name="adj2" fmla="val 37727"/>
              <a:gd name="adj3" fmla="val 16667"/>
            </a:avLst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chemeClr val="tx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Формируется по </a:t>
            </a:r>
            <a:r>
              <a:rPr lang="ru-RU" sz="1000" dirty="0">
                <a:solidFill>
                  <a:schemeClr val="tx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кодам счетов казначейского </a:t>
            </a:r>
            <a:r>
              <a:rPr lang="ru-RU" sz="1000" dirty="0" smtClean="0">
                <a:solidFill>
                  <a:schemeClr val="tx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учета</a:t>
            </a:r>
            <a:endParaRPr lang="ru-RU" sz="1000" dirty="0">
              <a:solidFill>
                <a:schemeClr val="tx1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416050" y="2034802"/>
            <a:ext cx="666750" cy="1477856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 sz="3346">
              <a:latin typeface="Cambria" panose="02040503050406030204" pitchFamily="18" charset="0"/>
            </a:endParaRPr>
          </a:p>
        </p:txBody>
      </p:sp>
      <p:sp>
        <p:nvSpPr>
          <p:cNvPr id="11" name="Скругленная прямоугольная выноска 10"/>
          <p:cNvSpPr/>
          <p:nvPr/>
        </p:nvSpPr>
        <p:spPr>
          <a:xfrm>
            <a:off x="405567" y="3603686"/>
            <a:ext cx="1677233" cy="353334"/>
          </a:xfrm>
          <a:prstGeom prst="wedgeRoundRectCallout">
            <a:avLst>
              <a:gd name="adj1" fmla="val 32955"/>
              <a:gd name="adj2" fmla="val -98703"/>
              <a:gd name="adj3" fmla="val 16667"/>
            </a:avLst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chemeClr val="tx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Графы 2 и 3 не заполняются</a:t>
            </a:r>
            <a:endParaRPr lang="ru-RU" sz="1000" dirty="0">
              <a:solidFill>
                <a:schemeClr val="tx1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926595" y="4220674"/>
            <a:ext cx="76508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 smtClean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Контроль учетных данных </a:t>
            </a:r>
            <a:r>
              <a:rPr lang="ru-RU" sz="1200" b="1" dirty="0" smtClean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в </a:t>
            </a:r>
            <a:r>
              <a:rPr lang="ru-RU" sz="1200" b="1" dirty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структуре 53-значных номеров счетов казначейского учета и дополнительных аналитических кодов в разрезе первичных учетных документов </a:t>
            </a:r>
            <a:r>
              <a:rPr lang="ru-RU" sz="1200" dirty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осуществляется с применением функционала подсистемы учета и отчетности </a:t>
            </a:r>
            <a:r>
              <a:rPr lang="ru-RU" sz="1200" dirty="0" smtClean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ГИИС ЭБ </a:t>
            </a:r>
            <a:r>
              <a:rPr lang="ru-RU" sz="1200" b="1" dirty="0" smtClean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«Просмотр </a:t>
            </a:r>
            <a:r>
              <a:rPr lang="ru-RU" sz="1200" b="1" dirty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записей учета НПС»</a:t>
            </a:r>
            <a:endParaRPr lang="ru-RU" sz="1200" b="1" dirty="0">
              <a:solidFill>
                <a:sysClr val="windowText" lastClr="000000"/>
              </a:solidFill>
              <a:latin typeface="Cambria" panose="02040503050406030204" pitchFamily="18" charset="0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6E3F6A29-DFE9-6441-B559-C8B34A1DEF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8706" y="4101920"/>
            <a:ext cx="732884" cy="72008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771806" y="6465"/>
            <a:ext cx="63782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b="1" dirty="0" smtClean="0">
                <a:solidFill>
                  <a:srgbClr val="11437F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Регистры казначейского учета </a:t>
            </a:r>
            <a:r>
              <a:rPr lang="ru-RU" sz="1600" b="1" dirty="0" err="1" smtClean="0">
                <a:solidFill>
                  <a:srgbClr val="11437F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ОБУиО</a:t>
            </a:r>
            <a:r>
              <a:rPr lang="ru-RU" sz="1600" b="1" dirty="0" smtClean="0">
                <a:solidFill>
                  <a:srgbClr val="11437F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ТОФК</a:t>
            </a:r>
          </a:p>
          <a:p>
            <a:pPr algn="r"/>
            <a:r>
              <a:rPr lang="ru-RU" sz="1600" b="1" dirty="0" smtClean="0">
                <a:solidFill>
                  <a:srgbClr val="11437F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по счетам нового плана счетов</a:t>
            </a:r>
            <a:endParaRPr lang="ru-RU" sz="1600" b="1" dirty="0">
              <a:solidFill>
                <a:srgbClr val="11437F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89985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object 2"/>
          <p:cNvSpPr/>
          <p:nvPr/>
        </p:nvSpPr>
        <p:spPr>
          <a:xfrm flipV="1">
            <a:off x="2242" y="397591"/>
            <a:ext cx="9139528" cy="280834"/>
          </a:xfrm>
          <a:custGeom>
            <a:avLst/>
            <a:gdLst/>
            <a:ahLst/>
            <a:cxnLst/>
            <a:rect l="l" t="t" r="r" b="b"/>
            <a:pathLst>
              <a:path w="4416425">
                <a:moveTo>
                  <a:pt x="0" y="0"/>
                </a:moveTo>
                <a:lnTo>
                  <a:pt x="4415994" y="0"/>
                </a:lnTo>
              </a:path>
            </a:pathLst>
          </a:custGeom>
          <a:ln w="12700">
            <a:solidFill>
              <a:schemeClr val="bg1">
                <a:lumMod val="85000"/>
              </a:schemeClr>
            </a:solidFill>
          </a:ln>
        </p:spPr>
        <p:txBody>
          <a:bodyPr wrap="square" lIns="0" tIns="0" rIns="0" bIns="0" rtlCol="0"/>
          <a:lstStyle/>
          <a:p>
            <a:endParaRPr sz="2855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908698" y="4822003"/>
            <a:ext cx="2103120" cy="1846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algn="r"/>
            <a:r>
              <a:rPr lang="en-US" sz="1200" b="1" dirty="0" smtClean="0">
                <a:solidFill>
                  <a:schemeClr val="tx2"/>
                </a:solidFill>
                <a:latin typeface="Cambria" panose="02040503050406030204" pitchFamily="18" charset="0"/>
              </a:rPr>
              <a:t>1</a:t>
            </a:r>
            <a:r>
              <a:rPr lang="ru-RU" sz="1200" b="1" dirty="0">
                <a:solidFill>
                  <a:schemeClr val="tx2"/>
                </a:solidFill>
                <a:latin typeface="Cambria" panose="02040503050406030204" pitchFamily="18" charset="0"/>
              </a:rPr>
              <a:t>7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/>
          <a:srcRect l="4474" t="20688" r="29285" b="41712"/>
          <a:stretch/>
        </p:blipFill>
        <p:spPr>
          <a:xfrm>
            <a:off x="386535" y="906565"/>
            <a:ext cx="8176440" cy="2610550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612724" y="1898857"/>
            <a:ext cx="7911238" cy="118742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 sz="3346">
              <a:latin typeface="Cambria" panose="02040503050406030204" pitchFamily="18" charset="0"/>
            </a:endParaRPr>
          </a:p>
        </p:txBody>
      </p:sp>
      <p:sp>
        <p:nvSpPr>
          <p:cNvPr id="7" name="Скругленная прямоугольная выноска 6"/>
          <p:cNvSpPr/>
          <p:nvPr/>
        </p:nvSpPr>
        <p:spPr>
          <a:xfrm>
            <a:off x="379941" y="1222691"/>
            <a:ext cx="1938319" cy="360040"/>
          </a:xfrm>
          <a:prstGeom prst="wedgeRoundRectCallout">
            <a:avLst>
              <a:gd name="adj1" fmla="val 29668"/>
              <a:gd name="adj2" fmla="val 148969"/>
              <a:gd name="adj3" fmla="val 16667"/>
            </a:avLst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chemeClr val="tx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Строка «</a:t>
            </a:r>
            <a:r>
              <a:rPr lang="ru-RU" sz="1000" dirty="0">
                <a:solidFill>
                  <a:schemeClr val="tx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Наименование бюджета» не заполняются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31433" y="2370190"/>
            <a:ext cx="1153526" cy="950371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 sz="3346">
              <a:latin typeface="Cambria" panose="02040503050406030204" pitchFamily="18" charset="0"/>
            </a:endParaRPr>
          </a:p>
        </p:txBody>
      </p:sp>
      <p:sp>
        <p:nvSpPr>
          <p:cNvPr id="9" name="Скругленная прямоугольная выноска 8"/>
          <p:cNvSpPr/>
          <p:nvPr/>
        </p:nvSpPr>
        <p:spPr>
          <a:xfrm>
            <a:off x="379941" y="3524631"/>
            <a:ext cx="1841715" cy="387377"/>
          </a:xfrm>
          <a:prstGeom prst="wedgeRoundRectCallout">
            <a:avLst>
              <a:gd name="adj1" fmla="val -5611"/>
              <a:gd name="adj2" fmla="val -119839"/>
              <a:gd name="adj3" fmla="val 16667"/>
            </a:avLst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chemeClr val="tx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Формируется по </a:t>
            </a:r>
            <a:r>
              <a:rPr lang="ru-RU" sz="1000" dirty="0">
                <a:solidFill>
                  <a:schemeClr val="tx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кодам счетов казначейского </a:t>
            </a:r>
            <a:r>
              <a:rPr lang="ru-RU" sz="1000" dirty="0" smtClean="0">
                <a:solidFill>
                  <a:schemeClr val="tx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учета</a:t>
            </a:r>
            <a:endParaRPr lang="ru-RU" sz="1000" dirty="0">
              <a:solidFill>
                <a:schemeClr val="tx1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926594" y="4220674"/>
            <a:ext cx="76958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 smtClean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Контроль учетных данных </a:t>
            </a:r>
            <a:r>
              <a:rPr lang="ru-RU" sz="1200" b="1" dirty="0" smtClean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в </a:t>
            </a:r>
            <a:r>
              <a:rPr lang="ru-RU" sz="1200" b="1" dirty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структуре 53-значных номеров счетов казначейского учета и дополнительных аналитических кодов </a:t>
            </a:r>
            <a:r>
              <a:rPr lang="ru-RU" sz="1200" dirty="0" smtClean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осуществляется </a:t>
            </a:r>
            <a:r>
              <a:rPr lang="ru-RU" sz="1200" dirty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с применением функционала подсистемы учета и отчетности </a:t>
            </a:r>
            <a:r>
              <a:rPr lang="ru-RU" sz="1200" dirty="0" smtClean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ГИИС ЭБ </a:t>
            </a:r>
            <a:r>
              <a:rPr lang="ru-RU" sz="1200" b="1" dirty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«Просмотр остатков и оборотов НПС»</a:t>
            </a:r>
            <a:endParaRPr lang="ru-RU" sz="1200" b="1" dirty="0">
              <a:solidFill>
                <a:sysClr val="windowText" lastClr="000000"/>
              </a:solidFill>
              <a:latin typeface="Cambria" panose="02040503050406030204" pitchFamily="18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6E3F6A29-DFE9-6441-B559-C8B34A1DEF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8705" y="4101920"/>
            <a:ext cx="737195" cy="72008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771806" y="6465"/>
            <a:ext cx="63782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b="1" dirty="0" smtClean="0">
                <a:solidFill>
                  <a:srgbClr val="11437F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Регистры казначейского учета </a:t>
            </a:r>
            <a:r>
              <a:rPr lang="ru-RU" sz="1600" b="1" dirty="0" err="1" smtClean="0">
                <a:solidFill>
                  <a:srgbClr val="11437F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ОБУиО</a:t>
            </a:r>
            <a:r>
              <a:rPr lang="ru-RU" sz="1600" b="1" dirty="0" smtClean="0">
                <a:solidFill>
                  <a:srgbClr val="11437F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ТОФК</a:t>
            </a:r>
          </a:p>
          <a:p>
            <a:pPr algn="r"/>
            <a:r>
              <a:rPr lang="ru-RU" sz="1600" b="1" dirty="0" smtClean="0">
                <a:solidFill>
                  <a:srgbClr val="11437F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по счетам нового плана счетов</a:t>
            </a:r>
            <a:endParaRPr lang="ru-RU" sz="1600" b="1" dirty="0">
              <a:solidFill>
                <a:srgbClr val="11437F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93552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object 2"/>
          <p:cNvSpPr/>
          <p:nvPr/>
        </p:nvSpPr>
        <p:spPr>
          <a:xfrm flipV="1">
            <a:off x="2242" y="397591"/>
            <a:ext cx="9139528" cy="280834"/>
          </a:xfrm>
          <a:custGeom>
            <a:avLst/>
            <a:gdLst/>
            <a:ahLst/>
            <a:cxnLst/>
            <a:rect l="l" t="t" r="r" b="b"/>
            <a:pathLst>
              <a:path w="4416425">
                <a:moveTo>
                  <a:pt x="0" y="0"/>
                </a:moveTo>
                <a:lnTo>
                  <a:pt x="4415994" y="0"/>
                </a:lnTo>
              </a:path>
            </a:pathLst>
          </a:custGeom>
          <a:ln w="12700">
            <a:solidFill>
              <a:schemeClr val="bg1">
                <a:lumMod val="85000"/>
              </a:schemeClr>
            </a:solidFill>
          </a:ln>
        </p:spPr>
        <p:txBody>
          <a:bodyPr wrap="square" lIns="0" tIns="0" rIns="0" bIns="0" rtlCol="0"/>
          <a:lstStyle/>
          <a:p>
            <a:endParaRPr sz="2855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908698" y="4822003"/>
            <a:ext cx="2103120" cy="1846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algn="r"/>
            <a:r>
              <a:rPr lang="ru-RU" sz="1200" b="1" dirty="0" smtClean="0">
                <a:solidFill>
                  <a:schemeClr val="tx2"/>
                </a:solidFill>
                <a:latin typeface="Cambria" panose="02040503050406030204" pitchFamily="18" charset="0"/>
              </a:rPr>
              <a:t>18</a:t>
            </a:r>
            <a:endParaRPr lang="ru-RU" sz="1200" b="1" dirty="0">
              <a:solidFill>
                <a:schemeClr val="tx2"/>
              </a:solidFill>
              <a:latin typeface="Cambria" panose="020405030504060302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/>
          <a:srcRect l="4473" t="22438" r="28836" b="25124"/>
          <a:stretch/>
        </p:blipFill>
        <p:spPr>
          <a:xfrm>
            <a:off x="611560" y="925329"/>
            <a:ext cx="8061252" cy="3565410"/>
          </a:xfrm>
          <a:prstGeom prst="rect">
            <a:avLst/>
          </a:prstGeom>
        </p:spPr>
      </p:pic>
      <p:sp>
        <p:nvSpPr>
          <p:cNvPr id="7" name="Скругленный прямоугольник 6"/>
          <p:cNvSpPr/>
          <p:nvPr/>
        </p:nvSpPr>
        <p:spPr>
          <a:xfrm>
            <a:off x="7171151" y="2005475"/>
            <a:ext cx="1465545" cy="230422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 sz="3346">
              <a:latin typeface="Cambria" panose="020405030504060302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12724" y="1897693"/>
            <a:ext cx="5117934" cy="112734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 sz="3346">
              <a:latin typeface="Cambria" panose="02040503050406030204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27337" y="2563660"/>
            <a:ext cx="5103321" cy="116910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 sz="3346">
              <a:latin typeface="Cambria" panose="02040503050406030204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711868" y="3131508"/>
            <a:ext cx="2924828" cy="1196234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 sz="3346">
              <a:latin typeface="Cambria" panose="02040503050406030204" pitchFamily="18" charset="0"/>
            </a:endParaRPr>
          </a:p>
        </p:txBody>
      </p:sp>
      <p:sp>
        <p:nvSpPr>
          <p:cNvPr id="12" name="Скругленная прямоугольная выноска 11"/>
          <p:cNvSpPr/>
          <p:nvPr/>
        </p:nvSpPr>
        <p:spPr>
          <a:xfrm>
            <a:off x="341530" y="1223469"/>
            <a:ext cx="1938319" cy="360040"/>
          </a:xfrm>
          <a:prstGeom prst="wedgeRoundRectCallout">
            <a:avLst>
              <a:gd name="adj1" fmla="val 30960"/>
              <a:gd name="adj2" fmla="val 145491"/>
              <a:gd name="adj3" fmla="val 16667"/>
            </a:avLst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chemeClr val="tx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Строки «</a:t>
            </a:r>
            <a:r>
              <a:rPr lang="ru-RU" sz="1000" dirty="0">
                <a:solidFill>
                  <a:schemeClr val="tx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Наименование бюджета» не заполняются</a:t>
            </a:r>
          </a:p>
        </p:txBody>
      </p:sp>
      <p:sp>
        <p:nvSpPr>
          <p:cNvPr id="13" name="Скругленная прямоугольная выноска 12"/>
          <p:cNvSpPr/>
          <p:nvPr/>
        </p:nvSpPr>
        <p:spPr>
          <a:xfrm>
            <a:off x="6434671" y="1171801"/>
            <a:ext cx="2565285" cy="670677"/>
          </a:xfrm>
          <a:prstGeom prst="wedgeRoundRectCallout">
            <a:avLst>
              <a:gd name="adj1" fmla="val 9204"/>
              <a:gd name="adj2" fmla="val 86804"/>
              <a:gd name="adj3" fmla="val 16667"/>
            </a:avLst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>
                <a:solidFill>
                  <a:schemeClr val="tx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Формируется отдельно </a:t>
            </a:r>
            <a:r>
              <a:rPr lang="ru-RU" sz="800" dirty="0">
                <a:solidFill>
                  <a:schemeClr val="tx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по полученным средствам (по счету 03410 </a:t>
            </a:r>
            <a:r>
              <a:rPr lang="ru-RU" sz="800" dirty="0" smtClean="0">
                <a:solidFill>
                  <a:schemeClr val="tx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с </a:t>
            </a:r>
            <a:r>
              <a:rPr lang="ru-RU" sz="800" dirty="0">
                <a:solidFill>
                  <a:schemeClr val="tx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отражением в 44-46 разрядах номера счета кода </a:t>
            </a:r>
            <a:r>
              <a:rPr lang="ru-RU" sz="800" dirty="0" smtClean="0">
                <a:solidFill>
                  <a:schemeClr val="tx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510) и </a:t>
            </a:r>
            <a:r>
              <a:rPr lang="ru-RU" sz="800" dirty="0">
                <a:solidFill>
                  <a:schemeClr val="tx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переданным средствам (по счету 03410 </a:t>
            </a:r>
            <a:r>
              <a:rPr lang="ru-RU" sz="800" dirty="0" smtClean="0">
                <a:solidFill>
                  <a:schemeClr val="tx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с </a:t>
            </a:r>
            <a:r>
              <a:rPr lang="ru-RU" sz="800" dirty="0">
                <a:solidFill>
                  <a:schemeClr val="tx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отражением в 44-46 разрядах номера счета кода </a:t>
            </a:r>
            <a:r>
              <a:rPr lang="ru-RU" sz="800" dirty="0" smtClean="0">
                <a:solidFill>
                  <a:schemeClr val="tx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610)</a:t>
            </a:r>
            <a:endParaRPr lang="ru-RU" sz="800" dirty="0">
              <a:solidFill>
                <a:schemeClr val="tx1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Скругленная прямоугольная выноска 13"/>
          <p:cNvSpPr/>
          <p:nvPr/>
        </p:nvSpPr>
        <p:spPr>
          <a:xfrm>
            <a:off x="5877145" y="4526959"/>
            <a:ext cx="2385265" cy="414718"/>
          </a:xfrm>
          <a:prstGeom prst="wedgeRoundRectCallout">
            <a:avLst>
              <a:gd name="adj1" fmla="val -10862"/>
              <a:gd name="adj2" fmla="val -113798"/>
              <a:gd name="adj3" fmla="val 16667"/>
            </a:avLst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chemeClr val="tx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Формируется по 53-значным номерам </a:t>
            </a:r>
            <a:r>
              <a:rPr lang="ru-RU" sz="1000" dirty="0">
                <a:solidFill>
                  <a:schemeClr val="tx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счетов казначейского </a:t>
            </a:r>
            <a:r>
              <a:rPr lang="ru-RU" sz="1000" dirty="0" smtClean="0">
                <a:solidFill>
                  <a:schemeClr val="tx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учета</a:t>
            </a:r>
            <a:endParaRPr lang="ru-RU" sz="1000" dirty="0">
              <a:solidFill>
                <a:schemeClr val="tx1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771806" y="6465"/>
            <a:ext cx="63782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b="1" dirty="0" smtClean="0">
                <a:solidFill>
                  <a:srgbClr val="11437F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Регистры казначейского учета </a:t>
            </a:r>
            <a:r>
              <a:rPr lang="ru-RU" sz="1600" b="1" dirty="0" err="1" smtClean="0">
                <a:solidFill>
                  <a:srgbClr val="11437F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ОБУиО</a:t>
            </a:r>
            <a:r>
              <a:rPr lang="ru-RU" sz="1600" b="1" dirty="0" smtClean="0">
                <a:solidFill>
                  <a:srgbClr val="11437F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ТОФК</a:t>
            </a:r>
          </a:p>
          <a:p>
            <a:pPr algn="r"/>
            <a:r>
              <a:rPr lang="ru-RU" sz="1600" b="1" dirty="0" smtClean="0">
                <a:solidFill>
                  <a:srgbClr val="11437F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по счетам нового плана счетов</a:t>
            </a:r>
            <a:endParaRPr lang="ru-RU" sz="1600" b="1" dirty="0">
              <a:solidFill>
                <a:srgbClr val="11437F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04984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/>
          <a:srcRect l="2750" t="16017" r="9642" b="51209"/>
          <a:stretch/>
        </p:blipFill>
        <p:spPr>
          <a:xfrm>
            <a:off x="296525" y="852951"/>
            <a:ext cx="8536017" cy="2013345"/>
          </a:xfrm>
          <a:prstGeom prst="rect">
            <a:avLst/>
          </a:prstGeom>
        </p:spPr>
      </p:pic>
      <p:sp>
        <p:nvSpPr>
          <p:cNvPr id="26" name="object 2"/>
          <p:cNvSpPr/>
          <p:nvPr/>
        </p:nvSpPr>
        <p:spPr>
          <a:xfrm flipV="1">
            <a:off x="2242" y="397591"/>
            <a:ext cx="9139528" cy="280834"/>
          </a:xfrm>
          <a:custGeom>
            <a:avLst/>
            <a:gdLst/>
            <a:ahLst/>
            <a:cxnLst/>
            <a:rect l="l" t="t" r="r" b="b"/>
            <a:pathLst>
              <a:path w="4416425">
                <a:moveTo>
                  <a:pt x="0" y="0"/>
                </a:moveTo>
                <a:lnTo>
                  <a:pt x="4415994" y="0"/>
                </a:lnTo>
              </a:path>
            </a:pathLst>
          </a:custGeom>
          <a:ln w="12700">
            <a:solidFill>
              <a:schemeClr val="bg1">
                <a:lumMod val="85000"/>
              </a:schemeClr>
            </a:solidFill>
          </a:ln>
        </p:spPr>
        <p:txBody>
          <a:bodyPr wrap="square" lIns="0" tIns="0" rIns="0" bIns="0" rtlCol="0"/>
          <a:lstStyle/>
          <a:p>
            <a:endParaRPr sz="2855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908698" y="4822003"/>
            <a:ext cx="2103120" cy="1846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algn="r"/>
            <a:r>
              <a:rPr lang="ru-RU" sz="1200" b="1" dirty="0" smtClean="0">
                <a:solidFill>
                  <a:schemeClr val="tx2"/>
                </a:solidFill>
                <a:latin typeface="Cambria" panose="02040503050406030204" pitchFamily="18" charset="0"/>
              </a:rPr>
              <a:t>19</a:t>
            </a:r>
            <a:endParaRPr lang="ru-RU" sz="1200" b="1" dirty="0">
              <a:solidFill>
                <a:schemeClr val="tx2"/>
              </a:solidFill>
              <a:latin typeface="Cambria" panose="020405030504060302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8329808" y="1365963"/>
            <a:ext cx="475989" cy="93947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 sz="3346">
              <a:latin typeface="Cambria" panose="02040503050406030204" pitchFamily="18" charset="0"/>
            </a:endParaRPr>
          </a:p>
        </p:txBody>
      </p:sp>
      <p:sp>
        <p:nvSpPr>
          <p:cNvPr id="10" name="Скругленная прямоугольная выноска 9"/>
          <p:cNvSpPr/>
          <p:nvPr/>
        </p:nvSpPr>
        <p:spPr>
          <a:xfrm>
            <a:off x="6767641" y="771550"/>
            <a:ext cx="1215135" cy="450869"/>
          </a:xfrm>
          <a:prstGeom prst="wedgeRoundRectCallout">
            <a:avLst>
              <a:gd name="adj1" fmla="val 77444"/>
              <a:gd name="adj2" fmla="val 86744"/>
              <a:gd name="adj3" fmla="val 16667"/>
            </a:avLst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chemeClr val="tx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Формируется по счету 03430</a:t>
            </a:r>
            <a:endParaRPr lang="ru-RU" sz="1000" dirty="0">
              <a:solidFill>
                <a:schemeClr val="tx1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971600" y="3941352"/>
            <a:ext cx="804021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latin typeface="Cambria" panose="02040503050406030204" pitchFamily="18" charset="0"/>
              </a:rPr>
              <a:t>Главным бухгалтером </a:t>
            </a:r>
            <a:r>
              <a:rPr lang="ru-RU" sz="1200" dirty="0">
                <a:latin typeface="Cambria" panose="02040503050406030204" pitchFamily="18" charset="0"/>
              </a:rPr>
              <a:t>(</a:t>
            </a:r>
            <a:r>
              <a:rPr lang="ru-RU" sz="1200" dirty="0" smtClean="0">
                <a:latin typeface="Cambria" panose="02040503050406030204" pitchFamily="18" charset="0"/>
              </a:rPr>
              <a:t>начальником </a:t>
            </a:r>
            <a:r>
              <a:rPr lang="ru-RU" sz="1200" dirty="0" err="1" smtClean="0">
                <a:latin typeface="Cambria" panose="02040503050406030204" pitchFamily="18" charset="0"/>
              </a:rPr>
              <a:t>ОБУиО</a:t>
            </a:r>
            <a:r>
              <a:rPr lang="ru-RU" sz="1200" dirty="0" smtClean="0">
                <a:latin typeface="Cambria" panose="02040503050406030204" pitchFamily="18" charset="0"/>
              </a:rPr>
              <a:t>) ТОФК устанавливаются </a:t>
            </a:r>
            <a:r>
              <a:rPr lang="ru-RU" sz="1200" b="1" dirty="0" smtClean="0">
                <a:latin typeface="Cambria" panose="02040503050406030204" pitchFamily="18" charset="0"/>
              </a:rPr>
              <a:t>периодичность и режим </a:t>
            </a:r>
            <a:r>
              <a:rPr lang="ru-RU" sz="1200" dirty="0" smtClean="0">
                <a:latin typeface="Cambria" panose="02040503050406030204" pitchFamily="18" charset="0"/>
              </a:rPr>
              <a:t>формирования.</a:t>
            </a:r>
          </a:p>
          <a:p>
            <a:endParaRPr lang="ru-RU" sz="1200" dirty="0" smtClean="0">
              <a:latin typeface="Cambria" panose="02040503050406030204" pitchFamily="18" charset="0"/>
            </a:endParaRPr>
          </a:p>
          <a:p>
            <a:r>
              <a:rPr lang="ru-RU" sz="1200" dirty="0" smtClean="0">
                <a:latin typeface="Cambria" panose="02040503050406030204" pitchFamily="18" charset="0"/>
              </a:rPr>
              <a:t>Формирование может </a:t>
            </a:r>
            <a:r>
              <a:rPr lang="ru-RU" sz="1200" dirty="0">
                <a:latin typeface="Cambria" panose="02040503050406030204" pitchFamily="18" charset="0"/>
              </a:rPr>
              <a:t>осуществляться в следующих </a:t>
            </a:r>
            <a:r>
              <a:rPr lang="ru-RU" sz="1200" b="1" dirty="0">
                <a:latin typeface="Cambria" panose="02040503050406030204" pitchFamily="18" charset="0"/>
              </a:rPr>
              <a:t>режимах</a:t>
            </a:r>
            <a:r>
              <a:rPr lang="ru-RU" sz="1200" dirty="0">
                <a:latin typeface="Cambria" panose="02040503050406030204" pitchFamily="18" charset="0"/>
              </a:rPr>
              <a:t>:</a:t>
            </a:r>
          </a:p>
          <a:p>
            <a:r>
              <a:rPr lang="ru-RU" sz="1200" b="1" dirty="0" smtClean="0">
                <a:latin typeface="Cambria" panose="02040503050406030204" pitchFamily="18" charset="0"/>
              </a:rPr>
              <a:t>с </a:t>
            </a:r>
            <a:r>
              <a:rPr lang="ru-RU" sz="1200" b="1" dirty="0">
                <a:latin typeface="Cambria" panose="02040503050406030204" pitchFamily="18" charset="0"/>
              </a:rPr>
              <a:t>учетом завершенных межсистемных расчетов</a:t>
            </a:r>
            <a:r>
              <a:rPr lang="ru-RU" sz="1200" dirty="0">
                <a:latin typeface="Cambria" panose="02040503050406030204" pitchFamily="18" charset="0"/>
              </a:rPr>
              <a:t>;</a:t>
            </a:r>
          </a:p>
          <a:p>
            <a:r>
              <a:rPr lang="ru-RU" sz="1200" b="1" dirty="0">
                <a:latin typeface="Cambria" panose="02040503050406030204" pitchFamily="18" charset="0"/>
              </a:rPr>
              <a:t>без учета завершенных межсистемных расчетов</a:t>
            </a:r>
            <a:r>
              <a:rPr lang="ru-RU" sz="1200" dirty="0" smtClean="0">
                <a:latin typeface="Cambria" panose="02040503050406030204" pitchFamily="18" charset="0"/>
              </a:rPr>
              <a:t>.</a:t>
            </a:r>
            <a:endParaRPr lang="ru-RU" sz="1200" dirty="0">
              <a:latin typeface="Cambria" panose="02040503050406030204" pitchFamily="18" charset="0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6E3F6A29-DFE9-6441-B559-C8B34A1DEF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504" y="3941351"/>
            <a:ext cx="855095" cy="964851"/>
          </a:xfrm>
          <a:prstGeom prst="rect">
            <a:avLst/>
          </a:prstGeom>
        </p:spPr>
      </p:pic>
      <p:sp>
        <p:nvSpPr>
          <p:cNvPr id="14" name="Левая фигурная скобка 13"/>
          <p:cNvSpPr/>
          <p:nvPr/>
        </p:nvSpPr>
        <p:spPr>
          <a:xfrm rot="16200000">
            <a:off x="1816871" y="2026342"/>
            <a:ext cx="144359" cy="1833567"/>
          </a:xfrm>
          <a:prstGeom prst="leftBrace">
            <a:avLst>
              <a:gd name="adj1" fmla="val 14078"/>
              <a:gd name="adj2" fmla="val 48612"/>
            </a:avLst>
          </a:prstGeom>
          <a:noFill/>
          <a:ln w="12700">
            <a:solidFill>
              <a:srgbClr val="FF0000"/>
            </a:solidFill>
            <a:prstDash val="soli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 sz="12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Левая фигурная скобка 14"/>
          <p:cNvSpPr/>
          <p:nvPr/>
        </p:nvSpPr>
        <p:spPr>
          <a:xfrm rot="16200000">
            <a:off x="3465454" y="2239962"/>
            <a:ext cx="137359" cy="1399327"/>
          </a:xfrm>
          <a:prstGeom prst="leftBrace">
            <a:avLst>
              <a:gd name="adj1" fmla="val 14078"/>
              <a:gd name="adj2" fmla="val 48612"/>
            </a:avLst>
          </a:prstGeom>
          <a:noFill/>
          <a:ln w="12700">
            <a:solidFill>
              <a:srgbClr val="FF0000"/>
            </a:solidFill>
            <a:prstDash val="soli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 sz="12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Левая фигурная скобка 15"/>
          <p:cNvSpPr/>
          <p:nvPr/>
        </p:nvSpPr>
        <p:spPr>
          <a:xfrm rot="16200000">
            <a:off x="5723269" y="1410110"/>
            <a:ext cx="143622" cy="3065293"/>
          </a:xfrm>
          <a:prstGeom prst="leftBrace">
            <a:avLst>
              <a:gd name="adj1" fmla="val 14078"/>
              <a:gd name="adj2" fmla="val 48612"/>
            </a:avLst>
          </a:prstGeom>
          <a:noFill/>
          <a:ln w="12700">
            <a:solidFill>
              <a:srgbClr val="FF0000"/>
            </a:solidFill>
            <a:prstDash val="soli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 sz="12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Скругленный прямоугольник 56">
            <a:extLst>
              <a:ext uri="{FF2B5EF4-FFF2-40B4-BE49-F238E27FC236}">
                <a16:creationId xmlns="" xmlns:a16="http://schemas.microsoft.com/office/drawing/2014/main" id="{7D5109DB-5C3B-4D44-9353-4D26A24E9001}"/>
              </a:ext>
            </a:extLst>
          </p:cNvPr>
          <p:cNvSpPr/>
          <p:nvPr/>
        </p:nvSpPr>
        <p:spPr>
          <a:xfrm>
            <a:off x="926595" y="3095970"/>
            <a:ext cx="1845205" cy="495054"/>
          </a:xfrm>
          <a:prstGeom prst="roundRect">
            <a:avLst>
              <a:gd name="adj" fmla="val 3010"/>
            </a:avLst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200" dirty="0" smtClean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Реквизиты первичного учетного документа</a:t>
            </a:r>
            <a:endParaRPr lang="ru-RU" sz="1200" dirty="0">
              <a:solidFill>
                <a:prstClr val="black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Скругленный прямоугольник 56">
            <a:extLst>
              <a:ext uri="{FF2B5EF4-FFF2-40B4-BE49-F238E27FC236}">
                <a16:creationId xmlns="" xmlns:a16="http://schemas.microsoft.com/office/drawing/2014/main" id="{7D5109DB-5C3B-4D44-9353-4D26A24E9001}"/>
              </a:ext>
            </a:extLst>
          </p:cNvPr>
          <p:cNvSpPr/>
          <p:nvPr/>
        </p:nvSpPr>
        <p:spPr>
          <a:xfrm>
            <a:off x="2834470" y="3095969"/>
            <a:ext cx="2014254" cy="495055"/>
          </a:xfrm>
          <a:prstGeom prst="roundRect">
            <a:avLst>
              <a:gd name="adj" fmla="val 3010"/>
            </a:avLst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000" dirty="0" smtClean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Реквизиты казначейских счетов (отправителя и получателя платежа)</a:t>
            </a:r>
            <a:endParaRPr lang="ru-RU" sz="1000" dirty="0">
              <a:solidFill>
                <a:prstClr val="black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Скругленный прямоугольник 56">
            <a:extLst>
              <a:ext uri="{FF2B5EF4-FFF2-40B4-BE49-F238E27FC236}">
                <a16:creationId xmlns="" xmlns:a16="http://schemas.microsoft.com/office/drawing/2014/main" id="{7D5109DB-5C3B-4D44-9353-4D26A24E9001}"/>
              </a:ext>
            </a:extLst>
          </p:cNvPr>
          <p:cNvSpPr/>
          <p:nvPr/>
        </p:nvSpPr>
        <p:spPr>
          <a:xfrm>
            <a:off x="4912557" y="3091374"/>
            <a:ext cx="2415169" cy="499650"/>
          </a:xfrm>
          <a:prstGeom prst="roundRect">
            <a:avLst>
              <a:gd name="adj" fmla="val 3010"/>
            </a:avLst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100" dirty="0" smtClean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Записи казначейского учета по перечислению и зачислению денежных средств</a:t>
            </a:r>
            <a:endParaRPr lang="ru-RU" sz="1100" dirty="0">
              <a:solidFill>
                <a:prstClr val="black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Левая фигурная скобка 21"/>
          <p:cNvSpPr/>
          <p:nvPr/>
        </p:nvSpPr>
        <p:spPr>
          <a:xfrm rot="16200000">
            <a:off x="8006917" y="2216424"/>
            <a:ext cx="148326" cy="1449433"/>
          </a:xfrm>
          <a:prstGeom prst="leftBrace">
            <a:avLst>
              <a:gd name="adj1" fmla="val 14078"/>
              <a:gd name="adj2" fmla="val 48612"/>
            </a:avLst>
          </a:prstGeom>
          <a:noFill/>
          <a:ln w="12700">
            <a:solidFill>
              <a:srgbClr val="FF0000"/>
            </a:solidFill>
            <a:prstDash val="soli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 sz="12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Скругленный прямоугольник 56">
            <a:extLst>
              <a:ext uri="{FF2B5EF4-FFF2-40B4-BE49-F238E27FC236}">
                <a16:creationId xmlns="" xmlns:a16="http://schemas.microsoft.com/office/drawing/2014/main" id="{7D5109DB-5C3B-4D44-9353-4D26A24E9001}"/>
              </a:ext>
            </a:extLst>
          </p:cNvPr>
          <p:cNvSpPr/>
          <p:nvPr/>
        </p:nvSpPr>
        <p:spPr>
          <a:xfrm>
            <a:off x="7375209" y="3091374"/>
            <a:ext cx="1430588" cy="495054"/>
          </a:xfrm>
          <a:prstGeom prst="roundRect">
            <a:avLst>
              <a:gd name="adj" fmla="val 3010"/>
            </a:avLst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100" dirty="0" smtClean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Обороты и остатки за период по счету 03430</a:t>
            </a:r>
            <a:endParaRPr lang="ru-RU" sz="1100" dirty="0">
              <a:solidFill>
                <a:prstClr val="black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6037546" y="1684610"/>
            <a:ext cx="2774514" cy="102133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 sz="3346">
              <a:latin typeface="Cambria" panose="02040503050406030204" pitchFamily="18" charset="0"/>
            </a:endParaRPr>
          </a:p>
        </p:txBody>
      </p:sp>
      <p:sp>
        <p:nvSpPr>
          <p:cNvPr id="25" name="Скругленная прямоугольная выноска 24"/>
          <p:cNvSpPr/>
          <p:nvPr/>
        </p:nvSpPr>
        <p:spPr>
          <a:xfrm>
            <a:off x="4301970" y="1274807"/>
            <a:ext cx="1388587" cy="450869"/>
          </a:xfrm>
          <a:prstGeom prst="wedgeRoundRectCallout">
            <a:avLst>
              <a:gd name="adj1" fmla="val 75575"/>
              <a:gd name="adj2" fmla="val 42292"/>
              <a:gd name="adj3" fmla="val 16667"/>
            </a:avLst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chemeClr val="tx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Остатки на начало и конец периода по счету 03430</a:t>
            </a:r>
            <a:endParaRPr lang="ru-RU" sz="1000" dirty="0">
              <a:solidFill>
                <a:schemeClr val="tx1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771806" y="6465"/>
            <a:ext cx="63782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b="1" dirty="0" smtClean="0">
                <a:solidFill>
                  <a:srgbClr val="11437F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Регистры казначейского учета </a:t>
            </a:r>
            <a:r>
              <a:rPr lang="ru-RU" sz="1600" b="1" dirty="0" err="1" smtClean="0">
                <a:solidFill>
                  <a:srgbClr val="11437F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ОБУиО</a:t>
            </a:r>
            <a:r>
              <a:rPr lang="ru-RU" sz="1600" b="1" dirty="0" smtClean="0">
                <a:solidFill>
                  <a:srgbClr val="11437F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ТОФК</a:t>
            </a:r>
          </a:p>
          <a:p>
            <a:pPr algn="r"/>
            <a:r>
              <a:rPr lang="ru-RU" sz="1600" b="1" dirty="0" smtClean="0">
                <a:solidFill>
                  <a:srgbClr val="11437F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по счетам нового плана счетов</a:t>
            </a:r>
            <a:endParaRPr lang="ru-RU" sz="1600" b="1" dirty="0">
              <a:solidFill>
                <a:srgbClr val="11437F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14732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object 2"/>
          <p:cNvSpPr/>
          <p:nvPr/>
        </p:nvSpPr>
        <p:spPr>
          <a:xfrm flipV="1">
            <a:off x="2242" y="397591"/>
            <a:ext cx="9139528" cy="280834"/>
          </a:xfrm>
          <a:custGeom>
            <a:avLst/>
            <a:gdLst/>
            <a:ahLst/>
            <a:cxnLst/>
            <a:rect l="l" t="t" r="r" b="b"/>
            <a:pathLst>
              <a:path w="4416425">
                <a:moveTo>
                  <a:pt x="0" y="0"/>
                </a:moveTo>
                <a:lnTo>
                  <a:pt x="4415994" y="0"/>
                </a:lnTo>
              </a:path>
            </a:pathLst>
          </a:custGeom>
          <a:ln w="12700">
            <a:solidFill>
              <a:schemeClr val="bg1">
                <a:lumMod val="85000"/>
              </a:schemeClr>
            </a:solidFill>
          </a:ln>
        </p:spPr>
        <p:txBody>
          <a:bodyPr wrap="square" lIns="0" tIns="0" rIns="0" bIns="0" rtlCol="0"/>
          <a:lstStyle/>
          <a:p>
            <a:endParaRPr sz="2855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908698" y="4822002"/>
            <a:ext cx="2103120" cy="184666"/>
          </a:xfrm>
        </p:spPr>
        <p:txBody>
          <a:bodyPr/>
          <a:lstStyle/>
          <a:p>
            <a:r>
              <a:rPr lang="ru-RU" sz="1200" dirty="0">
                <a:latin typeface="Cambria" panose="02040503050406030204" pitchFamily="18" charset="0"/>
              </a:rPr>
              <a:t>2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763489" y="6755"/>
            <a:ext cx="63782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b="1" dirty="0" smtClean="0">
                <a:solidFill>
                  <a:srgbClr val="11437F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Нормативно-правовое </a:t>
            </a:r>
            <a:r>
              <a:rPr lang="ru-RU" sz="1600" b="1" dirty="0">
                <a:solidFill>
                  <a:srgbClr val="11437F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регулирование </a:t>
            </a:r>
            <a:endParaRPr lang="ru-RU" sz="1600" b="1" dirty="0" smtClean="0">
              <a:solidFill>
                <a:srgbClr val="11437F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r"/>
            <a:r>
              <a:rPr lang="ru-RU" sz="1600" b="1" dirty="0" smtClean="0">
                <a:solidFill>
                  <a:srgbClr val="11437F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новой модели бухгалтерского </a:t>
            </a:r>
            <a:r>
              <a:rPr lang="ru-RU" sz="1600" b="1" dirty="0">
                <a:solidFill>
                  <a:srgbClr val="11437F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учета в СКП 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9512733"/>
              </p:ext>
            </p:extLst>
          </p:nvPr>
        </p:nvGraphicFramePr>
        <p:xfrm>
          <a:off x="476542" y="991870"/>
          <a:ext cx="8280923" cy="3515095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838056"/>
                <a:gridCol w="3353821"/>
                <a:gridCol w="3089046"/>
              </a:tblGrid>
              <a:tr h="450049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dirty="0">
                        <a:solidFill>
                          <a:srgbClr val="000000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72000" marR="72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rgbClr val="11437F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Минфин России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rgbClr val="11437F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Федеральное казначейство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78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978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978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75051">
                <a:tc rowSpan="2"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rgbClr val="11437F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Казначейский учет</a:t>
                      </a:r>
                    </a:p>
                  </a:txBody>
                  <a:tcPr marL="68580" marR="68580" marT="36000" marB="3600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ysClr val="windowText" lastClr="00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Приказ от 01.12.20</a:t>
                      </a:r>
                      <a:r>
                        <a:rPr lang="en-US" sz="1200" b="0" dirty="0" smtClean="0">
                          <a:solidFill>
                            <a:sysClr val="windowText" lastClr="00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1</a:t>
                      </a:r>
                      <a:r>
                        <a:rPr lang="ru-RU" sz="1200" b="0" dirty="0" smtClean="0">
                          <a:solidFill>
                            <a:sysClr val="windowText" lastClr="00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0 №157н </a:t>
                      </a:r>
                      <a:endParaRPr lang="ru-RU" sz="1200" b="0" dirty="0">
                        <a:solidFill>
                          <a:sysClr val="windowText" lastClr="000000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78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978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ysClr val="windowText" lastClr="00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Учетная политика </a:t>
                      </a:r>
                    </a:p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ysClr val="windowText" lastClr="00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(первый этап – разъяснительные письма</a:t>
                      </a:r>
                    </a:p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ysClr val="windowText" lastClr="00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(от 30.08.2024 № 07-04-05</a:t>
                      </a:r>
                      <a:r>
                        <a:rPr lang="en-US" sz="1200" b="0" dirty="0" smtClean="0">
                          <a:solidFill>
                            <a:sysClr val="windowText" lastClr="00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/</a:t>
                      </a:r>
                      <a:r>
                        <a:rPr lang="ru-RU" sz="1200" b="0" dirty="0" smtClean="0">
                          <a:solidFill>
                            <a:sysClr val="windowText" lastClr="00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02-24873)</a:t>
                      </a:r>
                      <a:r>
                        <a:rPr lang="en-US" sz="1200" b="0" dirty="0" smtClean="0">
                          <a:solidFill>
                            <a:sysClr val="windowText" lastClr="00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;</a:t>
                      </a:r>
                      <a:r>
                        <a:rPr lang="ru-RU" sz="1200" b="0" baseline="0" dirty="0" smtClean="0">
                          <a:solidFill>
                            <a:sysClr val="windowText" lastClr="00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 второй этап – приказ)</a:t>
                      </a:r>
                      <a:endParaRPr lang="ru-RU" sz="1200" b="0" dirty="0">
                        <a:solidFill>
                          <a:sysClr val="windowText" lastClr="000000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rgbClr val="4978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78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978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978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12942">
                <a:tc vMerge="1"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dirty="0" smtClean="0">
                        <a:solidFill>
                          <a:srgbClr val="000000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68580" marR="68580" marT="36000" marB="36000" anchor="ctr">
                    <a:lnL w="12700" cap="flat" cmpd="sng" algn="ctr">
                      <a:solidFill>
                        <a:srgbClr val="4978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78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978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978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ysClr val="windowText" lastClr="00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Приказ от </a:t>
                      </a:r>
                      <a:r>
                        <a:rPr lang="en-US" sz="1200" b="0" dirty="0" smtClean="0">
                          <a:solidFill>
                            <a:sysClr val="windowText" lastClr="00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30.11.2015</a:t>
                      </a:r>
                      <a:r>
                        <a:rPr lang="ru-RU" sz="1200" b="0" dirty="0" smtClean="0">
                          <a:solidFill>
                            <a:sysClr val="windowText" lastClr="00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 №184н</a:t>
                      </a:r>
                      <a:endParaRPr lang="ru-RU" sz="1200" b="0" dirty="0">
                        <a:solidFill>
                          <a:sysClr val="windowText" lastClr="000000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78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978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978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dirty="0">
                        <a:solidFill>
                          <a:sysClr val="windowText" lastClr="000000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rgbClr val="4978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78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978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978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2167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rgbClr val="11437F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Регистры казначейского учета (формируемые </a:t>
                      </a:r>
                      <a:r>
                        <a:rPr lang="ru-RU" sz="1200" b="1" dirty="0" err="1" smtClean="0">
                          <a:solidFill>
                            <a:srgbClr val="11437F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ОБУиО</a:t>
                      </a:r>
                      <a:r>
                        <a:rPr lang="ru-RU" sz="1200" b="1" baseline="0" dirty="0" smtClean="0">
                          <a:solidFill>
                            <a:srgbClr val="11437F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 ТОФК</a:t>
                      </a:r>
                      <a:r>
                        <a:rPr lang="ru-RU" sz="1200" b="1" dirty="0" smtClean="0">
                          <a:solidFill>
                            <a:srgbClr val="11437F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68580" marR="68580" marT="36000" marB="36000" anchor="ctr">
                    <a:lnL w="12700" cap="flat" cmpd="sng" algn="ctr">
                      <a:solidFill>
                        <a:srgbClr val="4978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78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978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ysClr val="windowText" lastClr="00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Приказ от 30</a:t>
                      </a:r>
                      <a:r>
                        <a:rPr lang="en-US" sz="1200" b="0" dirty="0" smtClean="0">
                          <a:solidFill>
                            <a:sysClr val="windowText" lastClr="00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.03.2015</a:t>
                      </a:r>
                      <a:r>
                        <a:rPr lang="ru-RU" sz="1200" b="0" dirty="0" smtClean="0">
                          <a:solidFill>
                            <a:sysClr val="windowText" lastClr="00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 №52н </a:t>
                      </a:r>
                      <a:endParaRPr lang="ru-RU" sz="1200" b="0" dirty="0">
                        <a:solidFill>
                          <a:sysClr val="windowText" lastClr="000000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rgbClr val="4978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78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978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978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dirty="0">
                        <a:solidFill>
                          <a:sysClr val="windowText" lastClr="000000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rgbClr val="4978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78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978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978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30732">
                <a:tc rowSpan="2"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rgbClr val="11437F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Бюджетная (казначейская) отчетность</a:t>
                      </a:r>
                    </a:p>
                  </a:txBody>
                  <a:tcPr marL="68580" marR="68580" marT="36000" marB="36000" anchor="ctr">
                    <a:lnL w="12700" cap="flat" cmpd="sng" algn="ctr">
                      <a:solidFill>
                        <a:srgbClr val="4978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78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978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978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ysClr val="windowText" lastClr="00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Приказ от 28</a:t>
                      </a:r>
                      <a:r>
                        <a:rPr lang="en-US" sz="1200" b="0" dirty="0" smtClean="0">
                          <a:solidFill>
                            <a:sysClr val="windowText" lastClr="00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.12.2010 </a:t>
                      </a:r>
                      <a:r>
                        <a:rPr lang="ru-RU" sz="1200" b="0" dirty="0" smtClean="0">
                          <a:solidFill>
                            <a:sysClr val="windowText" lastClr="00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№191н</a:t>
                      </a:r>
                      <a:r>
                        <a:rPr lang="en-US" sz="1200" b="0" dirty="0" smtClean="0">
                          <a:solidFill>
                            <a:sysClr val="windowText" lastClr="00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 </a:t>
                      </a:r>
                      <a:endParaRPr lang="ru-RU" sz="1200" b="0" dirty="0">
                        <a:solidFill>
                          <a:sysClr val="windowText" lastClr="000000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rgbClr val="4978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78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978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978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ysClr val="windowText" lastClr="00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Приказ от 14</a:t>
                      </a:r>
                      <a:r>
                        <a:rPr lang="en-US" sz="1200" b="0" dirty="0" smtClean="0">
                          <a:solidFill>
                            <a:sysClr val="windowText" lastClr="00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.12.2023 </a:t>
                      </a:r>
                      <a:r>
                        <a:rPr lang="ru-RU" sz="1200" b="0" dirty="0" smtClean="0">
                          <a:solidFill>
                            <a:sysClr val="windowText" lastClr="00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№453</a:t>
                      </a:r>
                      <a:endParaRPr lang="ru-RU" sz="1200" b="0" dirty="0">
                        <a:solidFill>
                          <a:sysClr val="windowText" lastClr="000000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rgbClr val="4978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78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978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978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2801">
                <a:tc vMerge="1"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dirty="0" smtClean="0">
                        <a:solidFill>
                          <a:srgbClr val="000000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68580" marR="68580" marT="36000" marB="36000" anchor="ctr">
                    <a:lnL w="12700" cap="flat" cmpd="sng" algn="ctr">
                      <a:solidFill>
                        <a:srgbClr val="4978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78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978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978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ysClr val="windowText" lastClr="00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Приказ от 30</a:t>
                      </a:r>
                      <a:r>
                        <a:rPr lang="en-US" sz="1200" b="0" dirty="0" smtClean="0">
                          <a:solidFill>
                            <a:sysClr val="windowText" lastClr="00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.06.2020</a:t>
                      </a:r>
                      <a:r>
                        <a:rPr lang="ru-RU" sz="1200" b="0" dirty="0" smtClean="0">
                          <a:solidFill>
                            <a:sysClr val="windowText" lastClr="00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 №126н</a:t>
                      </a:r>
                      <a:endParaRPr lang="ru-RU" sz="1200" b="0" dirty="0">
                        <a:solidFill>
                          <a:sysClr val="windowText" lastClr="000000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rgbClr val="4978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78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978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978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dirty="0">
                        <a:solidFill>
                          <a:sysClr val="windowText" lastClr="000000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rgbClr val="4978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78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978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978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60538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object 2"/>
          <p:cNvSpPr/>
          <p:nvPr/>
        </p:nvSpPr>
        <p:spPr>
          <a:xfrm flipV="1">
            <a:off x="2242" y="397591"/>
            <a:ext cx="9139528" cy="280834"/>
          </a:xfrm>
          <a:custGeom>
            <a:avLst/>
            <a:gdLst/>
            <a:ahLst/>
            <a:cxnLst/>
            <a:rect l="l" t="t" r="r" b="b"/>
            <a:pathLst>
              <a:path w="4416425">
                <a:moveTo>
                  <a:pt x="0" y="0"/>
                </a:moveTo>
                <a:lnTo>
                  <a:pt x="4415994" y="0"/>
                </a:lnTo>
              </a:path>
            </a:pathLst>
          </a:custGeom>
          <a:ln w="12700">
            <a:solidFill>
              <a:schemeClr val="bg1">
                <a:lumMod val="85000"/>
              </a:schemeClr>
            </a:solidFill>
          </a:ln>
        </p:spPr>
        <p:txBody>
          <a:bodyPr wrap="square" lIns="0" tIns="0" rIns="0" bIns="0" rtlCol="0"/>
          <a:lstStyle/>
          <a:p>
            <a:endParaRPr sz="2855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908698" y="4822003"/>
            <a:ext cx="2103120" cy="1846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algn="r"/>
            <a:r>
              <a:rPr lang="ru-RU" sz="1200" b="1" dirty="0" smtClean="0">
                <a:solidFill>
                  <a:schemeClr val="tx2"/>
                </a:solidFill>
                <a:latin typeface="Cambria" panose="02040503050406030204" pitchFamily="18" charset="0"/>
              </a:rPr>
              <a:t>20</a:t>
            </a:r>
            <a:endParaRPr lang="ru-RU" sz="1200" b="1" dirty="0">
              <a:solidFill>
                <a:schemeClr val="tx2"/>
              </a:solidFill>
              <a:latin typeface="Cambria" panose="020405030504060302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771806" y="6465"/>
            <a:ext cx="63782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b="1" dirty="0" smtClean="0">
                <a:solidFill>
                  <a:srgbClr val="11437F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Бюджетная (казначейская) отчетность</a:t>
            </a:r>
          </a:p>
          <a:p>
            <a:pPr algn="r"/>
            <a:r>
              <a:rPr lang="ru-RU" sz="1600" b="1" dirty="0" smtClean="0">
                <a:solidFill>
                  <a:srgbClr val="11437F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по счетам нового плана счетов</a:t>
            </a:r>
            <a:endParaRPr lang="ru-RU" sz="1600" b="1" dirty="0">
              <a:solidFill>
                <a:srgbClr val="11437F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5" name="Скругленный прямоугольник 56">
            <a:extLst>
              <a:ext uri="{FF2B5EF4-FFF2-40B4-BE49-F238E27FC236}">
                <a16:creationId xmlns="" xmlns:a16="http://schemas.microsoft.com/office/drawing/2014/main" id="{7D5109DB-5C3B-4D44-9353-4D26A24E9001}"/>
              </a:ext>
            </a:extLst>
          </p:cNvPr>
          <p:cNvSpPr/>
          <p:nvPr/>
        </p:nvSpPr>
        <p:spPr>
          <a:xfrm>
            <a:off x="1016605" y="771550"/>
            <a:ext cx="5609498" cy="276913"/>
          </a:xfrm>
          <a:prstGeom prst="roundRect">
            <a:avLst>
              <a:gd name="adj" fmla="val 3010"/>
            </a:avLst>
          </a:prstGeom>
          <a:noFill/>
          <a:ln w="9525">
            <a:solidFill>
              <a:srgbClr val="4978B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200" b="1" dirty="0" smtClean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Бюджетная (казначейская) отчетность по счетам нового плана счетов </a:t>
            </a:r>
            <a:endParaRPr lang="ru-RU" sz="1200" b="1" dirty="0">
              <a:solidFill>
                <a:prstClr val="black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6">
            <a:extLst>
              <a:ext uri="{FF2B5EF4-FFF2-40B4-BE49-F238E27FC236}">
                <a16:creationId xmlns="" xmlns:a16="http://schemas.microsoft.com/office/drawing/2014/main" id="{7D5109DB-5C3B-4D44-9353-4D26A24E9001}"/>
              </a:ext>
            </a:extLst>
          </p:cNvPr>
          <p:cNvSpPr/>
          <p:nvPr/>
        </p:nvSpPr>
        <p:spPr>
          <a:xfrm>
            <a:off x="1360518" y="1159256"/>
            <a:ext cx="4905545" cy="647409"/>
          </a:xfrm>
          <a:prstGeom prst="roundRect">
            <a:avLst>
              <a:gd name="adj" fmla="val 3010"/>
            </a:avLst>
          </a:prstGeom>
          <a:noFill/>
          <a:ln w="9525">
            <a:solidFill>
              <a:srgbClr val="4978B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ru-RU" sz="1200" dirty="0" smtClean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1. Отчет </a:t>
            </a:r>
            <a:r>
              <a:rPr lang="ru-RU" sz="1200" dirty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об операциях по поступлениям в бюджетную систему Российской Федерации, учитываемым органами Федерального казначейства (ф. 0503153)</a:t>
            </a:r>
          </a:p>
        </p:txBody>
      </p:sp>
      <p:sp>
        <p:nvSpPr>
          <p:cNvPr id="8" name="Скругленный прямоугольник 56">
            <a:extLst>
              <a:ext uri="{FF2B5EF4-FFF2-40B4-BE49-F238E27FC236}">
                <a16:creationId xmlns="" xmlns:a16="http://schemas.microsoft.com/office/drawing/2014/main" id="{7D5109DB-5C3B-4D44-9353-4D26A24E9001}"/>
              </a:ext>
            </a:extLst>
          </p:cNvPr>
          <p:cNvSpPr/>
          <p:nvPr/>
        </p:nvSpPr>
        <p:spPr>
          <a:xfrm>
            <a:off x="1360517" y="1941680"/>
            <a:ext cx="4905546" cy="765085"/>
          </a:xfrm>
          <a:prstGeom prst="roundRect">
            <a:avLst>
              <a:gd name="adj" fmla="val 3010"/>
            </a:avLst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ru-RU" sz="1200" dirty="0" smtClean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2. Отчет </a:t>
            </a:r>
            <a:r>
              <a:rPr lang="ru-RU" sz="1200" dirty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о казначейском обслуживании операций со средствами бюджетных, автономных учреждений, участников казначейского сопровождения и получателей средств из бюджета (ф. 0503158)</a:t>
            </a:r>
          </a:p>
        </p:txBody>
      </p:sp>
      <p:sp>
        <p:nvSpPr>
          <p:cNvPr id="32" name="Скругленный прямоугольник 56">
            <a:extLst>
              <a:ext uri="{FF2B5EF4-FFF2-40B4-BE49-F238E27FC236}">
                <a16:creationId xmlns="" xmlns:a16="http://schemas.microsoft.com/office/drawing/2014/main" id="{7D5109DB-5C3B-4D44-9353-4D26A24E9001}"/>
              </a:ext>
            </a:extLst>
          </p:cNvPr>
          <p:cNvSpPr/>
          <p:nvPr/>
        </p:nvSpPr>
        <p:spPr>
          <a:xfrm>
            <a:off x="1360517" y="2833111"/>
            <a:ext cx="4905546" cy="323704"/>
          </a:xfrm>
          <a:prstGeom prst="roundRect">
            <a:avLst>
              <a:gd name="adj" fmla="val 3010"/>
            </a:avLst>
          </a:prstGeom>
          <a:noFill/>
          <a:ln w="9525">
            <a:solidFill>
              <a:srgbClr val="4978B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ru-RU" sz="1150" dirty="0" smtClean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3. Справка </a:t>
            </a:r>
            <a:r>
              <a:rPr lang="ru-RU" sz="1150" dirty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по консолидируемым </a:t>
            </a:r>
            <a:r>
              <a:rPr lang="ru-RU" sz="1150" dirty="0" smtClean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расчетам (ф</a:t>
            </a:r>
            <a:r>
              <a:rPr lang="ru-RU" sz="1150" dirty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. 0503125</a:t>
            </a:r>
            <a:r>
              <a:rPr lang="ru-RU" sz="1150" dirty="0" smtClean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) по счету 03410</a:t>
            </a:r>
            <a:endParaRPr lang="ru-RU" sz="1150" dirty="0">
              <a:solidFill>
                <a:prstClr val="black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Скругленный прямоугольник 56">
            <a:extLst>
              <a:ext uri="{FF2B5EF4-FFF2-40B4-BE49-F238E27FC236}">
                <a16:creationId xmlns="" xmlns:a16="http://schemas.microsoft.com/office/drawing/2014/main" id="{7D5109DB-5C3B-4D44-9353-4D26A24E9001}"/>
              </a:ext>
            </a:extLst>
          </p:cNvPr>
          <p:cNvSpPr/>
          <p:nvPr/>
        </p:nvSpPr>
        <p:spPr>
          <a:xfrm>
            <a:off x="1360517" y="3296732"/>
            <a:ext cx="4905546" cy="400143"/>
          </a:xfrm>
          <a:prstGeom prst="roundRect">
            <a:avLst>
              <a:gd name="adj" fmla="val 3010"/>
            </a:avLst>
          </a:prstGeom>
          <a:noFill/>
          <a:ln w="9525">
            <a:solidFill>
              <a:srgbClr val="4978B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ru-RU" sz="1200" dirty="0" smtClean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4. Баланс </a:t>
            </a:r>
            <a:r>
              <a:rPr lang="ru-RU" sz="1200" dirty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операций в системе казначейских </a:t>
            </a:r>
            <a:r>
              <a:rPr lang="ru-RU" sz="1200" dirty="0" smtClean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платежей (ф</a:t>
            </a:r>
            <a:r>
              <a:rPr lang="ru-RU" sz="1200" dirty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. 0503195)</a:t>
            </a:r>
          </a:p>
        </p:txBody>
      </p:sp>
      <p:sp>
        <p:nvSpPr>
          <p:cNvPr id="35" name="Скругленный прямоугольник 56">
            <a:extLst>
              <a:ext uri="{FF2B5EF4-FFF2-40B4-BE49-F238E27FC236}">
                <a16:creationId xmlns="" xmlns:a16="http://schemas.microsoft.com/office/drawing/2014/main" id="{7D5109DB-5C3B-4D44-9353-4D26A24E9001}"/>
              </a:ext>
            </a:extLst>
          </p:cNvPr>
          <p:cNvSpPr/>
          <p:nvPr/>
        </p:nvSpPr>
        <p:spPr>
          <a:xfrm>
            <a:off x="1360517" y="3831890"/>
            <a:ext cx="4905546" cy="450050"/>
          </a:xfrm>
          <a:prstGeom prst="roundRect">
            <a:avLst>
              <a:gd name="adj" fmla="val 3010"/>
            </a:avLst>
          </a:prstGeom>
          <a:noFill/>
          <a:ln w="9525">
            <a:solidFill>
              <a:srgbClr val="4978B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ru-RU" sz="1200" dirty="0" smtClean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5. Отчет </a:t>
            </a:r>
            <a:r>
              <a:rPr lang="ru-RU" sz="1200" dirty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о движении денежных средств в системе казначейских </a:t>
            </a:r>
            <a:r>
              <a:rPr lang="ru-RU" sz="1200" dirty="0" smtClean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платежей (ф</a:t>
            </a:r>
            <a:r>
              <a:rPr lang="ru-RU" sz="1200" dirty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. 0503196)</a:t>
            </a:r>
          </a:p>
        </p:txBody>
      </p:sp>
      <p:sp>
        <p:nvSpPr>
          <p:cNvPr id="36" name="Скругленный прямоугольник 56">
            <a:extLst>
              <a:ext uri="{FF2B5EF4-FFF2-40B4-BE49-F238E27FC236}">
                <a16:creationId xmlns="" xmlns:a16="http://schemas.microsoft.com/office/drawing/2014/main" id="{7D5109DB-5C3B-4D44-9353-4D26A24E9001}"/>
              </a:ext>
            </a:extLst>
          </p:cNvPr>
          <p:cNvSpPr/>
          <p:nvPr/>
        </p:nvSpPr>
        <p:spPr>
          <a:xfrm>
            <a:off x="1360517" y="4423678"/>
            <a:ext cx="4905546" cy="398322"/>
          </a:xfrm>
          <a:prstGeom prst="roundRect">
            <a:avLst>
              <a:gd name="adj" fmla="val 3010"/>
            </a:avLst>
          </a:prstGeom>
          <a:noFill/>
          <a:ln w="9525">
            <a:solidFill>
              <a:srgbClr val="4978B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ru-RU" sz="1200" dirty="0" smtClean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6. Оперативный баланс </a:t>
            </a:r>
            <a:r>
              <a:rPr lang="ru-RU" sz="1200" dirty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операций в системе казначейских платежей </a:t>
            </a:r>
            <a:r>
              <a:rPr lang="ru-RU" sz="1200" dirty="0" smtClean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(ф</a:t>
            </a:r>
            <a:r>
              <a:rPr lang="ru-RU" sz="1200" dirty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. 0531377)</a:t>
            </a:r>
          </a:p>
        </p:txBody>
      </p:sp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2" y="1018317"/>
            <a:ext cx="1225290" cy="128340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2" name="Соединительная линия уступом 41"/>
          <p:cNvCxnSpPr>
            <a:endCxn id="6" idx="1"/>
          </p:cNvCxnSpPr>
          <p:nvPr/>
        </p:nvCxnSpPr>
        <p:spPr>
          <a:xfrm rot="16200000" flipH="1">
            <a:off x="1075760" y="1198203"/>
            <a:ext cx="434498" cy="135017"/>
          </a:xfrm>
          <a:prstGeom prst="bentConnector2">
            <a:avLst/>
          </a:prstGeom>
          <a:ln>
            <a:solidFill>
              <a:srgbClr val="4978B1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Соединительная линия уступом 51"/>
          <p:cNvCxnSpPr>
            <a:endCxn id="8" idx="1"/>
          </p:cNvCxnSpPr>
          <p:nvPr/>
        </p:nvCxnSpPr>
        <p:spPr>
          <a:xfrm rot="16200000" flipH="1">
            <a:off x="858546" y="1822252"/>
            <a:ext cx="868928" cy="135014"/>
          </a:xfrm>
          <a:prstGeom prst="bentConnector2">
            <a:avLst/>
          </a:prstGeom>
          <a:ln>
            <a:solidFill>
              <a:srgbClr val="4978B1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Соединительная линия уступом 54"/>
          <p:cNvCxnSpPr>
            <a:endCxn id="32" idx="1"/>
          </p:cNvCxnSpPr>
          <p:nvPr/>
        </p:nvCxnSpPr>
        <p:spPr>
          <a:xfrm rot="16200000" flipH="1">
            <a:off x="939472" y="2573918"/>
            <a:ext cx="707076" cy="135014"/>
          </a:xfrm>
          <a:prstGeom prst="bentConnector2">
            <a:avLst/>
          </a:prstGeom>
          <a:ln>
            <a:solidFill>
              <a:srgbClr val="4978B1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Соединительная линия уступом 57"/>
          <p:cNvCxnSpPr>
            <a:endCxn id="34" idx="1"/>
          </p:cNvCxnSpPr>
          <p:nvPr/>
        </p:nvCxnSpPr>
        <p:spPr>
          <a:xfrm rot="16200000" flipH="1">
            <a:off x="1015254" y="3151541"/>
            <a:ext cx="555514" cy="135012"/>
          </a:xfrm>
          <a:prstGeom prst="bentConnector2">
            <a:avLst/>
          </a:prstGeom>
          <a:ln>
            <a:solidFill>
              <a:srgbClr val="4978B1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Соединительная линия уступом 61"/>
          <p:cNvCxnSpPr>
            <a:endCxn id="35" idx="1"/>
          </p:cNvCxnSpPr>
          <p:nvPr/>
        </p:nvCxnSpPr>
        <p:spPr>
          <a:xfrm rot="16200000" flipH="1">
            <a:off x="977973" y="3674371"/>
            <a:ext cx="630070" cy="135017"/>
          </a:xfrm>
          <a:prstGeom prst="bentConnector2">
            <a:avLst/>
          </a:prstGeom>
          <a:ln>
            <a:solidFill>
              <a:srgbClr val="4978B1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Соединительная линия уступом 64"/>
          <p:cNvCxnSpPr>
            <a:endCxn id="36" idx="1"/>
          </p:cNvCxnSpPr>
          <p:nvPr/>
        </p:nvCxnSpPr>
        <p:spPr>
          <a:xfrm rot="16200000" flipH="1">
            <a:off x="987690" y="4250012"/>
            <a:ext cx="610638" cy="135016"/>
          </a:xfrm>
          <a:prstGeom prst="bentConnector2">
            <a:avLst/>
          </a:prstGeom>
          <a:ln>
            <a:solidFill>
              <a:srgbClr val="4978B1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2" name="Левая фигурная скобка 81"/>
          <p:cNvSpPr/>
          <p:nvPr/>
        </p:nvSpPr>
        <p:spPr>
          <a:xfrm rot="10800000">
            <a:off x="6356073" y="1145091"/>
            <a:ext cx="195856" cy="1561674"/>
          </a:xfrm>
          <a:prstGeom prst="leftBrace">
            <a:avLst>
              <a:gd name="adj1" fmla="val 33264"/>
              <a:gd name="adj2" fmla="val 48612"/>
            </a:avLst>
          </a:prstGeom>
          <a:noFill/>
          <a:ln w="9525">
            <a:solidFill>
              <a:srgbClr val="4978B1"/>
            </a:solidFill>
            <a:prstDash val="soli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 sz="12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3" name="Левая фигурная скобка 82"/>
          <p:cNvSpPr/>
          <p:nvPr/>
        </p:nvSpPr>
        <p:spPr>
          <a:xfrm rot="10800000">
            <a:off x="6356073" y="3288081"/>
            <a:ext cx="195856" cy="1008345"/>
          </a:xfrm>
          <a:prstGeom prst="leftBrace">
            <a:avLst>
              <a:gd name="adj1" fmla="val 33264"/>
              <a:gd name="adj2" fmla="val 48612"/>
            </a:avLst>
          </a:prstGeom>
          <a:noFill/>
          <a:ln w="9525">
            <a:solidFill>
              <a:srgbClr val="4978B1"/>
            </a:solidFill>
            <a:prstDash val="soli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 sz="12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4" name="Левая фигурная скобка 83"/>
          <p:cNvSpPr/>
          <p:nvPr/>
        </p:nvSpPr>
        <p:spPr>
          <a:xfrm rot="10800000">
            <a:off x="6356072" y="4371950"/>
            <a:ext cx="195856" cy="453378"/>
          </a:xfrm>
          <a:prstGeom prst="leftBrace">
            <a:avLst>
              <a:gd name="adj1" fmla="val 33264"/>
              <a:gd name="adj2" fmla="val 48612"/>
            </a:avLst>
          </a:prstGeom>
          <a:noFill/>
          <a:ln w="9525">
            <a:solidFill>
              <a:srgbClr val="4978B1"/>
            </a:solidFill>
            <a:prstDash val="soli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 sz="12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5" name="Скругленный прямоугольник 56">
            <a:extLst>
              <a:ext uri="{FF2B5EF4-FFF2-40B4-BE49-F238E27FC236}">
                <a16:creationId xmlns="" xmlns:a16="http://schemas.microsoft.com/office/drawing/2014/main" id="{7D5109DB-5C3B-4D44-9353-4D26A24E9001}"/>
              </a:ext>
            </a:extLst>
          </p:cNvPr>
          <p:cNvSpPr/>
          <p:nvPr/>
        </p:nvSpPr>
        <p:spPr>
          <a:xfrm>
            <a:off x="6768230" y="1516399"/>
            <a:ext cx="2183166" cy="819058"/>
          </a:xfrm>
          <a:prstGeom prst="roundRect">
            <a:avLst>
              <a:gd name="adj" fmla="val 3010"/>
            </a:avLst>
          </a:prstGeom>
          <a:noFill/>
          <a:ln w="9525">
            <a:solidFill>
              <a:srgbClr val="4978B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200" dirty="0" smtClean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Приказы Минфина России </a:t>
            </a:r>
            <a:r>
              <a:rPr lang="ru-RU" sz="12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от 28</a:t>
            </a:r>
            <a:r>
              <a:rPr lang="en-US" sz="12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.12.2010 </a:t>
            </a:r>
            <a:r>
              <a:rPr lang="ru-RU" sz="12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№</a:t>
            </a:r>
            <a:r>
              <a:rPr lang="ru-RU" sz="1200" dirty="0" smtClean="0">
                <a:solidFill>
                  <a:sysClr val="windowText" lastClr="000000"/>
                </a:solidFill>
                <a:latin typeface="Cambria" panose="02040503050406030204" pitchFamily="18" charset="0"/>
              </a:rPr>
              <a:t>191н и Федерального казначейства от </a:t>
            </a:r>
            <a:r>
              <a:rPr lang="ru-RU" sz="12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14</a:t>
            </a:r>
            <a:r>
              <a:rPr lang="en-US" sz="12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.12.2023 </a:t>
            </a:r>
            <a:r>
              <a:rPr lang="ru-RU" sz="12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№</a:t>
            </a:r>
            <a:r>
              <a:rPr lang="ru-RU" sz="1200" dirty="0" smtClean="0">
                <a:solidFill>
                  <a:sysClr val="windowText" lastClr="000000"/>
                </a:solidFill>
                <a:latin typeface="Cambria" panose="02040503050406030204" pitchFamily="18" charset="0"/>
              </a:rPr>
              <a:t>453</a:t>
            </a:r>
            <a:endParaRPr lang="ru-RU" sz="1200" dirty="0">
              <a:solidFill>
                <a:sysClr val="windowText" lastClr="000000"/>
              </a:solidFill>
              <a:latin typeface="Cambria" panose="02040503050406030204" pitchFamily="18" charset="0"/>
            </a:endParaRPr>
          </a:p>
        </p:txBody>
      </p:sp>
      <p:sp>
        <p:nvSpPr>
          <p:cNvPr id="86" name="Скругленный прямоугольник 56">
            <a:extLst>
              <a:ext uri="{FF2B5EF4-FFF2-40B4-BE49-F238E27FC236}">
                <a16:creationId xmlns="" xmlns:a16="http://schemas.microsoft.com/office/drawing/2014/main" id="{7D5109DB-5C3B-4D44-9353-4D26A24E9001}"/>
              </a:ext>
            </a:extLst>
          </p:cNvPr>
          <p:cNvSpPr/>
          <p:nvPr/>
        </p:nvSpPr>
        <p:spPr>
          <a:xfrm>
            <a:off x="6754319" y="4236935"/>
            <a:ext cx="2183166" cy="585065"/>
          </a:xfrm>
          <a:prstGeom prst="roundRect">
            <a:avLst>
              <a:gd name="adj" fmla="val 3010"/>
            </a:avLst>
          </a:prstGeom>
          <a:noFill/>
          <a:ln w="9525">
            <a:solidFill>
              <a:srgbClr val="4978B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200" dirty="0" smtClean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Приказ </a:t>
            </a:r>
            <a:r>
              <a:rPr lang="ru-RU" sz="1200" dirty="0" smtClean="0">
                <a:solidFill>
                  <a:sysClr val="windowText" lastClr="000000"/>
                </a:solidFill>
                <a:latin typeface="Cambria" panose="02040503050406030204" pitchFamily="18" charset="0"/>
              </a:rPr>
              <a:t>Федерального казначейства от </a:t>
            </a:r>
            <a:r>
              <a:rPr lang="ru-RU" sz="12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14</a:t>
            </a:r>
            <a:r>
              <a:rPr lang="en-US" sz="12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.12.2023 </a:t>
            </a:r>
            <a:r>
              <a:rPr lang="ru-RU" sz="12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№</a:t>
            </a:r>
            <a:r>
              <a:rPr lang="ru-RU" sz="1200" dirty="0" smtClean="0">
                <a:solidFill>
                  <a:sysClr val="windowText" lastClr="000000"/>
                </a:solidFill>
                <a:latin typeface="Cambria" panose="02040503050406030204" pitchFamily="18" charset="0"/>
              </a:rPr>
              <a:t>453</a:t>
            </a:r>
            <a:endParaRPr lang="ru-RU" sz="1200" dirty="0">
              <a:solidFill>
                <a:sysClr val="windowText" lastClr="000000"/>
              </a:solidFill>
              <a:latin typeface="Cambria" panose="02040503050406030204" pitchFamily="18" charset="0"/>
            </a:endParaRPr>
          </a:p>
        </p:txBody>
      </p:sp>
      <p:sp>
        <p:nvSpPr>
          <p:cNvPr id="87" name="Скругленный прямоугольник 56">
            <a:extLst>
              <a:ext uri="{FF2B5EF4-FFF2-40B4-BE49-F238E27FC236}">
                <a16:creationId xmlns="" xmlns:a16="http://schemas.microsoft.com/office/drawing/2014/main" id="{7D5109DB-5C3B-4D44-9353-4D26A24E9001}"/>
              </a:ext>
            </a:extLst>
          </p:cNvPr>
          <p:cNvSpPr/>
          <p:nvPr/>
        </p:nvSpPr>
        <p:spPr>
          <a:xfrm>
            <a:off x="6754319" y="3336835"/>
            <a:ext cx="2183166" cy="810090"/>
          </a:xfrm>
          <a:prstGeom prst="roundRect">
            <a:avLst>
              <a:gd name="adj" fmla="val 3010"/>
            </a:avLst>
          </a:prstGeom>
          <a:noFill/>
          <a:ln w="9525">
            <a:solidFill>
              <a:srgbClr val="4978B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200" dirty="0" smtClean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Приказы Минфина России </a:t>
            </a:r>
            <a:r>
              <a:rPr lang="ru-RU" sz="12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от 30</a:t>
            </a:r>
            <a:r>
              <a:rPr lang="en-US" sz="12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.06.2020</a:t>
            </a:r>
            <a:r>
              <a:rPr lang="ru-RU" sz="12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№126н</a:t>
            </a:r>
            <a:r>
              <a:rPr lang="ru-RU" sz="1200" dirty="0" smtClean="0">
                <a:solidFill>
                  <a:sysClr val="windowText" lastClr="000000"/>
                </a:solidFill>
                <a:latin typeface="Cambria" panose="02040503050406030204" pitchFamily="18" charset="0"/>
              </a:rPr>
              <a:t> и Федерального казначейства от </a:t>
            </a:r>
            <a:r>
              <a:rPr lang="ru-RU" sz="12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14</a:t>
            </a:r>
            <a:r>
              <a:rPr lang="en-US" sz="12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.12.2023 </a:t>
            </a:r>
            <a:r>
              <a:rPr lang="ru-RU" sz="12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№</a:t>
            </a:r>
            <a:r>
              <a:rPr lang="ru-RU" sz="1200" dirty="0" smtClean="0">
                <a:solidFill>
                  <a:sysClr val="windowText" lastClr="000000"/>
                </a:solidFill>
                <a:latin typeface="Cambria" panose="02040503050406030204" pitchFamily="18" charset="0"/>
              </a:rPr>
              <a:t>453</a:t>
            </a:r>
            <a:endParaRPr lang="ru-RU" sz="1200" dirty="0">
              <a:solidFill>
                <a:sysClr val="windowText" lastClr="000000"/>
              </a:solidFill>
              <a:latin typeface="Cambria" panose="02040503050406030204" pitchFamily="18" charset="0"/>
            </a:endParaRPr>
          </a:p>
        </p:txBody>
      </p:sp>
      <p:sp>
        <p:nvSpPr>
          <p:cNvPr id="90" name="Скругленный прямоугольник 56">
            <a:extLst>
              <a:ext uri="{FF2B5EF4-FFF2-40B4-BE49-F238E27FC236}">
                <a16:creationId xmlns="" xmlns:a16="http://schemas.microsoft.com/office/drawing/2014/main" id="{7D5109DB-5C3B-4D44-9353-4D26A24E9001}"/>
              </a:ext>
            </a:extLst>
          </p:cNvPr>
          <p:cNvSpPr/>
          <p:nvPr/>
        </p:nvSpPr>
        <p:spPr>
          <a:xfrm>
            <a:off x="6768230" y="2427767"/>
            <a:ext cx="2183166" cy="819058"/>
          </a:xfrm>
          <a:prstGeom prst="roundRect">
            <a:avLst>
              <a:gd name="adj" fmla="val 3010"/>
            </a:avLst>
          </a:prstGeom>
          <a:noFill/>
          <a:ln w="9525">
            <a:solidFill>
              <a:srgbClr val="4978B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900" dirty="0" smtClean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Приказы Минфина России </a:t>
            </a:r>
            <a:endParaRPr lang="en-US" sz="900" dirty="0" smtClean="0">
              <a:solidFill>
                <a:prstClr val="black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900" dirty="0" smtClean="0">
                <a:solidFill>
                  <a:sysClr val="windowText" lastClr="000000"/>
                </a:solidFill>
                <a:latin typeface="Cambria" panose="02040503050406030204" pitchFamily="18" charset="0"/>
              </a:rPr>
              <a:t>от</a:t>
            </a:r>
            <a:r>
              <a:rPr lang="en-US" sz="900" dirty="0" smtClean="0">
                <a:solidFill>
                  <a:sysClr val="windowText" lastClr="000000"/>
                </a:solidFill>
                <a:latin typeface="Cambria" panose="02040503050406030204" pitchFamily="18" charset="0"/>
              </a:rPr>
              <a:t> </a:t>
            </a:r>
            <a:r>
              <a:rPr lang="ru-RU" sz="900" dirty="0" smtClean="0">
                <a:solidFill>
                  <a:sysClr val="windowText" lastClr="000000"/>
                </a:solidFill>
                <a:latin typeface="Cambria" panose="02040503050406030204" pitchFamily="18" charset="0"/>
              </a:rPr>
              <a:t>28</a:t>
            </a:r>
            <a:r>
              <a:rPr lang="en-US" sz="9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.12.2010 </a:t>
            </a:r>
            <a:r>
              <a:rPr lang="ru-RU" sz="9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№</a:t>
            </a:r>
            <a:r>
              <a:rPr lang="ru-RU" sz="900" dirty="0" smtClean="0">
                <a:solidFill>
                  <a:sysClr val="windowText" lastClr="000000"/>
                </a:solidFill>
                <a:latin typeface="Cambria" panose="02040503050406030204" pitchFamily="18" charset="0"/>
              </a:rPr>
              <a:t>191н</a:t>
            </a:r>
            <a:r>
              <a:rPr lang="en-US" sz="900" dirty="0" smtClean="0">
                <a:solidFill>
                  <a:sysClr val="windowText" lastClr="000000"/>
                </a:solidFill>
                <a:latin typeface="Cambria" panose="02040503050406030204" pitchFamily="18" charset="0"/>
              </a:rPr>
              <a:t>,</a:t>
            </a:r>
            <a:r>
              <a:rPr lang="ru-RU" sz="900" dirty="0" smtClean="0">
                <a:solidFill>
                  <a:sysClr val="windowText" lastClr="000000"/>
                </a:solidFill>
                <a:latin typeface="Cambria" panose="02040503050406030204" pitchFamily="18" charset="0"/>
              </a:rPr>
              <a:t> Федерального казначейства от </a:t>
            </a:r>
            <a:r>
              <a:rPr lang="ru-RU" sz="9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14</a:t>
            </a:r>
            <a:r>
              <a:rPr lang="en-US" sz="9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.12.2023 </a:t>
            </a:r>
            <a:r>
              <a:rPr lang="ru-RU" sz="9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№</a:t>
            </a:r>
            <a:r>
              <a:rPr lang="ru-RU" sz="900" dirty="0" smtClean="0">
                <a:solidFill>
                  <a:sysClr val="windowText" lastClr="000000"/>
                </a:solidFill>
                <a:latin typeface="Cambria" panose="02040503050406030204" pitchFamily="18" charset="0"/>
              </a:rPr>
              <a:t>453 и письмо Федерального </a:t>
            </a:r>
            <a:r>
              <a:rPr lang="ru-RU" sz="9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казначейства от 30.08.2024 № 07-04-05/02-24873</a:t>
            </a:r>
          </a:p>
        </p:txBody>
      </p:sp>
      <p:sp>
        <p:nvSpPr>
          <p:cNvPr id="91" name="Левая фигурная скобка 90"/>
          <p:cNvSpPr/>
          <p:nvPr/>
        </p:nvSpPr>
        <p:spPr>
          <a:xfrm rot="10800000">
            <a:off x="6356072" y="2795069"/>
            <a:ext cx="195856" cy="392804"/>
          </a:xfrm>
          <a:prstGeom prst="leftBrace">
            <a:avLst>
              <a:gd name="adj1" fmla="val 33264"/>
              <a:gd name="adj2" fmla="val 48612"/>
            </a:avLst>
          </a:prstGeom>
          <a:noFill/>
          <a:ln w="9525">
            <a:solidFill>
              <a:srgbClr val="4978B1"/>
            </a:solidFill>
            <a:prstDash val="soli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 sz="12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7" name="Picture 2" descr="C:\Users\1\AppData\Local\Microsoft\Windows\Temporary Internet Files\Content.IE5\FUZSU1KV\MC900434750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6896" y="1844157"/>
            <a:ext cx="375314" cy="322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6575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object 2"/>
          <p:cNvSpPr/>
          <p:nvPr/>
        </p:nvSpPr>
        <p:spPr>
          <a:xfrm flipV="1">
            <a:off x="2242" y="397591"/>
            <a:ext cx="9139528" cy="280834"/>
          </a:xfrm>
          <a:custGeom>
            <a:avLst/>
            <a:gdLst/>
            <a:ahLst/>
            <a:cxnLst/>
            <a:rect l="l" t="t" r="r" b="b"/>
            <a:pathLst>
              <a:path w="4416425">
                <a:moveTo>
                  <a:pt x="0" y="0"/>
                </a:moveTo>
                <a:lnTo>
                  <a:pt x="4415994" y="0"/>
                </a:lnTo>
              </a:path>
            </a:pathLst>
          </a:custGeom>
          <a:ln w="12700">
            <a:solidFill>
              <a:schemeClr val="bg1">
                <a:lumMod val="85000"/>
              </a:schemeClr>
            </a:solidFill>
          </a:ln>
        </p:spPr>
        <p:txBody>
          <a:bodyPr wrap="square" lIns="0" tIns="0" rIns="0" bIns="0" rtlCol="0"/>
          <a:lstStyle/>
          <a:p>
            <a:endParaRPr sz="2855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908698" y="4822003"/>
            <a:ext cx="2103120" cy="1846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algn="r"/>
            <a:r>
              <a:rPr lang="ru-RU" sz="1200" b="1" dirty="0" smtClean="0">
                <a:solidFill>
                  <a:schemeClr val="tx2"/>
                </a:solidFill>
                <a:latin typeface="Cambria" panose="02040503050406030204" pitchFamily="18" charset="0"/>
              </a:rPr>
              <a:t>21</a:t>
            </a:r>
            <a:endParaRPr lang="ru-RU" sz="1200" b="1" dirty="0">
              <a:solidFill>
                <a:schemeClr val="tx2"/>
              </a:solidFill>
              <a:latin typeface="Cambria" panose="02040503050406030204" pitchFamily="18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2771806" y="6465"/>
            <a:ext cx="63782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b="1" dirty="0" smtClean="0">
                <a:solidFill>
                  <a:srgbClr val="11437F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Бюджетная (казначейская) отчетность</a:t>
            </a:r>
          </a:p>
          <a:p>
            <a:pPr algn="r"/>
            <a:r>
              <a:rPr lang="ru-RU" sz="1600" b="1" dirty="0" smtClean="0">
                <a:solidFill>
                  <a:srgbClr val="11437F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по счетам нового плана счетов</a:t>
            </a:r>
            <a:endParaRPr lang="ru-RU" sz="1600" b="1" dirty="0">
              <a:solidFill>
                <a:srgbClr val="11437F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28" name="Скругленный прямоугольник 56">
            <a:extLst>
              <a:ext uri="{FF2B5EF4-FFF2-40B4-BE49-F238E27FC236}">
                <a16:creationId xmlns="" xmlns:a16="http://schemas.microsoft.com/office/drawing/2014/main" id="{7D5109DB-5C3B-4D44-9353-4D26A24E9001}"/>
              </a:ext>
            </a:extLst>
          </p:cNvPr>
          <p:cNvSpPr/>
          <p:nvPr/>
        </p:nvSpPr>
        <p:spPr>
          <a:xfrm>
            <a:off x="566555" y="950880"/>
            <a:ext cx="2404423" cy="1125125"/>
          </a:xfrm>
          <a:prstGeom prst="roundRect">
            <a:avLst>
              <a:gd name="adj" fmla="val 3010"/>
            </a:avLst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000" dirty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Отчет о казначейском обслуживании операций со средствами бюджетных, автономных учреждений, участников казначейского сопровождения и получателей средств из бюджета </a:t>
            </a:r>
            <a:endParaRPr lang="ru-RU" sz="1000" dirty="0" smtClean="0">
              <a:solidFill>
                <a:prstClr val="black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000" dirty="0" smtClean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(</a:t>
            </a:r>
            <a:r>
              <a:rPr lang="ru-RU" sz="1000" dirty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ф. 0503158)</a:t>
            </a:r>
          </a:p>
        </p:txBody>
      </p:sp>
      <p:sp>
        <p:nvSpPr>
          <p:cNvPr id="29" name="Скругленный прямоугольник 56">
            <a:extLst>
              <a:ext uri="{FF2B5EF4-FFF2-40B4-BE49-F238E27FC236}">
                <a16:creationId xmlns="" xmlns:a16="http://schemas.microsoft.com/office/drawing/2014/main" id="{7D5109DB-5C3B-4D44-9353-4D26A24E9001}"/>
              </a:ext>
            </a:extLst>
          </p:cNvPr>
          <p:cNvSpPr/>
          <p:nvPr/>
        </p:nvSpPr>
        <p:spPr>
          <a:xfrm>
            <a:off x="791581" y="2255335"/>
            <a:ext cx="2160240" cy="405735"/>
          </a:xfrm>
          <a:prstGeom prst="roundRect">
            <a:avLst>
              <a:gd name="adj" fmla="val 3010"/>
            </a:avLst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ru-RU" sz="1000" dirty="0" smtClean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Раздел </a:t>
            </a:r>
            <a:r>
              <a:rPr lang="ru-RU" sz="1000" dirty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1. Остатки средств </a:t>
            </a:r>
          </a:p>
        </p:txBody>
      </p:sp>
      <p:sp>
        <p:nvSpPr>
          <p:cNvPr id="30" name="Скругленный прямоугольник 56">
            <a:extLst>
              <a:ext uri="{FF2B5EF4-FFF2-40B4-BE49-F238E27FC236}">
                <a16:creationId xmlns="" xmlns:a16="http://schemas.microsoft.com/office/drawing/2014/main" id="{7D5109DB-5C3B-4D44-9353-4D26A24E9001}"/>
              </a:ext>
            </a:extLst>
          </p:cNvPr>
          <p:cNvSpPr/>
          <p:nvPr/>
        </p:nvSpPr>
        <p:spPr>
          <a:xfrm>
            <a:off x="791581" y="2705385"/>
            <a:ext cx="2160240" cy="405735"/>
          </a:xfrm>
          <a:prstGeom prst="roundRect">
            <a:avLst>
              <a:gd name="adj" fmla="val 3010"/>
            </a:avLst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ru-RU" sz="1000" dirty="0" smtClean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Раздел 2. Поступления</a:t>
            </a:r>
            <a:endParaRPr lang="ru-RU" sz="1000" dirty="0">
              <a:solidFill>
                <a:prstClr val="black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Скругленный прямоугольник 56">
            <a:extLst>
              <a:ext uri="{FF2B5EF4-FFF2-40B4-BE49-F238E27FC236}">
                <a16:creationId xmlns="" xmlns:a16="http://schemas.microsoft.com/office/drawing/2014/main" id="{7D5109DB-5C3B-4D44-9353-4D26A24E9001}"/>
              </a:ext>
            </a:extLst>
          </p:cNvPr>
          <p:cNvSpPr/>
          <p:nvPr/>
        </p:nvSpPr>
        <p:spPr>
          <a:xfrm>
            <a:off x="791581" y="3155435"/>
            <a:ext cx="2160240" cy="405735"/>
          </a:xfrm>
          <a:prstGeom prst="roundRect">
            <a:avLst>
              <a:gd name="adj" fmla="val 3010"/>
            </a:avLst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ru-RU" sz="1000" dirty="0" smtClean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Раздел 3. Выбытия </a:t>
            </a:r>
            <a:endParaRPr lang="ru-RU" sz="1000" dirty="0">
              <a:solidFill>
                <a:prstClr val="black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Скругленный прямоугольник 56">
            <a:extLst>
              <a:ext uri="{FF2B5EF4-FFF2-40B4-BE49-F238E27FC236}">
                <a16:creationId xmlns="" xmlns:a16="http://schemas.microsoft.com/office/drawing/2014/main" id="{7D5109DB-5C3B-4D44-9353-4D26A24E9001}"/>
              </a:ext>
            </a:extLst>
          </p:cNvPr>
          <p:cNvSpPr/>
          <p:nvPr/>
        </p:nvSpPr>
        <p:spPr>
          <a:xfrm>
            <a:off x="791581" y="3605485"/>
            <a:ext cx="2160240" cy="540750"/>
          </a:xfrm>
          <a:prstGeom prst="roundRect">
            <a:avLst>
              <a:gd name="adj" fmla="val 3010"/>
            </a:avLst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ru-RU" sz="1000" dirty="0" smtClean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Раздел 4</a:t>
            </a:r>
            <a:r>
              <a:rPr lang="ru-RU" sz="1000" dirty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. Поступления и выбытия источников финансирования дефицита</a:t>
            </a:r>
          </a:p>
        </p:txBody>
      </p:sp>
      <p:sp>
        <p:nvSpPr>
          <p:cNvPr id="37" name="Скругленный прямоугольник 56">
            <a:extLst>
              <a:ext uri="{FF2B5EF4-FFF2-40B4-BE49-F238E27FC236}">
                <a16:creationId xmlns="" xmlns:a16="http://schemas.microsoft.com/office/drawing/2014/main" id="{7D5109DB-5C3B-4D44-9353-4D26A24E9001}"/>
              </a:ext>
            </a:extLst>
          </p:cNvPr>
          <p:cNvSpPr/>
          <p:nvPr/>
        </p:nvSpPr>
        <p:spPr>
          <a:xfrm>
            <a:off x="793245" y="4191240"/>
            <a:ext cx="2158576" cy="405735"/>
          </a:xfrm>
          <a:prstGeom prst="roundRect">
            <a:avLst>
              <a:gd name="adj" fmla="val 3010"/>
            </a:avLst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ru-RU" sz="1000" dirty="0" smtClean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Раздел </a:t>
            </a:r>
            <a:r>
              <a:rPr lang="ru-RU" sz="1000" dirty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5. Изменение остатков по внутренним расчетам </a:t>
            </a:r>
          </a:p>
        </p:txBody>
      </p:sp>
      <p:sp>
        <p:nvSpPr>
          <p:cNvPr id="39" name="Равно 38"/>
          <p:cNvSpPr/>
          <p:nvPr/>
        </p:nvSpPr>
        <p:spPr>
          <a:xfrm>
            <a:off x="3168401" y="1406623"/>
            <a:ext cx="503500" cy="348653"/>
          </a:xfrm>
          <a:prstGeom prst="mathEqual">
            <a:avLst/>
          </a:prstGeom>
          <a:ln>
            <a:solidFill>
              <a:srgbClr val="4978B1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0" name="Скругленный прямоугольник 56">
            <a:extLst>
              <a:ext uri="{FF2B5EF4-FFF2-40B4-BE49-F238E27FC236}">
                <a16:creationId xmlns="" xmlns:a16="http://schemas.microsoft.com/office/drawing/2014/main" id="{7D5109DB-5C3B-4D44-9353-4D26A24E9001}"/>
              </a:ext>
            </a:extLst>
          </p:cNvPr>
          <p:cNvSpPr/>
          <p:nvPr/>
        </p:nvSpPr>
        <p:spPr>
          <a:xfrm>
            <a:off x="3896925" y="950880"/>
            <a:ext cx="1800201" cy="1125126"/>
          </a:xfrm>
          <a:prstGeom prst="roundRect">
            <a:avLst>
              <a:gd name="adj" fmla="val 3010"/>
            </a:avLst>
          </a:prstGeom>
          <a:noFill/>
          <a:ln w="9525">
            <a:solidFill>
              <a:srgbClr val="4978B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100" dirty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Баланс по операциям со средствами бюджетных, автономных учреждений и иных юридических лиц </a:t>
            </a:r>
            <a:endParaRPr lang="ru-RU" sz="1100" dirty="0" smtClean="0">
              <a:solidFill>
                <a:prstClr val="black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100" dirty="0" smtClean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(ф</a:t>
            </a:r>
            <a:r>
              <a:rPr lang="ru-RU" sz="1100" dirty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. 0503154)</a:t>
            </a:r>
          </a:p>
        </p:txBody>
      </p:sp>
      <p:sp>
        <p:nvSpPr>
          <p:cNvPr id="43" name="Скругленный прямоугольник 56">
            <a:extLst>
              <a:ext uri="{FF2B5EF4-FFF2-40B4-BE49-F238E27FC236}">
                <a16:creationId xmlns="" xmlns:a16="http://schemas.microsoft.com/office/drawing/2014/main" id="{7D5109DB-5C3B-4D44-9353-4D26A24E9001}"/>
              </a:ext>
            </a:extLst>
          </p:cNvPr>
          <p:cNvSpPr/>
          <p:nvPr/>
        </p:nvSpPr>
        <p:spPr>
          <a:xfrm>
            <a:off x="6777191" y="950880"/>
            <a:ext cx="1935269" cy="1125126"/>
          </a:xfrm>
          <a:prstGeom prst="roundRect">
            <a:avLst>
              <a:gd name="adj" fmla="val 3010"/>
            </a:avLst>
          </a:prstGeom>
          <a:noFill/>
          <a:ln w="9525">
            <a:solidFill>
              <a:srgbClr val="4978B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100" dirty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Отчет о поступлении и выбытии средств бюджетных, автономных учреждений и иных юридических лиц </a:t>
            </a:r>
            <a:endParaRPr lang="ru-RU" sz="1100" dirty="0" smtClean="0">
              <a:solidFill>
                <a:prstClr val="black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100" dirty="0" smtClean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(</a:t>
            </a:r>
            <a:r>
              <a:rPr lang="ru-RU" sz="1100" dirty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ф. 0503155)</a:t>
            </a:r>
          </a:p>
        </p:txBody>
      </p:sp>
      <p:sp>
        <p:nvSpPr>
          <p:cNvPr id="2" name="Плюс 1"/>
          <p:cNvSpPr/>
          <p:nvPr/>
        </p:nvSpPr>
        <p:spPr>
          <a:xfrm>
            <a:off x="5894549" y="1288419"/>
            <a:ext cx="612667" cy="562561"/>
          </a:xfrm>
          <a:prstGeom prst="mathPlus">
            <a:avLst/>
          </a:prstGeom>
          <a:ln>
            <a:solidFill>
              <a:srgbClr val="4978B1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44" name="Соединительная линия уступом 43"/>
          <p:cNvCxnSpPr>
            <a:endCxn id="29" idx="1"/>
          </p:cNvCxnSpPr>
          <p:nvPr/>
        </p:nvCxnSpPr>
        <p:spPr>
          <a:xfrm rot="16200000" flipH="1">
            <a:off x="532974" y="2199596"/>
            <a:ext cx="382198" cy="135015"/>
          </a:xfrm>
          <a:prstGeom prst="bentConnector2">
            <a:avLst/>
          </a:prstGeom>
          <a:ln>
            <a:solidFill>
              <a:srgbClr val="FF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Соединительная линия уступом 45"/>
          <p:cNvCxnSpPr>
            <a:endCxn id="30" idx="1"/>
          </p:cNvCxnSpPr>
          <p:nvPr/>
        </p:nvCxnSpPr>
        <p:spPr>
          <a:xfrm rot="16200000" flipH="1">
            <a:off x="499050" y="2615721"/>
            <a:ext cx="450047" cy="135016"/>
          </a:xfrm>
          <a:prstGeom prst="bentConnector2">
            <a:avLst/>
          </a:prstGeom>
          <a:ln>
            <a:solidFill>
              <a:srgbClr val="FF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Соединительная линия уступом 46"/>
          <p:cNvCxnSpPr>
            <a:endCxn id="32" idx="1"/>
          </p:cNvCxnSpPr>
          <p:nvPr/>
        </p:nvCxnSpPr>
        <p:spPr>
          <a:xfrm rot="16200000" flipH="1">
            <a:off x="499050" y="3065772"/>
            <a:ext cx="450046" cy="135016"/>
          </a:xfrm>
          <a:prstGeom prst="bentConnector2">
            <a:avLst/>
          </a:prstGeom>
          <a:ln>
            <a:solidFill>
              <a:srgbClr val="FF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Соединительная линия уступом 47"/>
          <p:cNvCxnSpPr>
            <a:endCxn id="33" idx="1"/>
          </p:cNvCxnSpPr>
          <p:nvPr/>
        </p:nvCxnSpPr>
        <p:spPr>
          <a:xfrm rot="16200000" flipH="1">
            <a:off x="319115" y="3403393"/>
            <a:ext cx="809917" cy="135016"/>
          </a:xfrm>
          <a:prstGeom prst="bentConnector2">
            <a:avLst/>
          </a:prstGeom>
          <a:ln>
            <a:solidFill>
              <a:srgbClr val="FF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Соединительная линия уступом 54"/>
          <p:cNvCxnSpPr>
            <a:endCxn id="37" idx="1"/>
          </p:cNvCxnSpPr>
          <p:nvPr/>
        </p:nvCxnSpPr>
        <p:spPr>
          <a:xfrm rot="16200000" flipH="1">
            <a:off x="398447" y="3999309"/>
            <a:ext cx="652915" cy="136681"/>
          </a:xfrm>
          <a:prstGeom prst="bentConnector2">
            <a:avLst/>
          </a:prstGeom>
          <a:ln>
            <a:solidFill>
              <a:srgbClr val="FF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Соединительная линия уступом 58"/>
          <p:cNvCxnSpPr>
            <a:stCxn id="40" idx="2"/>
            <a:endCxn id="29" idx="3"/>
          </p:cNvCxnSpPr>
          <p:nvPr/>
        </p:nvCxnSpPr>
        <p:spPr>
          <a:xfrm rot="5400000">
            <a:off x="3683326" y="1344502"/>
            <a:ext cx="382197" cy="1845205"/>
          </a:xfrm>
          <a:prstGeom prst="bentConnector2">
            <a:avLst/>
          </a:prstGeom>
          <a:ln>
            <a:solidFill>
              <a:srgbClr val="4978B1"/>
            </a:solidFill>
            <a:prstDash val="dash"/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Соединительная линия уступом 61"/>
          <p:cNvCxnSpPr>
            <a:stCxn id="43" idx="2"/>
            <a:endCxn id="30" idx="3"/>
          </p:cNvCxnSpPr>
          <p:nvPr/>
        </p:nvCxnSpPr>
        <p:spPr>
          <a:xfrm rot="5400000">
            <a:off x="4932201" y="95627"/>
            <a:ext cx="832247" cy="4793005"/>
          </a:xfrm>
          <a:prstGeom prst="bentConnector2">
            <a:avLst/>
          </a:prstGeom>
          <a:ln>
            <a:solidFill>
              <a:srgbClr val="4978B1"/>
            </a:solidFill>
            <a:prstDash val="dash"/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Соединительная линия уступом 64"/>
          <p:cNvCxnSpPr>
            <a:stCxn id="43" idx="2"/>
            <a:endCxn id="32" idx="3"/>
          </p:cNvCxnSpPr>
          <p:nvPr/>
        </p:nvCxnSpPr>
        <p:spPr>
          <a:xfrm rot="5400000">
            <a:off x="4707176" y="320652"/>
            <a:ext cx="1282297" cy="4793005"/>
          </a:xfrm>
          <a:prstGeom prst="bentConnector2">
            <a:avLst/>
          </a:prstGeom>
          <a:ln>
            <a:solidFill>
              <a:srgbClr val="4978B1"/>
            </a:solidFill>
            <a:prstDash val="dash"/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Соединительная линия уступом 67"/>
          <p:cNvCxnSpPr>
            <a:stCxn id="43" idx="2"/>
            <a:endCxn id="33" idx="3"/>
          </p:cNvCxnSpPr>
          <p:nvPr/>
        </p:nvCxnSpPr>
        <p:spPr>
          <a:xfrm rot="5400000">
            <a:off x="4448397" y="579431"/>
            <a:ext cx="1799854" cy="4793005"/>
          </a:xfrm>
          <a:prstGeom prst="bentConnector2">
            <a:avLst/>
          </a:prstGeom>
          <a:ln>
            <a:solidFill>
              <a:srgbClr val="4978B1"/>
            </a:solidFill>
            <a:prstDash val="dash"/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Соединительная линия уступом 70"/>
          <p:cNvCxnSpPr>
            <a:stCxn id="43" idx="2"/>
            <a:endCxn id="37" idx="3"/>
          </p:cNvCxnSpPr>
          <p:nvPr/>
        </p:nvCxnSpPr>
        <p:spPr>
          <a:xfrm rot="5400000">
            <a:off x="4189273" y="838555"/>
            <a:ext cx="2318102" cy="4793005"/>
          </a:xfrm>
          <a:prstGeom prst="bentConnector2">
            <a:avLst/>
          </a:prstGeom>
          <a:ln>
            <a:solidFill>
              <a:srgbClr val="4978B1"/>
            </a:solidFill>
            <a:prstDash val="dash"/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8" name="Picture 31" descr="http://3.bp.blogspot.com/-Z6qjjtAXjC4/Tkn9fcSbedI/AAAAAAAAHIw/RmrnoTgphQg/s1600/sign+victory+3d+illustration+characte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3247441"/>
            <a:ext cx="1260139" cy="15905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25449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object 2"/>
          <p:cNvSpPr/>
          <p:nvPr/>
        </p:nvSpPr>
        <p:spPr>
          <a:xfrm flipV="1">
            <a:off x="2242" y="397591"/>
            <a:ext cx="9139528" cy="280834"/>
          </a:xfrm>
          <a:custGeom>
            <a:avLst/>
            <a:gdLst/>
            <a:ahLst/>
            <a:cxnLst/>
            <a:rect l="l" t="t" r="r" b="b"/>
            <a:pathLst>
              <a:path w="4416425">
                <a:moveTo>
                  <a:pt x="0" y="0"/>
                </a:moveTo>
                <a:lnTo>
                  <a:pt x="4415994" y="0"/>
                </a:lnTo>
              </a:path>
            </a:pathLst>
          </a:custGeom>
          <a:ln w="12700">
            <a:solidFill>
              <a:schemeClr val="bg1">
                <a:lumMod val="85000"/>
              </a:schemeClr>
            </a:solidFill>
          </a:ln>
        </p:spPr>
        <p:txBody>
          <a:bodyPr wrap="square" lIns="0" tIns="0" rIns="0" bIns="0" rtlCol="0"/>
          <a:lstStyle/>
          <a:p>
            <a:endParaRPr sz="2855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908698" y="4822003"/>
            <a:ext cx="2103120" cy="1846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algn="r"/>
            <a:r>
              <a:rPr lang="ru-RU" sz="1200" b="1" dirty="0" smtClean="0">
                <a:solidFill>
                  <a:schemeClr val="tx2"/>
                </a:solidFill>
                <a:latin typeface="Cambria" panose="02040503050406030204" pitchFamily="18" charset="0"/>
              </a:rPr>
              <a:t>22</a:t>
            </a:r>
            <a:endParaRPr lang="ru-RU" sz="1200" b="1" dirty="0">
              <a:solidFill>
                <a:schemeClr val="tx2"/>
              </a:solidFill>
              <a:latin typeface="Cambria" panose="02040503050406030204" pitchFamily="18" charset="0"/>
            </a:endParaRPr>
          </a:p>
        </p:txBody>
      </p:sp>
      <p:sp>
        <p:nvSpPr>
          <p:cNvPr id="5" name="Скругленный прямоугольник 56">
            <a:extLst>
              <a:ext uri="{FF2B5EF4-FFF2-40B4-BE49-F238E27FC236}">
                <a16:creationId xmlns="" xmlns:a16="http://schemas.microsoft.com/office/drawing/2014/main" id="{7D5109DB-5C3B-4D44-9353-4D26A24E9001}"/>
              </a:ext>
            </a:extLst>
          </p:cNvPr>
          <p:cNvSpPr/>
          <p:nvPr/>
        </p:nvSpPr>
        <p:spPr>
          <a:xfrm>
            <a:off x="1916705" y="779129"/>
            <a:ext cx="3330370" cy="847515"/>
          </a:xfrm>
          <a:prstGeom prst="roundRect">
            <a:avLst>
              <a:gd name="adj" fmla="val 3010"/>
            </a:avLst>
          </a:prstGeom>
          <a:noFill/>
          <a:ln w="9525">
            <a:solidFill>
              <a:srgbClr val="4978B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100" dirty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Бюджетная </a:t>
            </a:r>
            <a:r>
              <a:rPr lang="ru-RU" sz="1100" dirty="0" smtClean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отчетность по казначейскому обслуживанию операций со средствами бюджетных</a:t>
            </a:r>
            <a:r>
              <a:rPr lang="en-US" sz="1100" dirty="0" smtClean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,</a:t>
            </a:r>
            <a:r>
              <a:rPr lang="ru-RU" sz="1100" dirty="0" smtClean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1100" dirty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автономных учреждений субъектов Российской Федерации, муниципальных бюджетных, автономных </a:t>
            </a:r>
            <a:r>
              <a:rPr lang="ru-RU" sz="1100" dirty="0" smtClean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учреждений</a:t>
            </a:r>
            <a:endParaRPr lang="ru-RU" sz="1100" b="1" dirty="0">
              <a:solidFill>
                <a:prstClr val="black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6">
            <a:extLst>
              <a:ext uri="{FF2B5EF4-FFF2-40B4-BE49-F238E27FC236}">
                <a16:creationId xmlns="" xmlns:a16="http://schemas.microsoft.com/office/drawing/2014/main" id="{7D5109DB-5C3B-4D44-9353-4D26A24E9001}"/>
              </a:ext>
            </a:extLst>
          </p:cNvPr>
          <p:cNvSpPr/>
          <p:nvPr/>
        </p:nvSpPr>
        <p:spPr>
          <a:xfrm>
            <a:off x="701517" y="2751770"/>
            <a:ext cx="1800254" cy="1260140"/>
          </a:xfrm>
          <a:prstGeom prst="roundRect">
            <a:avLst>
              <a:gd name="adj" fmla="val 3010"/>
            </a:avLst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000" dirty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Отчет о казначейском обслуживании операций со средствами бюджетных, автономных учреждений, участников казначейского сопровождения и получателей средств из бюджета (ф. 0503158)</a:t>
            </a:r>
          </a:p>
        </p:txBody>
      </p:sp>
      <p:sp>
        <p:nvSpPr>
          <p:cNvPr id="7" name="Скругленный прямоугольник 56">
            <a:extLst>
              <a:ext uri="{FF2B5EF4-FFF2-40B4-BE49-F238E27FC236}">
                <a16:creationId xmlns="" xmlns:a16="http://schemas.microsoft.com/office/drawing/2014/main" id="{7D5109DB-5C3B-4D44-9353-4D26A24E9001}"/>
              </a:ext>
            </a:extLst>
          </p:cNvPr>
          <p:cNvSpPr/>
          <p:nvPr/>
        </p:nvSpPr>
        <p:spPr>
          <a:xfrm>
            <a:off x="2701412" y="2751769"/>
            <a:ext cx="1800201" cy="1260141"/>
          </a:xfrm>
          <a:prstGeom prst="roundRect">
            <a:avLst>
              <a:gd name="adj" fmla="val 3010"/>
            </a:avLst>
          </a:prstGeom>
          <a:noFill/>
          <a:ln w="9525">
            <a:solidFill>
              <a:srgbClr val="4978B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100" dirty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Баланс по операциям со средствами бюджетных, автономных учреждений и иных юридических лиц </a:t>
            </a:r>
            <a:endParaRPr lang="ru-RU" sz="1100" dirty="0" smtClean="0">
              <a:solidFill>
                <a:prstClr val="black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100" dirty="0" smtClean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(ф</a:t>
            </a:r>
            <a:r>
              <a:rPr lang="ru-RU" sz="1100" dirty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. 0503154)</a:t>
            </a:r>
          </a:p>
        </p:txBody>
      </p:sp>
      <p:sp>
        <p:nvSpPr>
          <p:cNvPr id="8" name="Скругленный прямоугольник 56">
            <a:extLst>
              <a:ext uri="{FF2B5EF4-FFF2-40B4-BE49-F238E27FC236}">
                <a16:creationId xmlns="" xmlns:a16="http://schemas.microsoft.com/office/drawing/2014/main" id="{7D5109DB-5C3B-4D44-9353-4D26A24E9001}"/>
              </a:ext>
            </a:extLst>
          </p:cNvPr>
          <p:cNvSpPr/>
          <p:nvPr/>
        </p:nvSpPr>
        <p:spPr>
          <a:xfrm>
            <a:off x="4707016" y="2751769"/>
            <a:ext cx="1800254" cy="1260141"/>
          </a:xfrm>
          <a:prstGeom prst="roundRect">
            <a:avLst>
              <a:gd name="adj" fmla="val 3010"/>
            </a:avLst>
          </a:prstGeom>
          <a:noFill/>
          <a:ln w="9525">
            <a:solidFill>
              <a:srgbClr val="4978B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100" dirty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Отчет о поступлении и выбытии средств бюджетных, автономных учреждений и иных юридических лиц </a:t>
            </a:r>
            <a:endParaRPr lang="ru-RU" sz="1100" dirty="0" smtClean="0">
              <a:solidFill>
                <a:prstClr val="black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100" dirty="0" smtClean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(</a:t>
            </a:r>
            <a:r>
              <a:rPr lang="ru-RU" sz="1100" dirty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ф. 0503155)</a:t>
            </a:r>
          </a:p>
        </p:txBody>
      </p:sp>
      <p:sp>
        <p:nvSpPr>
          <p:cNvPr id="9" name="Скругленный прямоугольник 56">
            <a:extLst>
              <a:ext uri="{FF2B5EF4-FFF2-40B4-BE49-F238E27FC236}">
                <a16:creationId xmlns="" xmlns:a16="http://schemas.microsoft.com/office/drawing/2014/main" id="{7D5109DB-5C3B-4D44-9353-4D26A24E9001}"/>
              </a:ext>
            </a:extLst>
          </p:cNvPr>
          <p:cNvSpPr/>
          <p:nvPr/>
        </p:nvSpPr>
        <p:spPr>
          <a:xfrm>
            <a:off x="6690945" y="2751769"/>
            <a:ext cx="2021515" cy="1260141"/>
          </a:xfrm>
          <a:prstGeom prst="roundRect">
            <a:avLst>
              <a:gd name="adj" fmla="val 3010"/>
            </a:avLst>
          </a:prstGeom>
          <a:noFill/>
          <a:ln w="9525">
            <a:solidFill>
              <a:srgbClr val="4978B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000" dirty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Справка по заключению счетов казначейского учета отчетного финансового года органа, осуществляющего операции со средствами бюджетных, автономных учреждений и иных юридических лиц </a:t>
            </a:r>
            <a:endParaRPr lang="ru-RU" sz="1000" dirty="0" smtClean="0">
              <a:solidFill>
                <a:prstClr val="black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000" dirty="0" smtClean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(</a:t>
            </a:r>
            <a:r>
              <a:rPr lang="ru-RU" sz="1000" dirty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ф. 0503111</a:t>
            </a:r>
            <a:r>
              <a:rPr lang="ru-RU" sz="1000" dirty="0" smtClean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)</a:t>
            </a:r>
            <a:endParaRPr lang="ru-RU" sz="1000" dirty="0">
              <a:solidFill>
                <a:prstClr val="black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1" name="Соединительная линия уступом 20"/>
          <p:cNvCxnSpPr/>
          <p:nvPr/>
        </p:nvCxnSpPr>
        <p:spPr>
          <a:xfrm rot="5400000">
            <a:off x="2413343" y="769966"/>
            <a:ext cx="266916" cy="1980272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Скругленный прямоугольник 56">
            <a:extLst>
              <a:ext uri="{FF2B5EF4-FFF2-40B4-BE49-F238E27FC236}">
                <a16:creationId xmlns="" xmlns:a16="http://schemas.microsoft.com/office/drawing/2014/main" id="{7D5109DB-5C3B-4D44-9353-4D26A24E9001}"/>
              </a:ext>
            </a:extLst>
          </p:cNvPr>
          <p:cNvSpPr/>
          <p:nvPr/>
        </p:nvSpPr>
        <p:spPr>
          <a:xfrm>
            <a:off x="3704202" y="4414447"/>
            <a:ext cx="1800254" cy="452558"/>
          </a:xfrm>
          <a:prstGeom prst="roundRect">
            <a:avLst>
              <a:gd name="adj" fmla="val 3010"/>
            </a:avLst>
          </a:prstGeom>
          <a:noFill/>
          <a:ln w="9525">
            <a:solidFill>
              <a:srgbClr val="4978B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200" dirty="0" smtClean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Финансовый орган</a:t>
            </a:r>
            <a:endParaRPr lang="ru-RU" sz="1200" dirty="0">
              <a:solidFill>
                <a:prstClr val="black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Скругленный прямоугольник 56">
            <a:extLst>
              <a:ext uri="{FF2B5EF4-FFF2-40B4-BE49-F238E27FC236}">
                <a16:creationId xmlns="" xmlns:a16="http://schemas.microsoft.com/office/drawing/2014/main" id="{7D5109DB-5C3B-4D44-9353-4D26A24E9001}"/>
              </a:ext>
            </a:extLst>
          </p:cNvPr>
          <p:cNvSpPr/>
          <p:nvPr/>
        </p:nvSpPr>
        <p:spPr>
          <a:xfrm>
            <a:off x="701517" y="1893560"/>
            <a:ext cx="1800201" cy="580599"/>
          </a:xfrm>
          <a:prstGeom prst="roundRect">
            <a:avLst>
              <a:gd name="adj" fmla="val 3010"/>
            </a:avLst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100" dirty="0" smtClean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По счетам нового плана счетов</a:t>
            </a:r>
            <a:endParaRPr lang="ru-RU" sz="1100" dirty="0">
              <a:solidFill>
                <a:prstClr val="black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Скругленный прямоугольник 56">
            <a:extLst>
              <a:ext uri="{FF2B5EF4-FFF2-40B4-BE49-F238E27FC236}">
                <a16:creationId xmlns="" xmlns:a16="http://schemas.microsoft.com/office/drawing/2014/main" id="{7D5109DB-5C3B-4D44-9353-4D26A24E9001}"/>
              </a:ext>
            </a:extLst>
          </p:cNvPr>
          <p:cNvSpPr/>
          <p:nvPr/>
        </p:nvSpPr>
        <p:spPr>
          <a:xfrm>
            <a:off x="4707017" y="1893560"/>
            <a:ext cx="1800254" cy="580599"/>
          </a:xfrm>
          <a:prstGeom prst="roundRect">
            <a:avLst>
              <a:gd name="adj" fmla="val 3010"/>
            </a:avLst>
          </a:prstGeom>
          <a:noFill/>
          <a:ln w="9525">
            <a:solidFill>
              <a:srgbClr val="4978B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100" dirty="0" smtClean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По счетам плана счетов переходного периода</a:t>
            </a:r>
            <a:endParaRPr lang="ru-RU" sz="1100" dirty="0">
              <a:solidFill>
                <a:prstClr val="black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5" name="Соединительная линия уступом 24"/>
          <p:cNvCxnSpPr/>
          <p:nvPr/>
        </p:nvCxnSpPr>
        <p:spPr>
          <a:xfrm rot="16200000" flipH="1">
            <a:off x="4506035" y="747475"/>
            <a:ext cx="266916" cy="2025254"/>
          </a:xfrm>
          <a:prstGeom prst="bentConnector3">
            <a:avLst>
              <a:gd name="adj1" fmla="val 50000"/>
            </a:avLst>
          </a:prstGeom>
          <a:ln>
            <a:solidFill>
              <a:srgbClr val="4978B1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Соединительная линия уступом 34"/>
          <p:cNvCxnSpPr>
            <a:stCxn id="23" idx="2"/>
            <a:endCxn id="7" idx="0"/>
          </p:cNvCxnSpPr>
          <p:nvPr/>
        </p:nvCxnSpPr>
        <p:spPr>
          <a:xfrm rot="5400000">
            <a:off x="4465524" y="1610149"/>
            <a:ext cx="277610" cy="2005631"/>
          </a:xfrm>
          <a:prstGeom prst="bentConnector3">
            <a:avLst>
              <a:gd name="adj1" fmla="val 50000"/>
            </a:avLst>
          </a:prstGeom>
          <a:ln>
            <a:solidFill>
              <a:srgbClr val="4978B1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Соединительная линия уступом 37"/>
          <p:cNvCxnSpPr>
            <a:stCxn id="23" idx="2"/>
            <a:endCxn id="9" idx="0"/>
          </p:cNvCxnSpPr>
          <p:nvPr/>
        </p:nvCxnSpPr>
        <p:spPr>
          <a:xfrm rot="16200000" flipH="1">
            <a:off x="6515618" y="1565684"/>
            <a:ext cx="277610" cy="2094559"/>
          </a:xfrm>
          <a:prstGeom prst="bentConnector3">
            <a:avLst>
              <a:gd name="adj1" fmla="val 50000"/>
            </a:avLst>
          </a:prstGeom>
          <a:ln>
            <a:solidFill>
              <a:srgbClr val="4978B1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>
            <a:stCxn id="23" idx="2"/>
            <a:endCxn id="8" idx="0"/>
          </p:cNvCxnSpPr>
          <p:nvPr/>
        </p:nvCxnSpPr>
        <p:spPr>
          <a:xfrm flipH="1">
            <a:off x="5607143" y="2474159"/>
            <a:ext cx="1" cy="277610"/>
          </a:xfrm>
          <a:prstGeom prst="straightConnector1">
            <a:avLst/>
          </a:prstGeom>
          <a:ln>
            <a:solidFill>
              <a:srgbClr val="4978B1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>
            <a:stCxn id="22" idx="2"/>
            <a:endCxn id="6" idx="0"/>
          </p:cNvCxnSpPr>
          <p:nvPr/>
        </p:nvCxnSpPr>
        <p:spPr>
          <a:xfrm>
            <a:off x="1601618" y="2474159"/>
            <a:ext cx="26" cy="277611"/>
          </a:xfrm>
          <a:prstGeom prst="straightConnector1">
            <a:avLst/>
          </a:prstGeom>
          <a:ln>
            <a:solidFill>
              <a:srgbClr val="FF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0" name="Рисунок 4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4264409" y="2514378"/>
            <a:ext cx="495055" cy="495055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6259743" y="2503015"/>
            <a:ext cx="495055" cy="495055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8487435" y="2498557"/>
            <a:ext cx="495055" cy="495055"/>
          </a:xfrm>
          <a:prstGeom prst="rect">
            <a:avLst/>
          </a:prstGeom>
        </p:spPr>
      </p:pic>
      <p:pic>
        <p:nvPicPr>
          <p:cNvPr id="53" name="Picture 2" descr="C:\Users\1\AppData\Local\Microsoft\Windows\Temporary Internet Files\Content.IE5\FUZSU1KV\MC900434750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8403" y="2612963"/>
            <a:ext cx="375314" cy="322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" name="TextBox 53"/>
          <p:cNvSpPr txBox="1"/>
          <p:nvPr/>
        </p:nvSpPr>
        <p:spPr>
          <a:xfrm>
            <a:off x="2771806" y="6465"/>
            <a:ext cx="63782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b="1" dirty="0" smtClean="0">
                <a:solidFill>
                  <a:srgbClr val="11437F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Бюджетная (казначейская) отчетность</a:t>
            </a:r>
          </a:p>
          <a:p>
            <a:pPr algn="r"/>
            <a:r>
              <a:rPr lang="ru-RU" sz="1600" b="1" dirty="0" smtClean="0">
                <a:solidFill>
                  <a:srgbClr val="11437F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по счетам нового плана счетов</a:t>
            </a:r>
            <a:endParaRPr lang="ru-RU" sz="1600" b="1" dirty="0">
              <a:solidFill>
                <a:srgbClr val="11437F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cxnSp>
        <p:nvCxnSpPr>
          <p:cNvPr id="24" name="Соединительная линия уступом 23"/>
          <p:cNvCxnSpPr/>
          <p:nvPr/>
        </p:nvCxnSpPr>
        <p:spPr>
          <a:xfrm rot="16200000" flipH="1">
            <a:off x="2721724" y="2711835"/>
            <a:ext cx="402537" cy="3002685"/>
          </a:xfrm>
          <a:prstGeom prst="bentConnector3">
            <a:avLst>
              <a:gd name="adj1" fmla="val 68671"/>
            </a:avLst>
          </a:prstGeom>
          <a:ln>
            <a:solidFill>
              <a:srgbClr val="FF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Соединительная линия уступом 26"/>
          <p:cNvCxnSpPr/>
          <p:nvPr/>
        </p:nvCxnSpPr>
        <p:spPr>
          <a:xfrm rot="16200000" flipH="1">
            <a:off x="3837025" y="3711770"/>
            <a:ext cx="402537" cy="1002816"/>
          </a:xfrm>
          <a:prstGeom prst="bentConnector3">
            <a:avLst>
              <a:gd name="adj1" fmla="val 26662"/>
            </a:avLst>
          </a:prstGeom>
          <a:ln>
            <a:solidFill>
              <a:srgbClr val="4978B1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Соединительная линия уступом 30"/>
          <p:cNvCxnSpPr/>
          <p:nvPr/>
        </p:nvCxnSpPr>
        <p:spPr>
          <a:xfrm rot="5400000">
            <a:off x="4962149" y="3711771"/>
            <a:ext cx="402537" cy="1002814"/>
          </a:xfrm>
          <a:prstGeom prst="bentConnector3">
            <a:avLst>
              <a:gd name="adj1" fmla="val 26661"/>
            </a:avLst>
          </a:prstGeom>
          <a:ln>
            <a:solidFill>
              <a:srgbClr val="4978B1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Соединительная линия уступом 33"/>
          <p:cNvCxnSpPr/>
          <p:nvPr/>
        </p:nvCxnSpPr>
        <p:spPr>
          <a:xfrm rot="5400000">
            <a:off x="6107409" y="2664491"/>
            <a:ext cx="402537" cy="3097374"/>
          </a:xfrm>
          <a:prstGeom prst="bentConnector3">
            <a:avLst>
              <a:gd name="adj1" fmla="val 68671"/>
            </a:avLst>
          </a:prstGeom>
          <a:ln>
            <a:solidFill>
              <a:srgbClr val="4978B1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Прямоугольник 41"/>
          <p:cNvSpPr/>
          <p:nvPr/>
        </p:nvSpPr>
        <p:spPr>
          <a:xfrm>
            <a:off x="1426329" y="4289521"/>
            <a:ext cx="2245571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" dirty="0" smtClean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представление в </a:t>
            </a:r>
            <a:r>
              <a:rPr lang="ru-RU" sz="800" dirty="0" err="1" smtClean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ПУиО</a:t>
            </a:r>
            <a:r>
              <a:rPr lang="ru-RU" sz="800" dirty="0" smtClean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ГИИС ЭБ</a:t>
            </a:r>
            <a:endParaRPr lang="ru-RU" sz="800" b="1" dirty="0">
              <a:solidFill>
                <a:sysClr val="windowText" lastClr="000000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96605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object 2"/>
          <p:cNvSpPr/>
          <p:nvPr/>
        </p:nvSpPr>
        <p:spPr>
          <a:xfrm flipV="1">
            <a:off x="2242" y="397591"/>
            <a:ext cx="9139528" cy="280834"/>
          </a:xfrm>
          <a:custGeom>
            <a:avLst/>
            <a:gdLst/>
            <a:ahLst/>
            <a:cxnLst/>
            <a:rect l="l" t="t" r="r" b="b"/>
            <a:pathLst>
              <a:path w="4416425">
                <a:moveTo>
                  <a:pt x="0" y="0"/>
                </a:moveTo>
                <a:lnTo>
                  <a:pt x="4415994" y="0"/>
                </a:lnTo>
              </a:path>
            </a:pathLst>
          </a:custGeom>
          <a:ln w="12700">
            <a:solidFill>
              <a:schemeClr val="bg1">
                <a:lumMod val="85000"/>
              </a:schemeClr>
            </a:solidFill>
          </a:ln>
        </p:spPr>
        <p:txBody>
          <a:bodyPr wrap="square" lIns="0" tIns="0" rIns="0" bIns="0" rtlCol="0"/>
          <a:lstStyle/>
          <a:p>
            <a:endParaRPr sz="2855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908698" y="4822003"/>
            <a:ext cx="2103120" cy="1846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algn="r"/>
            <a:r>
              <a:rPr lang="ru-RU" sz="1200" b="1" dirty="0" smtClean="0">
                <a:solidFill>
                  <a:schemeClr val="tx2"/>
                </a:solidFill>
                <a:latin typeface="Cambria" panose="02040503050406030204" pitchFamily="18" charset="0"/>
              </a:rPr>
              <a:t>23</a:t>
            </a:r>
            <a:endParaRPr lang="ru-RU" sz="1200" b="1" dirty="0">
              <a:solidFill>
                <a:schemeClr val="tx2"/>
              </a:solidFill>
              <a:latin typeface="Cambria" panose="02040503050406030204" pitchFamily="18" charset="0"/>
            </a:endParaRPr>
          </a:p>
        </p:txBody>
      </p:sp>
      <p:sp>
        <p:nvSpPr>
          <p:cNvPr id="5" name="Скругленный прямоугольник 56">
            <a:extLst>
              <a:ext uri="{FF2B5EF4-FFF2-40B4-BE49-F238E27FC236}">
                <a16:creationId xmlns="" xmlns:a16="http://schemas.microsoft.com/office/drawing/2014/main" id="{7D5109DB-5C3B-4D44-9353-4D26A24E9001}"/>
              </a:ext>
            </a:extLst>
          </p:cNvPr>
          <p:cNvSpPr/>
          <p:nvPr/>
        </p:nvSpPr>
        <p:spPr>
          <a:xfrm>
            <a:off x="2974321" y="1131589"/>
            <a:ext cx="3150353" cy="1007437"/>
          </a:xfrm>
          <a:prstGeom prst="roundRect">
            <a:avLst>
              <a:gd name="adj" fmla="val 3010"/>
            </a:avLst>
          </a:prstGeom>
          <a:noFill/>
          <a:ln w="9525">
            <a:solidFill>
              <a:srgbClr val="4978B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200" dirty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Баланс операций в системе </a:t>
            </a:r>
            <a:endParaRPr lang="ru-RU" sz="1200" dirty="0" smtClean="0">
              <a:solidFill>
                <a:prstClr val="black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00" dirty="0" smtClean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казначейских </a:t>
            </a:r>
            <a:r>
              <a:rPr lang="ru-RU" sz="1200" dirty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платежей </a:t>
            </a:r>
            <a:r>
              <a:rPr lang="ru-RU" sz="1200" dirty="0" smtClean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(ф. 0503195)</a:t>
            </a:r>
            <a:r>
              <a:rPr lang="en-US" sz="1200" dirty="0" smtClean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,</a:t>
            </a:r>
            <a:r>
              <a:rPr lang="ru-RU" sz="1200" dirty="0" smtClean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1200" dirty="0" smtClean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Оперативный </a:t>
            </a:r>
            <a:r>
              <a:rPr lang="ru-RU" sz="1200" dirty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баланс операций в системе казначейских платежей </a:t>
            </a:r>
            <a:r>
              <a:rPr lang="ru-RU" sz="1200" dirty="0" smtClean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(ф. </a:t>
            </a:r>
            <a:r>
              <a:rPr lang="ru-RU" sz="1200" dirty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0531377</a:t>
            </a:r>
            <a:r>
              <a:rPr lang="ru-RU" sz="1200" dirty="0" smtClean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r>
              <a:rPr lang="ru-RU" sz="1200" b="1" dirty="0" smtClean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по </a:t>
            </a:r>
            <a:r>
              <a:rPr lang="ru-RU" sz="1200" b="1" dirty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счетам нового плана счетов </a:t>
            </a:r>
            <a:endParaRPr lang="ru-RU" sz="1200" b="1" dirty="0">
              <a:solidFill>
                <a:sysClr val="windowText" lastClr="000000"/>
              </a:solidFill>
              <a:latin typeface="Cambria" panose="02040503050406030204" pitchFamily="18" charset="0"/>
            </a:endParaRPr>
          </a:p>
        </p:txBody>
      </p:sp>
      <p:sp>
        <p:nvSpPr>
          <p:cNvPr id="6" name="Скругленный прямоугольник 56">
            <a:extLst>
              <a:ext uri="{FF2B5EF4-FFF2-40B4-BE49-F238E27FC236}">
                <a16:creationId xmlns="" xmlns:a16="http://schemas.microsoft.com/office/drawing/2014/main" id="{7D5109DB-5C3B-4D44-9353-4D26A24E9001}"/>
              </a:ext>
            </a:extLst>
          </p:cNvPr>
          <p:cNvSpPr/>
          <p:nvPr/>
        </p:nvSpPr>
        <p:spPr>
          <a:xfrm>
            <a:off x="364032" y="3039125"/>
            <a:ext cx="2610289" cy="855095"/>
          </a:xfrm>
          <a:prstGeom prst="roundRect">
            <a:avLst>
              <a:gd name="adj" fmla="val 3010"/>
            </a:avLst>
          </a:prstGeom>
          <a:noFill/>
          <a:ln w="9525">
            <a:solidFill>
              <a:srgbClr val="4978B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/>
            <a:r>
              <a:rPr lang="ru-RU" sz="1200" dirty="0">
                <a:solidFill>
                  <a:schemeClr val="tx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Банковские выписки </a:t>
            </a:r>
            <a:endParaRPr lang="ru-RU" sz="1200" dirty="0" smtClean="0">
              <a:solidFill>
                <a:schemeClr val="tx1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algn="ctr" eaLnBrk="0" hangingPunct="0"/>
            <a:r>
              <a:rPr lang="ru-RU" sz="1200" dirty="0" smtClean="0">
                <a:solidFill>
                  <a:schemeClr val="tx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(</a:t>
            </a:r>
            <a:r>
              <a:rPr lang="ru-RU" sz="1200" dirty="0">
                <a:solidFill>
                  <a:schemeClr val="tx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извещения</a:t>
            </a:r>
            <a:r>
              <a:rPr lang="ru-RU" sz="1200" dirty="0" smtClean="0">
                <a:solidFill>
                  <a:schemeClr val="tx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)</a:t>
            </a:r>
            <a:endParaRPr lang="ru-RU" sz="1200" dirty="0">
              <a:solidFill>
                <a:schemeClr val="tx1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56">
            <a:extLst>
              <a:ext uri="{FF2B5EF4-FFF2-40B4-BE49-F238E27FC236}">
                <a16:creationId xmlns="" xmlns:a16="http://schemas.microsoft.com/office/drawing/2014/main" id="{7D5109DB-5C3B-4D44-9353-4D26A24E9001}"/>
              </a:ext>
            </a:extLst>
          </p:cNvPr>
          <p:cNvSpPr/>
          <p:nvPr/>
        </p:nvSpPr>
        <p:spPr>
          <a:xfrm>
            <a:off x="3244353" y="3039126"/>
            <a:ext cx="2610289" cy="855094"/>
          </a:xfrm>
          <a:prstGeom prst="roundRect">
            <a:avLst>
              <a:gd name="adj" fmla="val 3010"/>
            </a:avLst>
          </a:prstGeom>
          <a:noFill/>
          <a:ln w="9525">
            <a:solidFill>
              <a:srgbClr val="4978B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/>
            <a:r>
              <a:rPr lang="ru-RU" sz="1200" dirty="0">
                <a:solidFill>
                  <a:schemeClr val="tx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Выписки из </a:t>
            </a:r>
            <a:endParaRPr lang="ru-RU" sz="1200" dirty="0" smtClean="0">
              <a:solidFill>
                <a:schemeClr val="tx1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algn="ctr" eaLnBrk="0" hangingPunct="0"/>
            <a:r>
              <a:rPr lang="ru-RU" sz="1200" dirty="0" smtClean="0">
                <a:solidFill>
                  <a:schemeClr val="tx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казначейских </a:t>
            </a:r>
            <a:r>
              <a:rPr lang="ru-RU" sz="1200" dirty="0">
                <a:solidFill>
                  <a:schemeClr val="tx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счетов</a:t>
            </a:r>
          </a:p>
        </p:txBody>
      </p:sp>
      <p:sp>
        <p:nvSpPr>
          <p:cNvPr id="10" name="Скругленный прямоугольник 56">
            <a:extLst>
              <a:ext uri="{FF2B5EF4-FFF2-40B4-BE49-F238E27FC236}">
                <a16:creationId xmlns="" xmlns:a16="http://schemas.microsoft.com/office/drawing/2014/main" id="{7D5109DB-5C3B-4D44-9353-4D26A24E9001}"/>
              </a:ext>
            </a:extLst>
          </p:cNvPr>
          <p:cNvSpPr/>
          <p:nvPr/>
        </p:nvSpPr>
        <p:spPr>
          <a:xfrm>
            <a:off x="6124674" y="3039124"/>
            <a:ext cx="2610289" cy="855096"/>
          </a:xfrm>
          <a:prstGeom prst="roundRect">
            <a:avLst>
              <a:gd name="adj" fmla="val 3010"/>
            </a:avLst>
          </a:prstGeom>
          <a:noFill/>
          <a:ln w="9525">
            <a:solidFill>
              <a:srgbClr val="4978B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/>
            <a:r>
              <a:rPr lang="ru-RU" sz="1200" dirty="0" smtClean="0">
                <a:solidFill>
                  <a:schemeClr val="tx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Показатели по счетам </a:t>
            </a:r>
          </a:p>
          <a:p>
            <a:pPr algn="ctr" eaLnBrk="0" hangingPunct="0"/>
            <a:r>
              <a:rPr lang="ru-RU" sz="1200" dirty="0" smtClean="0">
                <a:solidFill>
                  <a:schemeClr val="tx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казначейского учета</a:t>
            </a:r>
            <a:endParaRPr lang="ru-RU" sz="1200" dirty="0">
              <a:solidFill>
                <a:schemeClr val="tx1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2801545" y="2859106"/>
            <a:ext cx="345552" cy="34555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5681866" y="2873594"/>
            <a:ext cx="345552" cy="34555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8487435" y="2769096"/>
            <a:ext cx="495055" cy="495055"/>
          </a:xfrm>
          <a:prstGeom prst="rect">
            <a:avLst/>
          </a:prstGeom>
        </p:spPr>
      </p:pic>
      <p:cxnSp>
        <p:nvCxnSpPr>
          <p:cNvPr id="14" name="Соединительная линия уступом 13"/>
          <p:cNvCxnSpPr>
            <a:stCxn id="5" idx="2"/>
            <a:endCxn id="6" idx="0"/>
          </p:cNvCxnSpPr>
          <p:nvPr/>
        </p:nvCxnSpPr>
        <p:spPr>
          <a:xfrm rot="5400000">
            <a:off x="2659289" y="1148915"/>
            <a:ext cx="900099" cy="2880321"/>
          </a:xfrm>
          <a:prstGeom prst="bentConnector3">
            <a:avLst>
              <a:gd name="adj1" fmla="val 50000"/>
            </a:avLst>
          </a:prstGeom>
          <a:ln>
            <a:solidFill>
              <a:srgbClr val="4978B1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Соединительная линия уступом 16"/>
          <p:cNvCxnSpPr>
            <a:stCxn id="5" idx="2"/>
            <a:endCxn id="10" idx="0"/>
          </p:cNvCxnSpPr>
          <p:nvPr/>
        </p:nvCxnSpPr>
        <p:spPr>
          <a:xfrm rot="16200000" flipH="1">
            <a:off x="5539609" y="1148914"/>
            <a:ext cx="900098" cy="2880321"/>
          </a:xfrm>
          <a:prstGeom prst="bentConnector3">
            <a:avLst>
              <a:gd name="adj1" fmla="val 50000"/>
            </a:avLst>
          </a:prstGeom>
          <a:ln>
            <a:solidFill>
              <a:srgbClr val="4978B1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stCxn id="5" idx="2"/>
            <a:endCxn id="7" idx="0"/>
          </p:cNvCxnSpPr>
          <p:nvPr/>
        </p:nvCxnSpPr>
        <p:spPr>
          <a:xfrm>
            <a:off x="4549498" y="2139026"/>
            <a:ext cx="0" cy="900100"/>
          </a:xfrm>
          <a:prstGeom prst="straightConnector1">
            <a:avLst/>
          </a:prstGeom>
          <a:ln>
            <a:solidFill>
              <a:srgbClr val="4978B1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973" y="1176595"/>
            <a:ext cx="1091264" cy="15057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2771806" y="6465"/>
            <a:ext cx="63782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b="1" dirty="0" smtClean="0">
                <a:solidFill>
                  <a:srgbClr val="11437F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Бюджетная (казначейская) отчетность</a:t>
            </a:r>
          </a:p>
          <a:p>
            <a:pPr algn="r"/>
            <a:r>
              <a:rPr lang="ru-RU" sz="1600" b="1" dirty="0" smtClean="0">
                <a:solidFill>
                  <a:srgbClr val="11437F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по счетам нового плана счетов</a:t>
            </a:r>
            <a:endParaRPr lang="ru-RU" sz="1600" b="1" dirty="0">
              <a:solidFill>
                <a:srgbClr val="11437F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10672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16">
            <a:extLst>
              <a:ext uri="{FF2B5EF4-FFF2-40B4-BE49-F238E27FC236}">
                <a16:creationId xmlns="" xmlns:a16="http://schemas.microsoft.com/office/drawing/2014/main" id="{35C0BD5A-2047-4654-95BD-6216E4CD2D4D}"/>
              </a:ext>
            </a:extLst>
          </p:cNvPr>
          <p:cNvSpPr/>
          <p:nvPr/>
        </p:nvSpPr>
        <p:spPr>
          <a:xfrm>
            <a:off x="1376645" y="878586"/>
            <a:ext cx="6255695" cy="1403487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accent1"/>
            </a:solidFill>
            <a:prstDash val="dash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t" anchorCtr="0"/>
          <a:lstStyle/>
          <a:p>
            <a:pPr algn="ctr" eaLnBrk="0" hangingPunct="0">
              <a:defRPr/>
            </a:pPr>
            <a:r>
              <a:rPr lang="ru-RU" sz="1200" b="1" dirty="0" smtClean="0">
                <a:solidFill>
                  <a:srgbClr val="4978B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Подсистема </a:t>
            </a:r>
            <a:r>
              <a:rPr lang="ru-RU" sz="1200" b="1" dirty="0">
                <a:solidFill>
                  <a:srgbClr val="4978B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учета и отчетности </a:t>
            </a:r>
            <a:r>
              <a:rPr lang="ru-RU" sz="1200" b="1" dirty="0" smtClean="0">
                <a:solidFill>
                  <a:srgbClr val="4978B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ГИИС ЭБ</a:t>
            </a:r>
            <a:endParaRPr lang="ru-RU" sz="1200" b="1" dirty="0">
              <a:solidFill>
                <a:srgbClr val="4978B1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object 2"/>
          <p:cNvSpPr/>
          <p:nvPr/>
        </p:nvSpPr>
        <p:spPr>
          <a:xfrm flipV="1">
            <a:off x="2242" y="397591"/>
            <a:ext cx="9139528" cy="280834"/>
          </a:xfrm>
          <a:custGeom>
            <a:avLst/>
            <a:gdLst/>
            <a:ahLst/>
            <a:cxnLst/>
            <a:rect l="l" t="t" r="r" b="b"/>
            <a:pathLst>
              <a:path w="4416425">
                <a:moveTo>
                  <a:pt x="0" y="0"/>
                </a:moveTo>
                <a:lnTo>
                  <a:pt x="4415994" y="0"/>
                </a:lnTo>
              </a:path>
            </a:pathLst>
          </a:custGeom>
          <a:ln w="12700">
            <a:solidFill>
              <a:schemeClr val="bg1">
                <a:lumMod val="85000"/>
              </a:schemeClr>
            </a:solidFill>
          </a:ln>
        </p:spPr>
        <p:txBody>
          <a:bodyPr wrap="square" lIns="0" tIns="0" rIns="0" bIns="0" rtlCol="0"/>
          <a:lstStyle/>
          <a:p>
            <a:endParaRPr sz="2855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908698" y="4822003"/>
            <a:ext cx="2103120" cy="1846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algn="r"/>
            <a:r>
              <a:rPr lang="ru-RU" sz="1200" b="1" dirty="0" smtClean="0">
                <a:solidFill>
                  <a:schemeClr val="tx2"/>
                </a:solidFill>
                <a:latin typeface="Cambria" panose="02040503050406030204" pitchFamily="18" charset="0"/>
              </a:rPr>
              <a:t>24</a:t>
            </a:r>
            <a:endParaRPr lang="ru-RU" sz="1200" b="1" dirty="0">
              <a:solidFill>
                <a:schemeClr val="tx2"/>
              </a:solidFill>
              <a:latin typeface="Cambria" panose="02040503050406030204" pitchFamily="18" charset="0"/>
            </a:endParaRPr>
          </a:p>
        </p:txBody>
      </p:sp>
      <p:sp>
        <p:nvSpPr>
          <p:cNvPr id="7" name="Скругленный прямоугольник 16">
            <a:extLst>
              <a:ext uri="{FF2B5EF4-FFF2-40B4-BE49-F238E27FC236}">
                <a16:creationId xmlns="" xmlns:a16="http://schemas.microsoft.com/office/drawing/2014/main" id="{35C0BD5A-2047-4654-95BD-6216E4CD2D4D}"/>
              </a:ext>
            </a:extLst>
          </p:cNvPr>
          <p:cNvSpPr/>
          <p:nvPr/>
        </p:nvSpPr>
        <p:spPr>
          <a:xfrm>
            <a:off x="1376646" y="2616755"/>
            <a:ext cx="1935209" cy="2115235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accent1"/>
            </a:solidFill>
            <a:prstDash val="dash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b" anchorCtr="0"/>
          <a:lstStyle/>
          <a:p>
            <a:pPr algn="ctr" eaLnBrk="0" hangingPunct="0">
              <a:defRPr/>
            </a:pPr>
            <a:r>
              <a:rPr lang="ru-RU" sz="1200" b="1" dirty="0" smtClean="0">
                <a:solidFill>
                  <a:srgbClr val="4978B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ИС «АСФК»</a:t>
            </a:r>
            <a:endParaRPr lang="ru-RU" sz="1200" b="1" dirty="0">
              <a:solidFill>
                <a:srgbClr val="4978B1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16">
            <a:extLst>
              <a:ext uri="{FF2B5EF4-FFF2-40B4-BE49-F238E27FC236}">
                <a16:creationId xmlns="" xmlns:a16="http://schemas.microsoft.com/office/drawing/2014/main" id="{35C0BD5A-2047-4654-95BD-6216E4CD2D4D}"/>
              </a:ext>
            </a:extLst>
          </p:cNvPr>
          <p:cNvSpPr/>
          <p:nvPr/>
        </p:nvSpPr>
        <p:spPr>
          <a:xfrm>
            <a:off x="3401864" y="2616755"/>
            <a:ext cx="4230477" cy="2115235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accent1"/>
            </a:solidFill>
            <a:prstDash val="dash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b" anchorCtr="0"/>
          <a:lstStyle/>
          <a:p>
            <a:pPr algn="ctr" eaLnBrk="0" hangingPunct="0">
              <a:defRPr/>
            </a:pPr>
            <a:r>
              <a:rPr lang="ru-RU" sz="1200" b="1" dirty="0" smtClean="0">
                <a:solidFill>
                  <a:srgbClr val="4978B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Подсистема </a:t>
            </a:r>
            <a:r>
              <a:rPr lang="ru-RU" sz="1200" b="1" dirty="0">
                <a:solidFill>
                  <a:srgbClr val="4978B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учета и отчетности </a:t>
            </a:r>
            <a:r>
              <a:rPr lang="ru-RU" sz="1200" b="1" dirty="0" smtClean="0">
                <a:solidFill>
                  <a:srgbClr val="4978B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ГИИС ЭБ</a:t>
            </a:r>
            <a:endParaRPr lang="ru-RU" sz="1200" b="1" dirty="0">
              <a:solidFill>
                <a:srgbClr val="4978B1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56">
            <a:extLst>
              <a:ext uri="{FF2B5EF4-FFF2-40B4-BE49-F238E27FC236}">
                <a16:creationId xmlns="" xmlns:a16="http://schemas.microsoft.com/office/drawing/2014/main" id="{7D5109DB-5C3B-4D44-9353-4D26A24E9001}"/>
              </a:ext>
            </a:extLst>
          </p:cNvPr>
          <p:cNvSpPr/>
          <p:nvPr/>
        </p:nvSpPr>
        <p:spPr>
          <a:xfrm>
            <a:off x="1564467" y="2751770"/>
            <a:ext cx="1604590" cy="1571317"/>
          </a:xfrm>
          <a:prstGeom prst="roundRect">
            <a:avLst>
              <a:gd name="adj" fmla="val 3010"/>
            </a:avLst>
          </a:prstGeom>
          <a:noFill/>
          <a:ln w="9525">
            <a:solidFill>
              <a:srgbClr val="4978B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100" dirty="0" smtClean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Отчет (ф. 0503153)</a:t>
            </a:r>
            <a:r>
              <a:rPr lang="en-US" sz="1100" dirty="0" smtClean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,</a:t>
            </a:r>
            <a:r>
              <a:rPr lang="ru-RU" sz="1100" dirty="0" smtClean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Баланс (ф. 0503195)</a:t>
            </a:r>
            <a:r>
              <a:rPr lang="en-US" sz="1100" dirty="0" smtClean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,</a:t>
            </a:r>
            <a:r>
              <a:rPr lang="ru-RU" sz="1100" dirty="0" smtClean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Отчет (ф. 0503196)</a:t>
            </a:r>
            <a:r>
              <a:rPr lang="en-US" sz="1100" dirty="0" smtClean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,</a:t>
            </a:r>
            <a:r>
              <a:rPr lang="ru-RU" sz="1100" dirty="0" smtClean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Оперативный баланс (ф. 0531377) </a:t>
            </a:r>
            <a:endParaRPr lang="ru-RU" sz="1100" dirty="0">
              <a:solidFill>
                <a:sysClr val="windowText" lastClr="000000"/>
              </a:solidFill>
              <a:latin typeface="Cambria" panose="02040503050406030204" pitchFamily="18" charset="0"/>
            </a:endParaRPr>
          </a:p>
        </p:txBody>
      </p:sp>
      <p:sp>
        <p:nvSpPr>
          <p:cNvPr id="10" name="Скругленный прямоугольник 56">
            <a:extLst>
              <a:ext uri="{FF2B5EF4-FFF2-40B4-BE49-F238E27FC236}">
                <a16:creationId xmlns="" xmlns:a16="http://schemas.microsoft.com/office/drawing/2014/main" id="{7D5109DB-5C3B-4D44-9353-4D26A24E9001}"/>
              </a:ext>
            </a:extLst>
          </p:cNvPr>
          <p:cNvSpPr/>
          <p:nvPr/>
        </p:nvSpPr>
        <p:spPr>
          <a:xfrm>
            <a:off x="3581890" y="2751770"/>
            <a:ext cx="1792417" cy="1575176"/>
          </a:xfrm>
          <a:prstGeom prst="roundRect">
            <a:avLst>
              <a:gd name="adj" fmla="val 3010"/>
            </a:avLst>
          </a:prstGeom>
          <a:noFill/>
          <a:ln w="9525">
            <a:solidFill>
              <a:srgbClr val="4978B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100" dirty="0" smtClean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Отчет (ф. 0503153)</a:t>
            </a:r>
            <a:r>
              <a:rPr lang="en-US" sz="1100" dirty="0" smtClean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,</a:t>
            </a:r>
            <a:r>
              <a:rPr lang="ru-RU" sz="1100" dirty="0" smtClean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Баланс (ф. 0503195)</a:t>
            </a:r>
            <a:r>
              <a:rPr lang="en-US" sz="1100" dirty="0" smtClean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,</a:t>
            </a:r>
            <a:r>
              <a:rPr lang="ru-RU" sz="1100" dirty="0" smtClean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Отчет (ф. 0503196)</a:t>
            </a:r>
            <a:r>
              <a:rPr lang="en-US" sz="1100" dirty="0" smtClean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,</a:t>
            </a:r>
            <a:r>
              <a:rPr lang="ru-RU" sz="1100" dirty="0" smtClean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Оперативный баланс </a:t>
            </a:r>
          </a:p>
          <a:p>
            <a:pPr algn="ctr"/>
            <a:r>
              <a:rPr lang="ru-RU" sz="1100" dirty="0" smtClean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(ф. 0531377) по операциям</a:t>
            </a:r>
            <a:r>
              <a:rPr lang="en-US" sz="1100" dirty="0" smtClean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,</a:t>
            </a:r>
            <a:r>
              <a:rPr lang="ru-RU" sz="1100" dirty="0" smtClean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учтенным по счетам </a:t>
            </a:r>
            <a:r>
              <a:rPr lang="ru-RU" sz="1100" b="1" dirty="0" smtClean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плана счетов переходного периода</a:t>
            </a:r>
            <a:endParaRPr lang="ru-RU" sz="1100" b="1" dirty="0">
              <a:solidFill>
                <a:sysClr val="windowText" lastClr="000000"/>
              </a:solidFill>
              <a:latin typeface="Cambria" panose="02040503050406030204" pitchFamily="18" charset="0"/>
            </a:endParaRPr>
          </a:p>
        </p:txBody>
      </p:sp>
      <p:sp>
        <p:nvSpPr>
          <p:cNvPr id="11" name="Скругленный прямоугольник 56">
            <a:extLst>
              <a:ext uri="{FF2B5EF4-FFF2-40B4-BE49-F238E27FC236}">
                <a16:creationId xmlns="" xmlns:a16="http://schemas.microsoft.com/office/drawing/2014/main" id="{7D5109DB-5C3B-4D44-9353-4D26A24E9001}"/>
              </a:ext>
            </a:extLst>
          </p:cNvPr>
          <p:cNvSpPr/>
          <p:nvPr/>
        </p:nvSpPr>
        <p:spPr>
          <a:xfrm>
            <a:off x="5607116" y="2751770"/>
            <a:ext cx="1845205" cy="1555531"/>
          </a:xfrm>
          <a:prstGeom prst="roundRect">
            <a:avLst>
              <a:gd name="adj" fmla="val 3010"/>
            </a:avLst>
          </a:prstGeom>
          <a:noFill/>
          <a:ln w="9525">
            <a:solidFill>
              <a:srgbClr val="4978B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100" dirty="0" smtClean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Отчет (ф. 0503153)</a:t>
            </a:r>
            <a:r>
              <a:rPr lang="en-US" sz="1100" dirty="0" smtClean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,</a:t>
            </a:r>
            <a:r>
              <a:rPr lang="ru-RU" sz="1100" dirty="0" smtClean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Баланс (ф. 0503195)</a:t>
            </a:r>
            <a:r>
              <a:rPr lang="en-US" sz="1100" dirty="0" smtClean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,</a:t>
            </a:r>
            <a:r>
              <a:rPr lang="ru-RU" sz="1100" dirty="0" smtClean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Отчет (ф. 0503196)</a:t>
            </a:r>
            <a:r>
              <a:rPr lang="en-US" sz="1100" dirty="0" smtClean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,</a:t>
            </a:r>
            <a:r>
              <a:rPr lang="ru-RU" sz="1100" dirty="0" smtClean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Оперативный баланс </a:t>
            </a:r>
          </a:p>
          <a:p>
            <a:pPr algn="ctr"/>
            <a:r>
              <a:rPr lang="ru-RU" sz="1100" dirty="0" smtClean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(ф. 0531377</a:t>
            </a:r>
            <a:r>
              <a:rPr lang="ru-RU" sz="1100" dirty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) по </a:t>
            </a:r>
            <a:r>
              <a:rPr lang="ru-RU" sz="1100" dirty="0" smtClean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счетам </a:t>
            </a:r>
            <a:r>
              <a:rPr lang="ru-RU" sz="1100" b="1" dirty="0" smtClean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нового плана счетов </a:t>
            </a:r>
            <a:endParaRPr lang="ru-RU" sz="1100" b="1" dirty="0">
              <a:solidFill>
                <a:sysClr val="windowText" lastClr="000000"/>
              </a:solidFill>
              <a:latin typeface="Cambria" panose="02040503050406030204" pitchFamily="18" charset="0"/>
            </a:endParaRPr>
          </a:p>
        </p:txBody>
      </p:sp>
      <p:sp>
        <p:nvSpPr>
          <p:cNvPr id="12" name="Скругленный прямоугольник 56">
            <a:extLst>
              <a:ext uri="{FF2B5EF4-FFF2-40B4-BE49-F238E27FC236}">
                <a16:creationId xmlns="" xmlns:a16="http://schemas.microsoft.com/office/drawing/2014/main" id="{7D5109DB-5C3B-4D44-9353-4D26A24E9001}"/>
              </a:ext>
            </a:extLst>
          </p:cNvPr>
          <p:cNvSpPr/>
          <p:nvPr/>
        </p:nvSpPr>
        <p:spPr>
          <a:xfrm>
            <a:off x="2411760" y="1356615"/>
            <a:ext cx="4140460" cy="720080"/>
          </a:xfrm>
          <a:prstGeom prst="roundRect">
            <a:avLst>
              <a:gd name="adj" fmla="val 3010"/>
            </a:avLst>
          </a:prstGeom>
          <a:noFill/>
          <a:ln w="9525">
            <a:solidFill>
              <a:srgbClr val="4978B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100" dirty="0" smtClean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Отчет (ф. 0503153)</a:t>
            </a:r>
            <a:r>
              <a:rPr lang="en-US" sz="1100" dirty="0" smtClean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,</a:t>
            </a:r>
            <a:r>
              <a:rPr lang="ru-RU" sz="1100" dirty="0" smtClean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Баланс (ф. 0503195)</a:t>
            </a:r>
            <a:r>
              <a:rPr lang="en-US" sz="1100" dirty="0" smtClean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,</a:t>
            </a:r>
            <a:r>
              <a:rPr lang="ru-RU" sz="1100" dirty="0" smtClean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Отчет (ф. 0503196)</a:t>
            </a:r>
            <a:r>
              <a:rPr lang="en-US" sz="1100" dirty="0" smtClean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,</a:t>
            </a:r>
            <a:r>
              <a:rPr lang="ru-RU" sz="1100" dirty="0" smtClean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Оперативный баланс (ф. 0531377) ТОФК</a:t>
            </a:r>
            <a:r>
              <a:rPr lang="en-US" sz="1100" dirty="0" smtClean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,</a:t>
            </a:r>
            <a:r>
              <a:rPr lang="ru-RU" sz="1100" dirty="0" smtClean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представляемые в МОУ ФК</a:t>
            </a:r>
            <a:endParaRPr lang="ru-RU" sz="1100" dirty="0">
              <a:solidFill>
                <a:sysClr val="windowText" lastClr="000000"/>
              </a:solidFill>
              <a:latin typeface="Cambria" panose="02040503050406030204" pitchFamily="18" charset="0"/>
            </a:endParaRPr>
          </a:p>
        </p:txBody>
      </p:sp>
      <p:cxnSp>
        <p:nvCxnSpPr>
          <p:cNvPr id="13" name="Соединительная линия уступом 12"/>
          <p:cNvCxnSpPr/>
          <p:nvPr/>
        </p:nvCxnSpPr>
        <p:spPr>
          <a:xfrm rot="5400000" flipH="1" flipV="1">
            <a:off x="2996828" y="1356619"/>
            <a:ext cx="675075" cy="2115228"/>
          </a:xfrm>
          <a:prstGeom prst="bentConnector3">
            <a:avLst>
              <a:gd name="adj1" fmla="val 50000"/>
            </a:avLst>
          </a:prstGeom>
          <a:ln>
            <a:solidFill>
              <a:srgbClr val="4978B1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Соединительная линия уступом 18"/>
          <p:cNvCxnSpPr/>
          <p:nvPr/>
        </p:nvCxnSpPr>
        <p:spPr>
          <a:xfrm rot="16200000" flipV="1">
            <a:off x="5258327" y="1390368"/>
            <a:ext cx="675075" cy="2047729"/>
          </a:xfrm>
          <a:prstGeom prst="bentConnector3">
            <a:avLst>
              <a:gd name="adj1" fmla="val 50000"/>
            </a:avLst>
          </a:prstGeom>
          <a:ln>
            <a:solidFill>
              <a:srgbClr val="4978B1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>
            <a:stCxn id="10" idx="0"/>
            <a:endCxn id="12" idx="2"/>
          </p:cNvCxnSpPr>
          <p:nvPr/>
        </p:nvCxnSpPr>
        <p:spPr>
          <a:xfrm flipV="1">
            <a:off x="4478099" y="2076695"/>
            <a:ext cx="3891" cy="675075"/>
          </a:xfrm>
          <a:prstGeom prst="straightConnector1">
            <a:avLst/>
          </a:prstGeom>
          <a:ln>
            <a:solidFill>
              <a:srgbClr val="4978B1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0" name="Picture 2" descr="C:\Users\1\AppData\Local\Microsoft\Windows\Temporary Internet Files\Content.IE5\FUZSU1KV\MC900434750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9013" y="2644014"/>
            <a:ext cx="375314" cy="322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2" descr="C:\Users\1\AppData\Local\Microsoft\Windows\Temporary Internet Files\Content.IE5\FUZSU1KV\MC900434750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7027" y="2649295"/>
            <a:ext cx="375314" cy="322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6338447" y="1085274"/>
            <a:ext cx="495055" cy="495055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771806" y="6465"/>
            <a:ext cx="63782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b="1" dirty="0" smtClean="0">
                <a:solidFill>
                  <a:srgbClr val="11437F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Бюджетная (казначейская) отчетность</a:t>
            </a:r>
          </a:p>
          <a:p>
            <a:pPr algn="r"/>
            <a:r>
              <a:rPr lang="ru-RU" sz="1600" b="1" dirty="0" smtClean="0">
                <a:solidFill>
                  <a:srgbClr val="11437F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по счетам нового плана счетов</a:t>
            </a:r>
            <a:endParaRPr lang="ru-RU" sz="1600" b="1" dirty="0">
              <a:solidFill>
                <a:srgbClr val="11437F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4676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object 2"/>
          <p:cNvSpPr/>
          <p:nvPr/>
        </p:nvSpPr>
        <p:spPr>
          <a:xfrm flipV="1">
            <a:off x="2242" y="397591"/>
            <a:ext cx="9139528" cy="280834"/>
          </a:xfrm>
          <a:custGeom>
            <a:avLst/>
            <a:gdLst/>
            <a:ahLst/>
            <a:cxnLst/>
            <a:rect l="l" t="t" r="r" b="b"/>
            <a:pathLst>
              <a:path w="4416425">
                <a:moveTo>
                  <a:pt x="0" y="0"/>
                </a:moveTo>
                <a:lnTo>
                  <a:pt x="4415994" y="0"/>
                </a:lnTo>
              </a:path>
            </a:pathLst>
          </a:custGeom>
          <a:ln w="12700">
            <a:solidFill>
              <a:schemeClr val="bg1">
                <a:lumMod val="85000"/>
              </a:schemeClr>
            </a:solidFill>
          </a:ln>
        </p:spPr>
        <p:txBody>
          <a:bodyPr wrap="square" lIns="0" tIns="0" rIns="0" bIns="0" rtlCol="0"/>
          <a:lstStyle/>
          <a:p>
            <a:endParaRPr sz="2855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908698" y="4822003"/>
            <a:ext cx="2103120" cy="1846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algn="r"/>
            <a:r>
              <a:rPr lang="ru-RU" sz="1200" b="1" dirty="0" smtClean="0">
                <a:solidFill>
                  <a:schemeClr val="tx2"/>
                </a:solidFill>
                <a:latin typeface="Cambria" panose="02040503050406030204" pitchFamily="18" charset="0"/>
              </a:rPr>
              <a:t>25</a:t>
            </a:r>
            <a:endParaRPr lang="ru-RU" sz="1200" b="1" dirty="0">
              <a:solidFill>
                <a:schemeClr val="tx2"/>
              </a:solidFill>
              <a:latin typeface="Cambria" panose="020405030504060302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71806" y="6465"/>
            <a:ext cx="63782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b="1" dirty="0" smtClean="0">
                <a:solidFill>
                  <a:srgbClr val="11437F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Бюджетная (казначейская) отчетность</a:t>
            </a:r>
          </a:p>
          <a:p>
            <a:pPr algn="r"/>
            <a:r>
              <a:rPr lang="ru-RU" sz="1600" b="1" dirty="0" smtClean="0">
                <a:solidFill>
                  <a:srgbClr val="11437F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по счетам нового плана счетов</a:t>
            </a:r>
            <a:endParaRPr lang="ru-RU" sz="1600" b="1" dirty="0">
              <a:solidFill>
                <a:srgbClr val="11437F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6" name="Скругленный прямоугольник 16">
            <a:extLst>
              <a:ext uri="{FF2B5EF4-FFF2-40B4-BE49-F238E27FC236}">
                <a16:creationId xmlns="" xmlns:a16="http://schemas.microsoft.com/office/drawing/2014/main" id="{35C0BD5A-2047-4654-95BD-6216E4CD2D4D}"/>
              </a:ext>
            </a:extLst>
          </p:cNvPr>
          <p:cNvSpPr/>
          <p:nvPr/>
        </p:nvSpPr>
        <p:spPr>
          <a:xfrm>
            <a:off x="386535" y="816555"/>
            <a:ext cx="5940660" cy="4005448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accent1"/>
            </a:solidFill>
            <a:prstDash val="dash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t" anchorCtr="0"/>
          <a:lstStyle/>
          <a:p>
            <a:pPr algn="ctr" eaLnBrk="0" hangingPunct="0">
              <a:defRPr/>
            </a:pPr>
            <a:r>
              <a:rPr lang="ru-RU" sz="1200" b="1" dirty="0">
                <a:solidFill>
                  <a:srgbClr val="4978B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Подсистема учета и отчетности ГИИС ЭБ</a:t>
            </a:r>
          </a:p>
        </p:txBody>
      </p:sp>
      <p:sp>
        <p:nvSpPr>
          <p:cNvPr id="8" name="Скругленный прямоугольник 16">
            <a:extLst>
              <a:ext uri="{FF2B5EF4-FFF2-40B4-BE49-F238E27FC236}">
                <a16:creationId xmlns="" xmlns:a16="http://schemas.microsoft.com/office/drawing/2014/main" id="{35C0BD5A-2047-4654-95BD-6216E4CD2D4D}"/>
              </a:ext>
            </a:extLst>
          </p:cNvPr>
          <p:cNvSpPr/>
          <p:nvPr/>
        </p:nvSpPr>
        <p:spPr>
          <a:xfrm>
            <a:off x="6687236" y="819305"/>
            <a:ext cx="2070229" cy="4005448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accent1"/>
            </a:solidFill>
            <a:prstDash val="dash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t" anchorCtr="0"/>
          <a:lstStyle/>
          <a:p>
            <a:pPr algn="ctr" eaLnBrk="0" hangingPunct="0">
              <a:defRPr/>
            </a:pPr>
            <a:r>
              <a:rPr lang="ru-RU" sz="1200" b="1" dirty="0" smtClean="0">
                <a:solidFill>
                  <a:srgbClr val="4978B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ИС «АСФК» МОУ ФК</a:t>
            </a:r>
            <a:endParaRPr lang="ru-RU" sz="1200" b="1" dirty="0">
              <a:solidFill>
                <a:srgbClr val="4978B1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16">
            <a:extLst>
              <a:ext uri="{FF2B5EF4-FFF2-40B4-BE49-F238E27FC236}">
                <a16:creationId xmlns="" xmlns:a16="http://schemas.microsoft.com/office/drawing/2014/main" id="{35C0BD5A-2047-4654-95BD-6216E4CD2D4D}"/>
              </a:ext>
            </a:extLst>
          </p:cNvPr>
          <p:cNvSpPr/>
          <p:nvPr/>
        </p:nvSpPr>
        <p:spPr>
          <a:xfrm>
            <a:off x="2996824" y="1557705"/>
            <a:ext cx="3195355" cy="2994265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accent1"/>
            </a:solidFill>
            <a:prstDash val="dash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t" anchorCtr="0"/>
          <a:lstStyle/>
          <a:p>
            <a:pPr algn="ctr" eaLnBrk="0" hangingPunct="0">
              <a:defRPr/>
            </a:pPr>
            <a:r>
              <a:rPr lang="ru-RU" sz="1200" b="1" dirty="0" smtClean="0">
                <a:solidFill>
                  <a:srgbClr val="4978B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МОУ ФК</a:t>
            </a:r>
            <a:endParaRPr lang="ru-RU" sz="1200" b="1" dirty="0">
              <a:solidFill>
                <a:srgbClr val="4978B1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кругленный прямоугольник 16">
            <a:extLst>
              <a:ext uri="{FF2B5EF4-FFF2-40B4-BE49-F238E27FC236}">
                <a16:creationId xmlns="" xmlns:a16="http://schemas.microsoft.com/office/drawing/2014/main" id="{35C0BD5A-2047-4654-95BD-6216E4CD2D4D}"/>
              </a:ext>
            </a:extLst>
          </p:cNvPr>
          <p:cNvSpPr/>
          <p:nvPr/>
        </p:nvSpPr>
        <p:spPr>
          <a:xfrm>
            <a:off x="521551" y="1557705"/>
            <a:ext cx="2070229" cy="2994265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accent1"/>
            </a:solidFill>
            <a:prstDash val="dash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t" anchorCtr="0"/>
          <a:lstStyle/>
          <a:p>
            <a:pPr algn="ctr" eaLnBrk="0" hangingPunct="0">
              <a:defRPr/>
            </a:pPr>
            <a:r>
              <a:rPr lang="ru-RU" sz="1200" b="1" dirty="0" smtClean="0">
                <a:solidFill>
                  <a:srgbClr val="4978B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ТОФК</a:t>
            </a:r>
            <a:endParaRPr lang="ru-RU" sz="1200" b="1" dirty="0">
              <a:solidFill>
                <a:srgbClr val="4978B1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Скругленный прямоугольник 56">
            <a:extLst>
              <a:ext uri="{FF2B5EF4-FFF2-40B4-BE49-F238E27FC236}">
                <a16:creationId xmlns="" xmlns:a16="http://schemas.microsoft.com/office/drawing/2014/main" id="{7D5109DB-5C3B-4D44-9353-4D26A24E9001}"/>
              </a:ext>
            </a:extLst>
          </p:cNvPr>
          <p:cNvSpPr/>
          <p:nvPr/>
        </p:nvSpPr>
        <p:spPr>
          <a:xfrm>
            <a:off x="791580" y="2123312"/>
            <a:ext cx="1567380" cy="315035"/>
          </a:xfrm>
          <a:prstGeom prst="roundRect">
            <a:avLst>
              <a:gd name="adj" fmla="val 3010"/>
            </a:avLst>
          </a:prstGeom>
          <a:noFill/>
          <a:ln w="9525">
            <a:solidFill>
              <a:srgbClr val="4978B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100" dirty="0" smtClean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Отчет (ф. 0503153)</a:t>
            </a:r>
            <a:endParaRPr lang="ru-RU" sz="1100" dirty="0">
              <a:solidFill>
                <a:sysClr val="windowText" lastClr="000000"/>
              </a:solidFill>
              <a:latin typeface="Cambria" panose="02040503050406030204" pitchFamily="18" charset="0"/>
            </a:endParaRPr>
          </a:p>
        </p:txBody>
      </p:sp>
      <p:sp>
        <p:nvSpPr>
          <p:cNvPr id="13" name="Скругленный прямоугольник 56">
            <a:extLst>
              <a:ext uri="{FF2B5EF4-FFF2-40B4-BE49-F238E27FC236}">
                <a16:creationId xmlns="" xmlns:a16="http://schemas.microsoft.com/office/drawing/2014/main" id="{7D5109DB-5C3B-4D44-9353-4D26A24E9001}"/>
              </a:ext>
            </a:extLst>
          </p:cNvPr>
          <p:cNvSpPr/>
          <p:nvPr/>
        </p:nvSpPr>
        <p:spPr>
          <a:xfrm>
            <a:off x="791580" y="2528357"/>
            <a:ext cx="1567380" cy="360040"/>
          </a:xfrm>
          <a:prstGeom prst="roundRect">
            <a:avLst>
              <a:gd name="adj" fmla="val 3010"/>
            </a:avLst>
          </a:prstGeom>
          <a:noFill/>
          <a:ln w="9525">
            <a:solidFill>
              <a:srgbClr val="4978B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100" dirty="0" smtClean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Справка (ф. 0503125) по счету 03410</a:t>
            </a:r>
            <a:endParaRPr lang="ru-RU" sz="1100" dirty="0">
              <a:solidFill>
                <a:sysClr val="windowText" lastClr="000000"/>
              </a:solidFill>
              <a:latin typeface="Cambria" panose="02040503050406030204" pitchFamily="18" charset="0"/>
            </a:endParaRPr>
          </a:p>
        </p:txBody>
      </p:sp>
      <p:sp>
        <p:nvSpPr>
          <p:cNvPr id="14" name="Скругленный прямоугольник 56">
            <a:extLst>
              <a:ext uri="{FF2B5EF4-FFF2-40B4-BE49-F238E27FC236}">
                <a16:creationId xmlns="" xmlns:a16="http://schemas.microsoft.com/office/drawing/2014/main" id="{7D5109DB-5C3B-4D44-9353-4D26A24E9001}"/>
              </a:ext>
            </a:extLst>
          </p:cNvPr>
          <p:cNvSpPr/>
          <p:nvPr/>
        </p:nvSpPr>
        <p:spPr>
          <a:xfrm>
            <a:off x="791580" y="2978407"/>
            <a:ext cx="1567380" cy="360040"/>
          </a:xfrm>
          <a:prstGeom prst="roundRect">
            <a:avLst>
              <a:gd name="adj" fmla="val 3010"/>
            </a:avLst>
          </a:prstGeom>
          <a:noFill/>
          <a:ln w="9525">
            <a:solidFill>
              <a:srgbClr val="4978B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100" dirty="0" smtClean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Баланс (ф. 0503195)</a:t>
            </a:r>
            <a:endParaRPr lang="ru-RU" sz="1100" dirty="0">
              <a:solidFill>
                <a:sysClr val="windowText" lastClr="000000"/>
              </a:solidFill>
              <a:latin typeface="Cambria" panose="02040503050406030204" pitchFamily="18" charset="0"/>
            </a:endParaRPr>
          </a:p>
        </p:txBody>
      </p:sp>
      <p:sp>
        <p:nvSpPr>
          <p:cNvPr id="15" name="Скругленный прямоугольник 56">
            <a:extLst>
              <a:ext uri="{FF2B5EF4-FFF2-40B4-BE49-F238E27FC236}">
                <a16:creationId xmlns="" xmlns:a16="http://schemas.microsoft.com/office/drawing/2014/main" id="{7D5109DB-5C3B-4D44-9353-4D26A24E9001}"/>
              </a:ext>
            </a:extLst>
          </p:cNvPr>
          <p:cNvSpPr/>
          <p:nvPr/>
        </p:nvSpPr>
        <p:spPr>
          <a:xfrm>
            <a:off x="791580" y="3449527"/>
            <a:ext cx="1567380" cy="360040"/>
          </a:xfrm>
          <a:prstGeom prst="roundRect">
            <a:avLst>
              <a:gd name="adj" fmla="val 3010"/>
            </a:avLst>
          </a:prstGeom>
          <a:noFill/>
          <a:ln w="9525">
            <a:solidFill>
              <a:srgbClr val="4978B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100" dirty="0" smtClean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Отчет (ф. 0503196)</a:t>
            </a:r>
            <a:endParaRPr lang="ru-RU" sz="1100" dirty="0">
              <a:solidFill>
                <a:sysClr val="windowText" lastClr="000000"/>
              </a:solidFill>
              <a:latin typeface="Cambria" panose="02040503050406030204" pitchFamily="18" charset="0"/>
            </a:endParaRPr>
          </a:p>
        </p:txBody>
      </p:sp>
      <p:sp>
        <p:nvSpPr>
          <p:cNvPr id="16" name="Скругленный прямоугольник 56">
            <a:extLst>
              <a:ext uri="{FF2B5EF4-FFF2-40B4-BE49-F238E27FC236}">
                <a16:creationId xmlns="" xmlns:a16="http://schemas.microsoft.com/office/drawing/2014/main" id="{7D5109DB-5C3B-4D44-9353-4D26A24E9001}"/>
              </a:ext>
            </a:extLst>
          </p:cNvPr>
          <p:cNvSpPr/>
          <p:nvPr/>
        </p:nvSpPr>
        <p:spPr>
          <a:xfrm>
            <a:off x="791580" y="3921900"/>
            <a:ext cx="1567380" cy="360040"/>
          </a:xfrm>
          <a:prstGeom prst="roundRect">
            <a:avLst>
              <a:gd name="adj" fmla="val 3010"/>
            </a:avLst>
          </a:prstGeom>
          <a:noFill/>
          <a:ln w="9525">
            <a:solidFill>
              <a:srgbClr val="4978B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100" dirty="0" smtClean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Оперативный баланс (ф. 0531377)</a:t>
            </a:r>
            <a:endParaRPr lang="ru-RU" sz="1100" dirty="0">
              <a:solidFill>
                <a:sysClr val="windowText" lastClr="000000"/>
              </a:solidFill>
              <a:latin typeface="Cambria" panose="02040503050406030204" pitchFamily="18" charset="0"/>
            </a:endParaRPr>
          </a:p>
        </p:txBody>
      </p:sp>
      <p:sp>
        <p:nvSpPr>
          <p:cNvPr id="17" name="Скругленный прямоугольник 56">
            <a:extLst>
              <a:ext uri="{FF2B5EF4-FFF2-40B4-BE49-F238E27FC236}">
                <a16:creationId xmlns="" xmlns:a16="http://schemas.microsoft.com/office/drawing/2014/main" id="{7D5109DB-5C3B-4D44-9353-4D26A24E9001}"/>
              </a:ext>
            </a:extLst>
          </p:cNvPr>
          <p:cNvSpPr/>
          <p:nvPr/>
        </p:nvSpPr>
        <p:spPr>
          <a:xfrm>
            <a:off x="3274650" y="2121700"/>
            <a:ext cx="1567380" cy="315035"/>
          </a:xfrm>
          <a:prstGeom prst="roundRect">
            <a:avLst>
              <a:gd name="adj" fmla="val 3010"/>
            </a:avLst>
          </a:prstGeom>
          <a:noFill/>
          <a:ln w="9525">
            <a:solidFill>
              <a:srgbClr val="4978B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100" dirty="0" smtClean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Отчет (ф. 0503153)</a:t>
            </a:r>
            <a:endParaRPr lang="ru-RU" sz="1100" dirty="0">
              <a:solidFill>
                <a:sysClr val="windowText" lastClr="000000"/>
              </a:solidFill>
              <a:latin typeface="Cambria" panose="02040503050406030204" pitchFamily="18" charset="0"/>
            </a:endParaRPr>
          </a:p>
        </p:txBody>
      </p:sp>
      <p:sp>
        <p:nvSpPr>
          <p:cNvPr id="19" name="Скругленный прямоугольник 56">
            <a:extLst>
              <a:ext uri="{FF2B5EF4-FFF2-40B4-BE49-F238E27FC236}">
                <a16:creationId xmlns="" xmlns:a16="http://schemas.microsoft.com/office/drawing/2014/main" id="{7D5109DB-5C3B-4D44-9353-4D26A24E9001}"/>
              </a:ext>
            </a:extLst>
          </p:cNvPr>
          <p:cNvSpPr/>
          <p:nvPr/>
        </p:nvSpPr>
        <p:spPr>
          <a:xfrm>
            <a:off x="3274650" y="2526745"/>
            <a:ext cx="1567380" cy="360040"/>
          </a:xfrm>
          <a:prstGeom prst="roundRect">
            <a:avLst>
              <a:gd name="adj" fmla="val 3010"/>
            </a:avLst>
          </a:prstGeom>
          <a:noFill/>
          <a:ln w="9525">
            <a:solidFill>
              <a:srgbClr val="4978B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100" dirty="0" smtClean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Справка (ф. 0503125) по счету 03410</a:t>
            </a:r>
            <a:endParaRPr lang="ru-RU" sz="1100" dirty="0">
              <a:solidFill>
                <a:sysClr val="windowText" lastClr="000000"/>
              </a:solidFill>
              <a:latin typeface="Cambria" panose="02040503050406030204" pitchFamily="18" charset="0"/>
            </a:endParaRPr>
          </a:p>
        </p:txBody>
      </p:sp>
      <p:sp>
        <p:nvSpPr>
          <p:cNvPr id="20" name="Скругленный прямоугольник 56">
            <a:extLst>
              <a:ext uri="{FF2B5EF4-FFF2-40B4-BE49-F238E27FC236}">
                <a16:creationId xmlns="" xmlns:a16="http://schemas.microsoft.com/office/drawing/2014/main" id="{7D5109DB-5C3B-4D44-9353-4D26A24E9001}"/>
              </a:ext>
            </a:extLst>
          </p:cNvPr>
          <p:cNvSpPr/>
          <p:nvPr/>
        </p:nvSpPr>
        <p:spPr>
          <a:xfrm>
            <a:off x="3274650" y="2976795"/>
            <a:ext cx="1567380" cy="360040"/>
          </a:xfrm>
          <a:prstGeom prst="roundRect">
            <a:avLst>
              <a:gd name="adj" fmla="val 3010"/>
            </a:avLst>
          </a:prstGeom>
          <a:noFill/>
          <a:ln w="9525">
            <a:solidFill>
              <a:srgbClr val="4978B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100" dirty="0" smtClean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Баланс (ф. 0503195)</a:t>
            </a:r>
            <a:endParaRPr lang="ru-RU" sz="1100" dirty="0">
              <a:solidFill>
                <a:sysClr val="windowText" lastClr="000000"/>
              </a:solidFill>
              <a:latin typeface="Cambria" panose="02040503050406030204" pitchFamily="18" charset="0"/>
            </a:endParaRPr>
          </a:p>
        </p:txBody>
      </p:sp>
      <p:sp>
        <p:nvSpPr>
          <p:cNvPr id="21" name="Скругленный прямоугольник 56">
            <a:extLst>
              <a:ext uri="{FF2B5EF4-FFF2-40B4-BE49-F238E27FC236}">
                <a16:creationId xmlns="" xmlns:a16="http://schemas.microsoft.com/office/drawing/2014/main" id="{7D5109DB-5C3B-4D44-9353-4D26A24E9001}"/>
              </a:ext>
            </a:extLst>
          </p:cNvPr>
          <p:cNvSpPr/>
          <p:nvPr/>
        </p:nvSpPr>
        <p:spPr>
          <a:xfrm>
            <a:off x="3274650" y="3447915"/>
            <a:ext cx="1567380" cy="360040"/>
          </a:xfrm>
          <a:prstGeom prst="roundRect">
            <a:avLst>
              <a:gd name="adj" fmla="val 3010"/>
            </a:avLst>
          </a:prstGeom>
          <a:noFill/>
          <a:ln w="9525">
            <a:solidFill>
              <a:srgbClr val="4978B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100" dirty="0" smtClean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Отчет (ф. 0503196)</a:t>
            </a:r>
            <a:endParaRPr lang="ru-RU" sz="1100" dirty="0">
              <a:solidFill>
                <a:sysClr val="windowText" lastClr="000000"/>
              </a:solidFill>
              <a:latin typeface="Cambria" panose="02040503050406030204" pitchFamily="18" charset="0"/>
            </a:endParaRPr>
          </a:p>
        </p:txBody>
      </p:sp>
      <p:sp>
        <p:nvSpPr>
          <p:cNvPr id="22" name="Скругленный прямоугольник 56">
            <a:extLst>
              <a:ext uri="{FF2B5EF4-FFF2-40B4-BE49-F238E27FC236}">
                <a16:creationId xmlns="" xmlns:a16="http://schemas.microsoft.com/office/drawing/2014/main" id="{7D5109DB-5C3B-4D44-9353-4D26A24E9001}"/>
              </a:ext>
            </a:extLst>
          </p:cNvPr>
          <p:cNvSpPr/>
          <p:nvPr/>
        </p:nvSpPr>
        <p:spPr>
          <a:xfrm>
            <a:off x="3274650" y="3920288"/>
            <a:ext cx="1567380" cy="360040"/>
          </a:xfrm>
          <a:prstGeom prst="roundRect">
            <a:avLst>
              <a:gd name="adj" fmla="val 3010"/>
            </a:avLst>
          </a:prstGeom>
          <a:noFill/>
          <a:ln w="9525">
            <a:solidFill>
              <a:srgbClr val="4978B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100" dirty="0" smtClean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Оперативный баланс (ф. 0531377)</a:t>
            </a:r>
            <a:endParaRPr lang="ru-RU" sz="1100" dirty="0">
              <a:solidFill>
                <a:sysClr val="windowText" lastClr="000000"/>
              </a:solidFill>
              <a:latin typeface="Cambria" panose="02040503050406030204" pitchFamily="18" charset="0"/>
            </a:endParaRPr>
          </a:p>
        </p:txBody>
      </p:sp>
      <p:cxnSp>
        <p:nvCxnSpPr>
          <p:cNvPr id="23" name="Прямая со стрелкой 22"/>
          <p:cNvCxnSpPr>
            <a:stCxn id="12" idx="3"/>
            <a:endCxn id="17" idx="1"/>
          </p:cNvCxnSpPr>
          <p:nvPr/>
        </p:nvCxnSpPr>
        <p:spPr>
          <a:xfrm flipV="1">
            <a:off x="2358960" y="2279218"/>
            <a:ext cx="915690" cy="1612"/>
          </a:xfrm>
          <a:prstGeom prst="straightConnector1">
            <a:avLst/>
          </a:prstGeom>
          <a:ln>
            <a:solidFill>
              <a:srgbClr val="4978B1"/>
            </a:solidFill>
            <a:prstDash val="dash"/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>
            <a:stCxn id="13" idx="3"/>
            <a:endCxn id="19" idx="1"/>
          </p:cNvCxnSpPr>
          <p:nvPr/>
        </p:nvCxnSpPr>
        <p:spPr>
          <a:xfrm flipV="1">
            <a:off x="2358960" y="2706765"/>
            <a:ext cx="915690" cy="1612"/>
          </a:xfrm>
          <a:prstGeom prst="straightConnector1">
            <a:avLst/>
          </a:prstGeom>
          <a:ln>
            <a:solidFill>
              <a:srgbClr val="4978B1"/>
            </a:solidFill>
            <a:prstDash val="dash"/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>
            <a:stCxn id="14" idx="3"/>
            <a:endCxn id="20" idx="1"/>
          </p:cNvCxnSpPr>
          <p:nvPr/>
        </p:nvCxnSpPr>
        <p:spPr>
          <a:xfrm flipV="1">
            <a:off x="2358960" y="3156815"/>
            <a:ext cx="915690" cy="1612"/>
          </a:xfrm>
          <a:prstGeom prst="straightConnector1">
            <a:avLst/>
          </a:prstGeom>
          <a:ln>
            <a:solidFill>
              <a:srgbClr val="4978B1"/>
            </a:solidFill>
            <a:prstDash val="dash"/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>
            <a:stCxn id="15" idx="3"/>
            <a:endCxn id="21" idx="1"/>
          </p:cNvCxnSpPr>
          <p:nvPr/>
        </p:nvCxnSpPr>
        <p:spPr>
          <a:xfrm flipV="1">
            <a:off x="2358960" y="3627935"/>
            <a:ext cx="915690" cy="1612"/>
          </a:xfrm>
          <a:prstGeom prst="straightConnector1">
            <a:avLst/>
          </a:prstGeom>
          <a:ln>
            <a:solidFill>
              <a:srgbClr val="4978B1"/>
            </a:solidFill>
            <a:prstDash val="dash"/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>
            <a:stCxn id="16" idx="3"/>
            <a:endCxn id="22" idx="1"/>
          </p:cNvCxnSpPr>
          <p:nvPr/>
        </p:nvCxnSpPr>
        <p:spPr>
          <a:xfrm flipV="1">
            <a:off x="2358960" y="4100308"/>
            <a:ext cx="915690" cy="1612"/>
          </a:xfrm>
          <a:prstGeom prst="straightConnector1">
            <a:avLst/>
          </a:prstGeom>
          <a:ln>
            <a:solidFill>
              <a:srgbClr val="4978B1"/>
            </a:solidFill>
            <a:prstDash val="dash"/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Скругленный прямоугольник 56">
            <a:extLst>
              <a:ext uri="{FF2B5EF4-FFF2-40B4-BE49-F238E27FC236}">
                <a16:creationId xmlns="" xmlns:a16="http://schemas.microsoft.com/office/drawing/2014/main" id="{7D5109DB-5C3B-4D44-9353-4D26A24E9001}"/>
              </a:ext>
            </a:extLst>
          </p:cNvPr>
          <p:cNvSpPr/>
          <p:nvPr/>
        </p:nvSpPr>
        <p:spPr>
          <a:xfrm>
            <a:off x="6957265" y="2436735"/>
            <a:ext cx="1567380" cy="670717"/>
          </a:xfrm>
          <a:prstGeom prst="roundRect">
            <a:avLst>
              <a:gd name="adj" fmla="val 3010"/>
            </a:avLst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100" dirty="0" smtClean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Отчет (ф. 0503153) ТОФК</a:t>
            </a:r>
            <a:endParaRPr lang="ru-RU" sz="1100" dirty="0">
              <a:solidFill>
                <a:sysClr val="windowText" lastClr="000000"/>
              </a:solidFill>
              <a:latin typeface="Cambria" panose="02040503050406030204" pitchFamily="18" charset="0"/>
            </a:endParaRPr>
          </a:p>
        </p:txBody>
      </p:sp>
      <p:cxnSp>
        <p:nvCxnSpPr>
          <p:cNvPr id="45" name="Соединительная линия уступом 44"/>
          <p:cNvCxnSpPr>
            <a:stCxn id="17" idx="3"/>
            <a:endCxn id="40" idx="1"/>
          </p:cNvCxnSpPr>
          <p:nvPr/>
        </p:nvCxnSpPr>
        <p:spPr>
          <a:xfrm>
            <a:off x="4842030" y="2279218"/>
            <a:ext cx="2115235" cy="492876"/>
          </a:xfrm>
          <a:prstGeom prst="bentConnector3">
            <a:avLst>
              <a:gd name="adj1" fmla="val 55033"/>
            </a:avLst>
          </a:prstGeom>
          <a:ln>
            <a:solidFill>
              <a:srgbClr val="FF0000"/>
            </a:solidFill>
            <a:prstDash val="dash"/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Левая фигурная скобка 58"/>
          <p:cNvSpPr/>
          <p:nvPr/>
        </p:nvSpPr>
        <p:spPr>
          <a:xfrm rot="10800000">
            <a:off x="4894830" y="2525655"/>
            <a:ext cx="195856" cy="1754672"/>
          </a:xfrm>
          <a:prstGeom prst="leftBrace">
            <a:avLst>
              <a:gd name="adj1" fmla="val 33264"/>
              <a:gd name="adj2" fmla="val 48612"/>
            </a:avLst>
          </a:prstGeom>
          <a:noFill/>
          <a:ln w="9525">
            <a:solidFill>
              <a:srgbClr val="4978B1"/>
            </a:solidFill>
            <a:prstDash val="soli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 sz="12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5067055" y="3066805"/>
            <a:ext cx="967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dirty="0" smtClean="0">
                <a:solidFill>
                  <a:srgbClr val="11437F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Свод (консоли-</a:t>
            </a:r>
            <a:r>
              <a:rPr lang="ru-RU" sz="1000" dirty="0" err="1" smtClean="0">
                <a:solidFill>
                  <a:srgbClr val="11437F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дация</a:t>
            </a:r>
            <a:r>
              <a:rPr lang="ru-RU" sz="1000" dirty="0" smtClean="0">
                <a:solidFill>
                  <a:srgbClr val="11437F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)</a:t>
            </a:r>
            <a:r>
              <a:rPr lang="en-US" sz="1000" dirty="0" smtClean="0">
                <a:solidFill>
                  <a:srgbClr val="11437F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,</a:t>
            </a:r>
            <a:r>
              <a:rPr lang="ru-RU" sz="1000" dirty="0" smtClean="0">
                <a:solidFill>
                  <a:srgbClr val="11437F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контроли</a:t>
            </a:r>
            <a:endParaRPr lang="ru-RU" sz="1000" b="1" dirty="0">
              <a:solidFill>
                <a:srgbClr val="11437F"/>
              </a:solidFill>
              <a:latin typeface="Cambria" panose="02040503050406030204" pitchFamily="18" charset="0"/>
            </a:endParaRPr>
          </a:p>
        </p:txBody>
      </p:sp>
      <p:sp>
        <p:nvSpPr>
          <p:cNvPr id="63" name="Левая фигурная скобка 62"/>
          <p:cNvSpPr/>
          <p:nvPr/>
        </p:nvSpPr>
        <p:spPr>
          <a:xfrm rot="16200000">
            <a:off x="7639832" y="2478084"/>
            <a:ext cx="195856" cy="1573769"/>
          </a:xfrm>
          <a:prstGeom prst="leftBrace">
            <a:avLst>
              <a:gd name="adj1" fmla="val 33264"/>
              <a:gd name="adj2" fmla="val 48612"/>
            </a:avLst>
          </a:prstGeom>
          <a:noFill/>
          <a:ln w="9525">
            <a:solidFill>
              <a:srgbClr val="4978B1"/>
            </a:solidFill>
            <a:prstDash val="soli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 sz="12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7182290" y="3426845"/>
            <a:ext cx="108012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dirty="0" smtClean="0">
                <a:solidFill>
                  <a:srgbClr val="11437F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Свод</a:t>
            </a:r>
            <a:r>
              <a:rPr lang="en-US" sz="1000" dirty="0" smtClean="0">
                <a:solidFill>
                  <a:srgbClr val="11437F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,</a:t>
            </a:r>
            <a:r>
              <a:rPr lang="ru-RU" sz="1000" dirty="0" smtClean="0">
                <a:solidFill>
                  <a:srgbClr val="11437F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контроли</a:t>
            </a:r>
            <a:endParaRPr lang="ru-RU" sz="1000" b="1" dirty="0">
              <a:solidFill>
                <a:srgbClr val="11437F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48833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16">
            <a:extLst>
              <a:ext uri="{FF2B5EF4-FFF2-40B4-BE49-F238E27FC236}">
                <a16:creationId xmlns="" xmlns:a16="http://schemas.microsoft.com/office/drawing/2014/main" id="{35C0BD5A-2047-4654-95BD-6216E4CD2D4D}"/>
              </a:ext>
            </a:extLst>
          </p:cNvPr>
          <p:cNvSpPr/>
          <p:nvPr/>
        </p:nvSpPr>
        <p:spPr>
          <a:xfrm>
            <a:off x="521550" y="726545"/>
            <a:ext cx="8100900" cy="4230470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accent1"/>
            </a:solidFill>
            <a:prstDash val="dash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t" anchorCtr="0"/>
          <a:lstStyle/>
          <a:p>
            <a:pPr algn="ctr" eaLnBrk="0" hangingPunct="0">
              <a:defRPr/>
            </a:pPr>
            <a:endParaRPr lang="ru-RU" sz="1200" b="1" dirty="0">
              <a:solidFill>
                <a:srgbClr val="4978B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object 2"/>
          <p:cNvSpPr/>
          <p:nvPr/>
        </p:nvSpPr>
        <p:spPr>
          <a:xfrm flipV="1">
            <a:off x="2242" y="397591"/>
            <a:ext cx="9139528" cy="280834"/>
          </a:xfrm>
          <a:custGeom>
            <a:avLst/>
            <a:gdLst/>
            <a:ahLst/>
            <a:cxnLst/>
            <a:rect l="l" t="t" r="r" b="b"/>
            <a:pathLst>
              <a:path w="4416425">
                <a:moveTo>
                  <a:pt x="0" y="0"/>
                </a:moveTo>
                <a:lnTo>
                  <a:pt x="4415994" y="0"/>
                </a:lnTo>
              </a:path>
            </a:pathLst>
          </a:custGeom>
          <a:ln w="12700">
            <a:solidFill>
              <a:schemeClr val="bg1">
                <a:lumMod val="85000"/>
              </a:schemeClr>
            </a:solidFill>
          </a:ln>
        </p:spPr>
        <p:txBody>
          <a:bodyPr wrap="square" lIns="0" tIns="0" rIns="0" bIns="0" rtlCol="0"/>
          <a:lstStyle/>
          <a:p>
            <a:endParaRPr sz="2855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908698" y="4822003"/>
            <a:ext cx="2103120" cy="1846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algn="r"/>
            <a:r>
              <a:rPr lang="ru-RU" sz="1200" b="1" dirty="0" smtClean="0">
                <a:solidFill>
                  <a:schemeClr val="tx2"/>
                </a:solidFill>
                <a:latin typeface="Cambria" panose="02040503050406030204" pitchFamily="18" charset="0"/>
              </a:rPr>
              <a:t>26</a:t>
            </a:r>
            <a:endParaRPr lang="ru-RU" sz="1200" b="1" dirty="0">
              <a:solidFill>
                <a:schemeClr val="tx2"/>
              </a:solidFill>
              <a:latin typeface="Cambria" panose="020405030504060302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71806" y="6465"/>
            <a:ext cx="63782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b="1" dirty="0" smtClean="0">
                <a:solidFill>
                  <a:srgbClr val="11437F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Бюджетная (казначейская) отчетность</a:t>
            </a:r>
          </a:p>
          <a:p>
            <a:pPr algn="r"/>
            <a:r>
              <a:rPr lang="ru-RU" sz="1600" b="1" dirty="0" smtClean="0">
                <a:solidFill>
                  <a:srgbClr val="11437F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по счетам нового плана счетов</a:t>
            </a:r>
            <a:endParaRPr lang="ru-RU" sz="1600" b="1" dirty="0">
              <a:solidFill>
                <a:srgbClr val="11437F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6" name="Скругленный прямоугольник 56">
            <a:extLst>
              <a:ext uri="{FF2B5EF4-FFF2-40B4-BE49-F238E27FC236}">
                <a16:creationId xmlns="" xmlns:a16="http://schemas.microsoft.com/office/drawing/2014/main" id="{7D5109DB-5C3B-4D44-9353-4D26A24E9001}"/>
              </a:ext>
            </a:extLst>
          </p:cNvPr>
          <p:cNvSpPr/>
          <p:nvPr/>
        </p:nvSpPr>
        <p:spPr>
          <a:xfrm>
            <a:off x="768830" y="1262820"/>
            <a:ext cx="2244124" cy="630069"/>
          </a:xfrm>
          <a:prstGeom prst="roundRect">
            <a:avLst>
              <a:gd name="adj" fmla="val 3010"/>
            </a:avLst>
          </a:prstGeom>
          <a:noFill/>
          <a:ln w="9525">
            <a:solidFill>
              <a:srgbClr val="4978B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150" dirty="0" smtClean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Справки </a:t>
            </a:r>
            <a:r>
              <a:rPr lang="ru-RU" sz="1150" dirty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по консолидируемым </a:t>
            </a:r>
            <a:r>
              <a:rPr lang="ru-RU" sz="1150" dirty="0" smtClean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расчетам (ф</a:t>
            </a:r>
            <a:r>
              <a:rPr lang="ru-RU" sz="1150" dirty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. </a:t>
            </a:r>
            <a:r>
              <a:rPr lang="ru-RU" sz="1150" dirty="0" smtClean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0503125)</a:t>
            </a:r>
          </a:p>
          <a:p>
            <a:pPr algn="ctr"/>
            <a:r>
              <a:rPr lang="ru-RU" sz="1150" dirty="0" smtClean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по счету 03410</a:t>
            </a:r>
            <a:endParaRPr lang="ru-RU" sz="1150" dirty="0">
              <a:solidFill>
                <a:prstClr val="black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56">
            <a:extLst>
              <a:ext uri="{FF2B5EF4-FFF2-40B4-BE49-F238E27FC236}">
                <a16:creationId xmlns="" xmlns:a16="http://schemas.microsoft.com/office/drawing/2014/main" id="{7D5109DB-5C3B-4D44-9353-4D26A24E9001}"/>
              </a:ext>
            </a:extLst>
          </p:cNvPr>
          <p:cNvSpPr/>
          <p:nvPr/>
        </p:nvSpPr>
        <p:spPr>
          <a:xfrm>
            <a:off x="768831" y="2031690"/>
            <a:ext cx="2244122" cy="630069"/>
          </a:xfrm>
          <a:prstGeom prst="roundRect">
            <a:avLst>
              <a:gd name="adj" fmla="val 3010"/>
            </a:avLst>
          </a:prstGeom>
          <a:noFill/>
          <a:ln w="9525">
            <a:solidFill>
              <a:srgbClr val="4978B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150" dirty="0" smtClean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Справки </a:t>
            </a:r>
            <a:r>
              <a:rPr lang="ru-RU" sz="1150" dirty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по консолидируемым </a:t>
            </a:r>
            <a:r>
              <a:rPr lang="ru-RU" sz="1150" dirty="0" smtClean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расчетам (ф</a:t>
            </a:r>
            <a:r>
              <a:rPr lang="ru-RU" sz="1150" dirty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. </a:t>
            </a:r>
            <a:r>
              <a:rPr lang="ru-RU" sz="1150" dirty="0" smtClean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0503125)</a:t>
            </a:r>
          </a:p>
          <a:p>
            <a:pPr algn="ctr"/>
            <a:r>
              <a:rPr lang="ru-RU" sz="1150" dirty="0" smtClean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по счету 032404</a:t>
            </a:r>
            <a:endParaRPr lang="ru-RU" sz="1150" dirty="0">
              <a:solidFill>
                <a:prstClr val="black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56">
            <a:extLst>
              <a:ext uri="{FF2B5EF4-FFF2-40B4-BE49-F238E27FC236}">
                <a16:creationId xmlns="" xmlns:a16="http://schemas.microsoft.com/office/drawing/2014/main" id="{7D5109DB-5C3B-4D44-9353-4D26A24E9001}"/>
              </a:ext>
            </a:extLst>
          </p:cNvPr>
          <p:cNvSpPr/>
          <p:nvPr/>
        </p:nvSpPr>
        <p:spPr>
          <a:xfrm>
            <a:off x="6057165" y="1262820"/>
            <a:ext cx="2244122" cy="630069"/>
          </a:xfrm>
          <a:prstGeom prst="roundRect">
            <a:avLst>
              <a:gd name="adj" fmla="val 3010"/>
            </a:avLst>
          </a:prstGeom>
          <a:noFill/>
          <a:ln w="9525">
            <a:solidFill>
              <a:srgbClr val="4978B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150" dirty="0" smtClean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Справки </a:t>
            </a:r>
            <a:r>
              <a:rPr lang="ru-RU" sz="1150" dirty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по консолидируемым </a:t>
            </a:r>
            <a:r>
              <a:rPr lang="ru-RU" sz="1150" dirty="0" smtClean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расчетам (ф</a:t>
            </a:r>
            <a:r>
              <a:rPr lang="ru-RU" sz="1150" dirty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. </a:t>
            </a:r>
            <a:r>
              <a:rPr lang="ru-RU" sz="1150" dirty="0" smtClean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0503125)</a:t>
            </a:r>
          </a:p>
          <a:p>
            <a:pPr algn="ctr"/>
            <a:r>
              <a:rPr lang="ru-RU" sz="1150" dirty="0" smtClean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по счету 03410</a:t>
            </a:r>
            <a:endParaRPr lang="ru-RU" sz="1150" dirty="0">
              <a:solidFill>
                <a:prstClr val="black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кругленный прямоугольник 56">
            <a:extLst>
              <a:ext uri="{FF2B5EF4-FFF2-40B4-BE49-F238E27FC236}">
                <a16:creationId xmlns="" xmlns:a16="http://schemas.microsoft.com/office/drawing/2014/main" id="{7D5109DB-5C3B-4D44-9353-4D26A24E9001}"/>
              </a:ext>
            </a:extLst>
          </p:cNvPr>
          <p:cNvSpPr/>
          <p:nvPr/>
        </p:nvSpPr>
        <p:spPr>
          <a:xfrm>
            <a:off x="6057165" y="2031690"/>
            <a:ext cx="2244120" cy="630069"/>
          </a:xfrm>
          <a:prstGeom prst="roundRect">
            <a:avLst>
              <a:gd name="adj" fmla="val 3010"/>
            </a:avLst>
          </a:prstGeom>
          <a:noFill/>
          <a:ln w="9525">
            <a:solidFill>
              <a:srgbClr val="4978B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150" dirty="0" smtClean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Справки </a:t>
            </a:r>
            <a:r>
              <a:rPr lang="ru-RU" sz="1150" dirty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по консолидируемым </a:t>
            </a:r>
            <a:r>
              <a:rPr lang="ru-RU" sz="1150" dirty="0" smtClean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расчетам (ф</a:t>
            </a:r>
            <a:r>
              <a:rPr lang="ru-RU" sz="1150" dirty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. </a:t>
            </a:r>
            <a:r>
              <a:rPr lang="ru-RU" sz="1150" dirty="0" smtClean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0503125)</a:t>
            </a:r>
          </a:p>
          <a:p>
            <a:pPr algn="ctr"/>
            <a:r>
              <a:rPr lang="ru-RU" sz="1150" dirty="0" smtClean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по счету 032404</a:t>
            </a:r>
            <a:endParaRPr lang="ru-RU" sz="1150" dirty="0">
              <a:solidFill>
                <a:prstClr val="black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 flipH="1">
            <a:off x="3012953" y="1352830"/>
            <a:ext cx="3044213" cy="0"/>
          </a:xfrm>
          <a:prstGeom prst="straightConnector1">
            <a:avLst/>
          </a:prstGeom>
          <a:ln>
            <a:solidFill>
              <a:srgbClr val="4978B1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H="1">
            <a:off x="3012952" y="2540661"/>
            <a:ext cx="3044213" cy="0"/>
          </a:xfrm>
          <a:prstGeom prst="straightConnector1">
            <a:avLst/>
          </a:prstGeom>
          <a:ln>
            <a:solidFill>
              <a:srgbClr val="4978B1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Соединительная линия уступом 21"/>
          <p:cNvCxnSpPr/>
          <p:nvPr/>
        </p:nvCxnSpPr>
        <p:spPr>
          <a:xfrm>
            <a:off x="3012952" y="1749764"/>
            <a:ext cx="3037590" cy="409370"/>
          </a:xfrm>
          <a:prstGeom prst="bentConnector3">
            <a:avLst>
              <a:gd name="adj1" fmla="val 50000"/>
            </a:avLst>
          </a:prstGeom>
          <a:ln>
            <a:solidFill>
              <a:srgbClr val="4978B1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Прямоугольник 28"/>
          <p:cNvSpPr/>
          <p:nvPr/>
        </p:nvSpPr>
        <p:spPr>
          <a:xfrm>
            <a:off x="2990202" y="996575"/>
            <a:ext cx="306034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" dirty="0" smtClean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сверка в разрезе ТОФК-контрагентов (кроме счета</a:t>
            </a:r>
            <a:r>
              <a:rPr lang="en-US" sz="800" dirty="0" smtClean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03410</a:t>
            </a:r>
            <a:r>
              <a:rPr lang="ru-RU" sz="800" dirty="0" smtClean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с кодом </a:t>
            </a:r>
            <a:r>
              <a:rPr lang="ru-RU" sz="800" dirty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аналитического признака раскрытия информации </a:t>
            </a:r>
            <a:r>
              <a:rPr lang="en-US" sz="800" dirty="0" smtClean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S0</a:t>
            </a:r>
            <a:r>
              <a:rPr lang="ru-RU" sz="800" dirty="0" smtClean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)</a:t>
            </a:r>
            <a:endParaRPr lang="ru-RU" sz="800" b="1" dirty="0">
              <a:solidFill>
                <a:sysClr val="windowText" lastClr="000000"/>
              </a:solidFill>
              <a:latin typeface="Cambria" panose="02040503050406030204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3004888" y="2526744"/>
            <a:ext cx="306034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" dirty="0" smtClean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сверка в разрезе ТОФК-контрагентов</a:t>
            </a:r>
            <a:endParaRPr lang="ru-RU" sz="800" b="1" dirty="0">
              <a:solidFill>
                <a:sysClr val="windowText" lastClr="000000"/>
              </a:solidFill>
              <a:latin typeface="Cambria" panose="02040503050406030204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2996825" y="1411210"/>
            <a:ext cx="306034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" dirty="0" smtClean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сверка в разрезе ТОФК-контрагентов (по счету 03410 с кодом </a:t>
            </a:r>
            <a:r>
              <a:rPr lang="ru-RU" sz="800" dirty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аналитического признака раскрытия информации </a:t>
            </a:r>
            <a:r>
              <a:rPr lang="en-US" sz="800" dirty="0" smtClean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S0</a:t>
            </a:r>
            <a:r>
              <a:rPr lang="ru-RU" sz="800" dirty="0" smtClean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)</a:t>
            </a:r>
            <a:endParaRPr lang="ru-RU" sz="800" b="1" dirty="0">
              <a:solidFill>
                <a:sysClr val="windowText" lastClr="000000"/>
              </a:solidFill>
              <a:latin typeface="Cambria" panose="020405030504060302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771800" y="726545"/>
            <a:ext cx="342038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rgbClr val="4978B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Сверка консолидируемых </a:t>
            </a:r>
            <a:r>
              <a:rPr lang="ru-RU" sz="1200" b="1" dirty="0" smtClean="0">
                <a:solidFill>
                  <a:srgbClr val="4978B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расчетов МОУ ФК</a:t>
            </a:r>
            <a:endParaRPr lang="ru-RU" sz="1200" b="1" dirty="0">
              <a:solidFill>
                <a:sysClr val="windowText" lastClr="000000"/>
              </a:solidFill>
              <a:latin typeface="Cambria" panose="020405030504060302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646676" y="2796775"/>
            <a:ext cx="621068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4978B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Консолидация взаимосвязанных показателей Баланса (ф. 0503195) МОУ ФК</a:t>
            </a:r>
            <a:endParaRPr lang="ru-RU" sz="1200" b="1" dirty="0">
              <a:solidFill>
                <a:sysClr val="windowText" lastClr="000000"/>
              </a:solidFill>
              <a:latin typeface="Cambria" panose="02040503050406030204" pitchFamily="18" charset="0"/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 flipV="1">
            <a:off x="521550" y="2796775"/>
            <a:ext cx="8100900" cy="6467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Скругленный прямоугольник 56">
            <a:extLst>
              <a:ext uri="{FF2B5EF4-FFF2-40B4-BE49-F238E27FC236}">
                <a16:creationId xmlns="" xmlns:a16="http://schemas.microsoft.com/office/drawing/2014/main" id="{7D5109DB-5C3B-4D44-9353-4D26A24E9001}"/>
              </a:ext>
            </a:extLst>
          </p:cNvPr>
          <p:cNvSpPr/>
          <p:nvPr/>
        </p:nvSpPr>
        <p:spPr>
          <a:xfrm>
            <a:off x="1697808" y="3156812"/>
            <a:ext cx="2244122" cy="630069"/>
          </a:xfrm>
          <a:prstGeom prst="roundRect">
            <a:avLst>
              <a:gd name="adj" fmla="val 3010"/>
            </a:avLst>
          </a:prstGeom>
          <a:noFill/>
          <a:ln w="9525">
            <a:solidFill>
              <a:srgbClr val="4978B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150" dirty="0" smtClean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Справка </a:t>
            </a:r>
            <a:r>
              <a:rPr lang="ru-RU" sz="1150" dirty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по консолидируемым </a:t>
            </a:r>
            <a:r>
              <a:rPr lang="ru-RU" sz="1150" dirty="0" smtClean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расчетам (ф</a:t>
            </a:r>
            <a:r>
              <a:rPr lang="ru-RU" sz="1150" dirty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. </a:t>
            </a:r>
            <a:r>
              <a:rPr lang="ru-RU" sz="1150" dirty="0" smtClean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0503125)</a:t>
            </a:r>
          </a:p>
          <a:p>
            <a:pPr algn="ctr"/>
            <a:r>
              <a:rPr lang="ru-RU" sz="1150" dirty="0" smtClean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по счету 03410</a:t>
            </a:r>
            <a:endParaRPr lang="ru-RU" sz="1150" dirty="0">
              <a:solidFill>
                <a:prstClr val="black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Скругленный прямоугольник 56">
            <a:extLst>
              <a:ext uri="{FF2B5EF4-FFF2-40B4-BE49-F238E27FC236}">
                <a16:creationId xmlns="" xmlns:a16="http://schemas.microsoft.com/office/drawing/2014/main" id="{7D5109DB-5C3B-4D44-9353-4D26A24E9001}"/>
              </a:ext>
            </a:extLst>
          </p:cNvPr>
          <p:cNvSpPr/>
          <p:nvPr/>
        </p:nvSpPr>
        <p:spPr>
          <a:xfrm>
            <a:off x="5297379" y="3156812"/>
            <a:ext cx="2244951" cy="630069"/>
          </a:xfrm>
          <a:prstGeom prst="roundRect">
            <a:avLst>
              <a:gd name="adj" fmla="val 3010"/>
            </a:avLst>
          </a:prstGeom>
          <a:noFill/>
          <a:ln w="9525">
            <a:solidFill>
              <a:srgbClr val="4978B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150" dirty="0" smtClean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Справка </a:t>
            </a:r>
            <a:r>
              <a:rPr lang="ru-RU" sz="1150" dirty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по консолидируемым </a:t>
            </a:r>
            <a:r>
              <a:rPr lang="ru-RU" sz="1150" dirty="0" smtClean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расчетам (ф</a:t>
            </a:r>
            <a:r>
              <a:rPr lang="ru-RU" sz="1150" dirty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. </a:t>
            </a:r>
            <a:r>
              <a:rPr lang="ru-RU" sz="1150" dirty="0" smtClean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0503125)</a:t>
            </a:r>
          </a:p>
          <a:p>
            <a:pPr algn="ctr"/>
            <a:r>
              <a:rPr lang="ru-RU" sz="1150" dirty="0" smtClean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по счету 032404</a:t>
            </a:r>
            <a:endParaRPr lang="ru-RU" sz="1150" dirty="0">
              <a:solidFill>
                <a:prstClr val="black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Плюс 31"/>
          <p:cNvSpPr/>
          <p:nvPr/>
        </p:nvSpPr>
        <p:spPr>
          <a:xfrm>
            <a:off x="4301970" y="3190565"/>
            <a:ext cx="612667" cy="562561"/>
          </a:xfrm>
          <a:prstGeom prst="mathPlus">
            <a:avLst/>
          </a:prstGeom>
          <a:ln>
            <a:solidFill>
              <a:srgbClr val="11437F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3" name="Левая фигурная скобка 32"/>
          <p:cNvSpPr/>
          <p:nvPr/>
        </p:nvSpPr>
        <p:spPr>
          <a:xfrm rot="16200000">
            <a:off x="4522141" y="1036723"/>
            <a:ext cx="195856" cy="5844522"/>
          </a:xfrm>
          <a:prstGeom prst="leftBrace">
            <a:avLst>
              <a:gd name="adj1" fmla="val 33264"/>
              <a:gd name="adj2" fmla="val 48612"/>
            </a:avLst>
          </a:prstGeom>
          <a:noFill/>
          <a:ln w="9525">
            <a:solidFill>
              <a:srgbClr val="4978B1"/>
            </a:solidFill>
            <a:prstDash val="soli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 sz="12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Скругленный прямоугольник 56">
            <a:extLst>
              <a:ext uri="{FF2B5EF4-FFF2-40B4-BE49-F238E27FC236}">
                <a16:creationId xmlns="" xmlns:a16="http://schemas.microsoft.com/office/drawing/2014/main" id="{7D5109DB-5C3B-4D44-9353-4D26A24E9001}"/>
              </a:ext>
            </a:extLst>
          </p:cNvPr>
          <p:cNvSpPr/>
          <p:nvPr/>
        </p:nvSpPr>
        <p:spPr>
          <a:xfrm>
            <a:off x="3311861" y="4146922"/>
            <a:ext cx="2475274" cy="675078"/>
          </a:xfrm>
          <a:prstGeom prst="roundRect">
            <a:avLst>
              <a:gd name="adj" fmla="val 3010"/>
            </a:avLst>
          </a:prstGeom>
          <a:noFill/>
          <a:ln w="9525">
            <a:solidFill>
              <a:srgbClr val="4978B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150" dirty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Консолидация </a:t>
            </a:r>
            <a:r>
              <a:rPr lang="ru-RU" sz="1150" dirty="0" smtClean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внутриказначейских расчетов в Балансе (ф. 0503195)</a:t>
            </a:r>
            <a:endParaRPr lang="ru-RU" sz="1150" dirty="0">
              <a:solidFill>
                <a:prstClr val="black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70678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object 2"/>
          <p:cNvSpPr/>
          <p:nvPr/>
        </p:nvSpPr>
        <p:spPr>
          <a:xfrm flipV="1">
            <a:off x="2242" y="397591"/>
            <a:ext cx="9139528" cy="280834"/>
          </a:xfrm>
          <a:custGeom>
            <a:avLst/>
            <a:gdLst/>
            <a:ahLst/>
            <a:cxnLst/>
            <a:rect l="l" t="t" r="r" b="b"/>
            <a:pathLst>
              <a:path w="4416425">
                <a:moveTo>
                  <a:pt x="0" y="0"/>
                </a:moveTo>
                <a:lnTo>
                  <a:pt x="4415994" y="0"/>
                </a:lnTo>
              </a:path>
            </a:pathLst>
          </a:custGeom>
          <a:ln w="12700">
            <a:solidFill>
              <a:schemeClr val="bg1">
                <a:lumMod val="85000"/>
              </a:schemeClr>
            </a:solidFill>
          </a:ln>
        </p:spPr>
        <p:txBody>
          <a:bodyPr wrap="square" lIns="0" tIns="0" rIns="0" bIns="0" rtlCol="0"/>
          <a:lstStyle/>
          <a:p>
            <a:endParaRPr sz="2855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908698" y="4822003"/>
            <a:ext cx="2103120" cy="1846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algn="r"/>
            <a:r>
              <a:rPr lang="ru-RU" sz="1200" b="1" dirty="0" smtClean="0">
                <a:solidFill>
                  <a:schemeClr val="tx2"/>
                </a:solidFill>
                <a:latin typeface="Cambria" panose="02040503050406030204" pitchFamily="18" charset="0"/>
              </a:rPr>
              <a:t>27</a:t>
            </a:r>
            <a:endParaRPr lang="ru-RU" sz="1200" b="1" dirty="0">
              <a:solidFill>
                <a:schemeClr val="tx2"/>
              </a:solidFill>
              <a:latin typeface="Cambria" panose="020405030504060302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71806" y="6465"/>
            <a:ext cx="63782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b="1" dirty="0" smtClean="0">
                <a:solidFill>
                  <a:srgbClr val="11437F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Особенности составления бюджетной отчетности </a:t>
            </a:r>
            <a:endParaRPr lang="en-US" sz="1600" b="1" dirty="0" smtClean="0">
              <a:solidFill>
                <a:srgbClr val="11437F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r"/>
            <a:r>
              <a:rPr lang="ru-RU" sz="1600" b="1" dirty="0" smtClean="0">
                <a:solidFill>
                  <a:srgbClr val="11437F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по счетам плана счетов переходного периода</a:t>
            </a:r>
            <a:endParaRPr lang="ru-RU" sz="1600" b="1" dirty="0">
              <a:solidFill>
                <a:srgbClr val="11437F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6" name="Скругленный прямоугольник 16">
            <a:extLst>
              <a:ext uri="{FF2B5EF4-FFF2-40B4-BE49-F238E27FC236}">
                <a16:creationId xmlns="" xmlns:a16="http://schemas.microsoft.com/office/drawing/2014/main" id="{35C0BD5A-2047-4654-95BD-6216E4CD2D4D}"/>
              </a:ext>
            </a:extLst>
          </p:cNvPr>
          <p:cNvSpPr/>
          <p:nvPr/>
        </p:nvSpPr>
        <p:spPr>
          <a:xfrm>
            <a:off x="1961710" y="853228"/>
            <a:ext cx="5175575" cy="1403487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accent1"/>
            </a:solidFill>
            <a:prstDash val="dash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t" anchorCtr="0"/>
          <a:lstStyle/>
          <a:p>
            <a:pPr algn="ctr" eaLnBrk="0" hangingPunct="0">
              <a:defRPr/>
            </a:pPr>
            <a:r>
              <a:rPr lang="ru-RU" sz="1200" b="1" dirty="0" smtClean="0">
                <a:solidFill>
                  <a:srgbClr val="4978B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Подсистема </a:t>
            </a:r>
            <a:r>
              <a:rPr lang="ru-RU" sz="1200" b="1" dirty="0">
                <a:solidFill>
                  <a:srgbClr val="4978B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учета и отчетности </a:t>
            </a:r>
            <a:r>
              <a:rPr lang="ru-RU" sz="1200" b="1" dirty="0" smtClean="0">
                <a:solidFill>
                  <a:srgbClr val="4978B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ГИИС ЭБ</a:t>
            </a:r>
            <a:endParaRPr lang="ru-RU" sz="1200" b="1" dirty="0">
              <a:solidFill>
                <a:srgbClr val="4978B1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16">
            <a:extLst>
              <a:ext uri="{FF2B5EF4-FFF2-40B4-BE49-F238E27FC236}">
                <a16:creationId xmlns="" xmlns:a16="http://schemas.microsoft.com/office/drawing/2014/main" id="{35C0BD5A-2047-4654-95BD-6216E4CD2D4D}"/>
              </a:ext>
            </a:extLst>
          </p:cNvPr>
          <p:cNvSpPr/>
          <p:nvPr/>
        </p:nvSpPr>
        <p:spPr>
          <a:xfrm>
            <a:off x="1961711" y="2571750"/>
            <a:ext cx="2520274" cy="2250250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accent1"/>
            </a:solidFill>
            <a:prstDash val="dash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b" anchorCtr="0"/>
          <a:lstStyle/>
          <a:p>
            <a:pPr algn="ctr" eaLnBrk="0" hangingPunct="0">
              <a:defRPr/>
            </a:pPr>
            <a:r>
              <a:rPr lang="ru-RU" sz="1200" b="1" dirty="0" smtClean="0">
                <a:solidFill>
                  <a:srgbClr val="4978B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ИС «АСФК»</a:t>
            </a:r>
            <a:endParaRPr lang="ru-RU" sz="1200" b="1" dirty="0">
              <a:solidFill>
                <a:srgbClr val="4978B1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16">
            <a:extLst>
              <a:ext uri="{FF2B5EF4-FFF2-40B4-BE49-F238E27FC236}">
                <a16:creationId xmlns="" xmlns:a16="http://schemas.microsoft.com/office/drawing/2014/main" id="{35C0BD5A-2047-4654-95BD-6216E4CD2D4D}"/>
              </a:ext>
            </a:extLst>
          </p:cNvPr>
          <p:cNvSpPr/>
          <p:nvPr/>
        </p:nvSpPr>
        <p:spPr>
          <a:xfrm>
            <a:off x="4571994" y="2571750"/>
            <a:ext cx="2565292" cy="2250250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accent1"/>
            </a:solidFill>
            <a:prstDash val="dash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b" anchorCtr="0"/>
          <a:lstStyle/>
          <a:p>
            <a:pPr algn="ctr" eaLnBrk="0" hangingPunct="0">
              <a:defRPr/>
            </a:pPr>
            <a:r>
              <a:rPr lang="ru-RU" sz="1200" b="1" dirty="0" smtClean="0">
                <a:solidFill>
                  <a:srgbClr val="4978B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Подсистема </a:t>
            </a:r>
            <a:r>
              <a:rPr lang="ru-RU" sz="1200" b="1" dirty="0">
                <a:solidFill>
                  <a:srgbClr val="4978B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учета и отчетности </a:t>
            </a:r>
            <a:r>
              <a:rPr lang="ru-RU" sz="1200" b="1" dirty="0" smtClean="0">
                <a:solidFill>
                  <a:srgbClr val="4978B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ГИИС ЭБ</a:t>
            </a:r>
            <a:endParaRPr lang="ru-RU" sz="1200" b="1" dirty="0">
              <a:solidFill>
                <a:srgbClr val="4978B1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56">
            <a:extLst>
              <a:ext uri="{FF2B5EF4-FFF2-40B4-BE49-F238E27FC236}">
                <a16:creationId xmlns="" xmlns:a16="http://schemas.microsoft.com/office/drawing/2014/main" id="{7D5109DB-5C3B-4D44-9353-4D26A24E9001}"/>
              </a:ext>
            </a:extLst>
          </p:cNvPr>
          <p:cNvSpPr/>
          <p:nvPr/>
        </p:nvSpPr>
        <p:spPr>
          <a:xfrm>
            <a:off x="2104528" y="2947784"/>
            <a:ext cx="2242447" cy="1244145"/>
          </a:xfrm>
          <a:prstGeom prst="roundRect">
            <a:avLst>
              <a:gd name="adj" fmla="val 3010"/>
            </a:avLst>
          </a:prstGeom>
          <a:noFill/>
          <a:ln w="9525">
            <a:solidFill>
              <a:srgbClr val="4978B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100" dirty="0" smtClean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Справки (ф. 0503125) по счетам 1 21101 560</a:t>
            </a:r>
            <a:r>
              <a:rPr lang="en-US" sz="1100" dirty="0" smtClean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,</a:t>
            </a:r>
            <a:r>
              <a:rPr lang="ru-RU" sz="1100" dirty="0" smtClean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1 30801 730</a:t>
            </a:r>
            <a:r>
              <a:rPr lang="en-US" sz="1100" dirty="0" smtClean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,</a:t>
            </a:r>
            <a:endParaRPr lang="ru-RU" sz="1100" dirty="0" smtClean="0">
              <a:solidFill>
                <a:prstClr val="black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100" dirty="0" smtClean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Отчет (ф. 0531340)</a:t>
            </a:r>
            <a:r>
              <a:rPr lang="en-US" sz="1100" dirty="0" smtClean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endParaRPr lang="ru-RU" sz="1100" dirty="0" smtClean="0">
              <a:solidFill>
                <a:prstClr val="black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100" dirty="0" smtClean="0">
              <a:solidFill>
                <a:prstClr val="black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100" dirty="0" smtClean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(данные до перехода в подсистему управления доходами ГИИС ЭБ) </a:t>
            </a:r>
            <a:endParaRPr lang="ru-RU" sz="1100" dirty="0">
              <a:solidFill>
                <a:sysClr val="windowText" lastClr="000000"/>
              </a:solidFill>
              <a:latin typeface="Cambria" panose="02040503050406030204" pitchFamily="18" charset="0"/>
            </a:endParaRPr>
          </a:p>
        </p:txBody>
      </p:sp>
      <p:sp>
        <p:nvSpPr>
          <p:cNvPr id="10" name="Скругленный прямоугольник 56">
            <a:extLst>
              <a:ext uri="{FF2B5EF4-FFF2-40B4-BE49-F238E27FC236}">
                <a16:creationId xmlns="" xmlns:a16="http://schemas.microsoft.com/office/drawing/2014/main" id="{7D5109DB-5C3B-4D44-9353-4D26A24E9001}"/>
              </a:ext>
            </a:extLst>
          </p:cNvPr>
          <p:cNvSpPr/>
          <p:nvPr/>
        </p:nvSpPr>
        <p:spPr>
          <a:xfrm>
            <a:off x="4707014" y="2947785"/>
            <a:ext cx="2295256" cy="1244143"/>
          </a:xfrm>
          <a:prstGeom prst="roundRect">
            <a:avLst>
              <a:gd name="adj" fmla="val 3010"/>
            </a:avLst>
          </a:prstGeom>
          <a:noFill/>
          <a:ln w="9525">
            <a:solidFill>
              <a:srgbClr val="4978B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100" dirty="0" smtClean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Справки </a:t>
            </a:r>
            <a:r>
              <a:rPr lang="ru-RU" sz="1100" dirty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(ф. 0503125) по счетам 1 21101 560</a:t>
            </a:r>
            <a:r>
              <a:rPr lang="en-US" sz="1100" dirty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,</a:t>
            </a:r>
            <a:r>
              <a:rPr lang="ru-RU" sz="1100" dirty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1 30801 730</a:t>
            </a:r>
            <a:r>
              <a:rPr lang="en-US" sz="1100" dirty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,</a:t>
            </a:r>
            <a:endParaRPr lang="ru-RU" sz="1100" dirty="0">
              <a:solidFill>
                <a:prstClr val="black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100" dirty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Отчет (ф. 0531340</a:t>
            </a:r>
            <a:r>
              <a:rPr lang="ru-RU" sz="1100" dirty="0" smtClean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endParaRPr lang="ru-RU" sz="1100" dirty="0">
              <a:solidFill>
                <a:prstClr val="black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100" dirty="0" smtClean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(данные после </a:t>
            </a:r>
            <a:r>
              <a:rPr lang="ru-RU" sz="1100" dirty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перехода в подсистему управления доходами ГИИС </a:t>
            </a:r>
            <a:r>
              <a:rPr lang="ru-RU" sz="1100" dirty="0" smtClean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ЭБ) </a:t>
            </a:r>
            <a:endParaRPr lang="ru-RU" sz="1100" dirty="0">
              <a:solidFill>
                <a:sysClr val="windowText" lastClr="000000"/>
              </a:solidFill>
              <a:latin typeface="Cambria" panose="02040503050406030204" pitchFamily="18" charset="0"/>
            </a:endParaRPr>
          </a:p>
        </p:txBody>
      </p:sp>
      <p:sp>
        <p:nvSpPr>
          <p:cNvPr id="12" name="Скругленный прямоугольник 56">
            <a:extLst>
              <a:ext uri="{FF2B5EF4-FFF2-40B4-BE49-F238E27FC236}">
                <a16:creationId xmlns="" xmlns:a16="http://schemas.microsoft.com/office/drawing/2014/main" id="{7D5109DB-5C3B-4D44-9353-4D26A24E9001}"/>
              </a:ext>
            </a:extLst>
          </p:cNvPr>
          <p:cNvSpPr/>
          <p:nvPr/>
        </p:nvSpPr>
        <p:spPr>
          <a:xfrm>
            <a:off x="2771799" y="1331257"/>
            <a:ext cx="3600400" cy="720080"/>
          </a:xfrm>
          <a:prstGeom prst="roundRect">
            <a:avLst>
              <a:gd name="adj" fmla="val 3010"/>
            </a:avLst>
          </a:prstGeom>
          <a:noFill/>
          <a:ln w="9525">
            <a:solidFill>
              <a:srgbClr val="4978B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100" dirty="0" smtClean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Справки </a:t>
            </a:r>
            <a:r>
              <a:rPr lang="ru-RU" sz="1100" dirty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(ф. </a:t>
            </a:r>
            <a:r>
              <a:rPr lang="ru-RU" sz="1100" dirty="0" smtClean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0503125) по </a:t>
            </a:r>
            <a:r>
              <a:rPr lang="ru-RU" sz="1100" dirty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счетам 1 21101 560</a:t>
            </a:r>
            <a:r>
              <a:rPr lang="en-US" sz="1100" dirty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,</a:t>
            </a:r>
            <a:r>
              <a:rPr lang="ru-RU" sz="1100" dirty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endParaRPr lang="ru-RU" sz="1100" dirty="0" smtClean="0">
              <a:solidFill>
                <a:prstClr val="black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100" dirty="0" smtClean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1 </a:t>
            </a:r>
            <a:r>
              <a:rPr lang="ru-RU" sz="1100" dirty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30801 730</a:t>
            </a:r>
            <a:r>
              <a:rPr lang="en-US" sz="1100" dirty="0" smtClean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,</a:t>
            </a:r>
            <a:r>
              <a:rPr lang="ru-RU" sz="1100" dirty="0" smtClean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Отчет </a:t>
            </a:r>
            <a:r>
              <a:rPr lang="ru-RU" sz="1100" dirty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(ф. 0531340</a:t>
            </a:r>
            <a:r>
              <a:rPr lang="ru-RU" sz="1100" dirty="0" smtClean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) ТОФК</a:t>
            </a:r>
            <a:r>
              <a:rPr lang="en-US" sz="1100" dirty="0" smtClean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,</a:t>
            </a:r>
            <a:r>
              <a:rPr lang="ru-RU" sz="1100" dirty="0" smtClean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представляемые в МОУ ФК</a:t>
            </a:r>
            <a:endParaRPr lang="ru-RU" sz="1100" dirty="0">
              <a:solidFill>
                <a:sysClr val="windowText" lastClr="000000"/>
              </a:solidFill>
              <a:latin typeface="Cambria" panose="02040503050406030204" pitchFamily="18" charset="0"/>
            </a:endParaRPr>
          </a:p>
        </p:txBody>
      </p:sp>
      <p:cxnSp>
        <p:nvCxnSpPr>
          <p:cNvPr id="21" name="Соединительная линия уступом 20"/>
          <p:cNvCxnSpPr/>
          <p:nvPr/>
        </p:nvCxnSpPr>
        <p:spPr>
          <a:xfrm rot="5400000" flipH="1" flipV="1">
            <a:off x="3401744" y="1826439"/>
            <a:ext cx="896449" cy="1346247"/>
          </a:xfrm>
          <a:prstGeom prst="bentConnector3">
            <a:avLst>
              <a:gd name="adj1" fmla="val 60480"/>
            </a:avLst>
          </a:prstGeom>
          <a:ln>
            <a:solidFill>
              <a:srgbClr val="4978B1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Соединительная линия уступом 23"/>
          <p:cNvCxnSpPr/>
          <p:nvPr/>
        </p:nvCxnSpPr>
        <p:spPr>
          <a:xfrm rot="16200000" flipV="1">
            <a:off x="4787599" y="1858240"/>
            <a:ext cx="896449" cy="1282643"/>
          </a:xfrm>
          <a:prstGeom prst="bentConnector3">
            <a:avLst>
              <a:gd name="adj1" fmla="val 60480"/>
            </a:avLst>
          </a:prstGeom>
          <a:ln>
            <a:solidFill>
              <a:srgbClr val="4978B1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7" name="Рисунок 9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6124671" y="1059916"/>
            <a:ext cx="495055" cy="495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9675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object 2"/>
          <p:cNvSpPr/>
          <p:nvPr/>
        </p:nvSpPr>
        <p:spPr>
          <a:xfrm flipV="1">
            <a:off x="2242" y="397591"/>
            <a:ext cx="9139528" cy="280834"/>
          </a:xfrm>
          <a:custGeom>
            <a:avLst/>
            <a:gdLst/>
            <a:ahLst/>
            <a:cxnLst/>
            <a:rect l="l" t="t" r="r" b="b"/>
            <a:pathLst>
              <a:path w="4416425">
                <a:moveTo>
                  <a:pt x="0" y="0"/>
                </a:moveTo>
                <a:lnTo>
                  <a:pt x="4415994" y="0"/>
                </a:lnTo>
              </a:path>
            </a:pathLst>
          </a:custGeom>
          <a:ln w="12700">
            <a:solidFill>
              <a:schemeClr val="bg1">
                <a:lumMod val="85000"/>
              </a:schemeClr>
            </a:solidFill>
          </a:ln>
        </p:spPr>
        <p:txBody>
          <a:bodyPr wrap="square" lIns="0" tIns="0" rIns="0" bIns="0" rtlCol="0"/>
          <a:lstStyle/>
          <a:p>
            <a:endParaRPr sz="2855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908698" y="4822003"/>
            <a:ext cx="2103120" cy="1846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algn="r"/>
            <a:r>
              <a:rPr lang="ru-RU" sz="1200" b="1" dirty="0" smtClean="0">
                <a:solidFill>
                  <a:schemeClr val="tx2"/>
                </a:solidFill>
                <a:latin typeface="Cambria" panose="02040503050406030204" pitchFamily="18" charset="0"/>
              </a:rPr>
              <a:t>28</a:t>
            </a:r>
            <a:endParaRPr lang="ru-RU" sz="1200" b="1" dirty="0">
              <a:solidFill>
                <a:schemeClr val="tx2"/>
              </a:solidFill>
              <a:latin typeface="Cambria" panose="020405030504060302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71806" y="6465"/>
            <a:ext cx="63782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b="1" dirty="0" smtClean="0">
                <a:solidFill>
                  <a:srgbClr val="11437F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Особенности представления бюджетной отчетности </a:t>
            </a:r>
          </a:p>
          <a:p>
            <a:pPr algn="r"/>
            <a:r>
              <a:rPr lang="ru-RU" sz="1600" b="1" dirty="0" smtClean="0">
                <a:solidFill>
                  <a:srgbClr val="11437F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по счетам плана счетов переходного периода</a:t>
            </a:r>
            <a:endParaRPr lang="ru-RU" sz="1600" b="1" dirty="0">
              <a:solidFill>
                <a:srgbClr val="11437F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35" name="Скругленный прямоугольник 16">
            <a:extLst>
              <a:ext uri="{FF2B5EF4-FFF2-40B4-BE49-F238E27FC236}">
                <a16:creationId xmlns="" xmlns:a16="http://schemas.microsoft.com/office/drawing/2014/main" id="{35C0BD5A-2047-4654-95BD-6216E4CD2D4D}"/>
              </a:ext>
            </a:extLst>
          </p:cNvPr>
          <p:cNvSpPr/>
          <p:nvPr/>
        </p:nvSpPr>
        <p:spPr>
          <a:xfrm>
            <a:off x="386535" y="816555"/>
            <a:ext cx="5940660" cy="4005448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accent1"/>
            </a:solidFill>
            <a:prstDash val="dash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t" anchorCtr="0"/>
          <a:lstStyle/>
          <a:p>
            <a:pPr algn="ctr" eaLnBrk="0" hangingPunct="0">
              <a:defRPr/>
            </a:pPr>
            <a:r>
              <a:rPr lang="ru-RU" sz="1200" b="1" dirty="0">
                <a:solidFill>
                  <a:srgbClr val="4978B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Подсистема учета и отчетности ГИИС ЭБ</a:t>
            </a:r>
          </a:p>
        </p:txBody>
      </p:sp>
      <p:sp>
        <p:nvSpPr>
          <p:cNvPr id="36" name="Скругленный прямоугольник 16">
            <a:extLst>
              <a:ext uri="{FF2B5EF4-FFF2-40B4-BE49-F238E27FC236}">
                <a16:creationId xmlns="" xmlns:a16="http://schemas.microsoft.com/office/drawing/2014/main" id="{35C0BD5A-2047-4654-95BD-6216E4CD2D4D}"/>
              </a:ext>
            </a:extLst>
          </p:cNvPr>
          <p:cNvSpPr/>
          <p:nvPr/>
        </p:nvSpPr>
        <p:spPr>
          <a:xfrm>
            <a:off x="6541408" y="819305"/>
            <a:ext cx="2261062" cy="4005448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accent1"/>
            </a:solidFill>
            <a:prstDash val="dash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t" anchorCtr="0"/>
          <a:lstStyle/>
          <a:p>
            <a:pPr algn="ctr" eaLnBrk="0" hangingPunct="0">
              <a:defRPr/>
            </a:pPr>
            <a:r>
              <a:rPr lang="ru-RU" sz="1200" b="1" dirty="0" smtClean="0">
                <a:solidFill>
                  <a:srgbClr val="4978B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ИС «АСФК» МОУ ФК</a:t>
            </a:r>
            <a:endParaRPr lang="ru-RU" sz="1200" b="1" dirty="0">
              <a:solidFill>
                <a:srgbClr val="4978B1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Скругленный прямоугольник 16">
            <a:extLst>
              <a:ext uri="{FF2B5EF4-FFF2-40B4-BE49-F238E27FC236}">
                <a16:creationId xmlns="" xmlns:a16="http://schemas.microsoft.com/office/drawing/2014/main" id="{35C0BD5A-2047-4654-95BD-6216E4CD2D4D}"/>
              </a:ext>
            </a:extLst>
          </p:cNvPr>
          <p:cNvSpPr/>
          <p:nvPr/>
        </p:nvSpPr>
        <p:spPr>
          <a:xfrm>
            <a:off x="2996824" y="1557705"/>
            <a:ext cx="3195355" cy="2994265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accent1"/>
            </a:solidFill>
            <a:prstDash val="dash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t" anchorCtr="0"/>
          <a:lstStyle/>
          <a:p>
            <a:pPr algn="ctr" eaLnBrk="0" hangingPunct="0">
              <a:defRPr/>
            </a:pPr>
            <a:r>
              <a:rPr lang="ru-RU" sz="1200" b="1" dirty="0" smtClean="0">
                <a:solidFill>
                  <a:srgbClr val="4978B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МОУ ФК</a:t>
            </a:r>
            <a:endParaRPr lang="ru-RU" sz="1200" b="1" dirty="0">
              <a:solidFill>
                <a:srgbClr val="4978B1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Скругленный прямоугольник 16">
            <a:extLst>
              <a:ext uri="{FF2B5EF4-FFF2-40B4-BE49-F238E27FC236}">
                <a16:creationId xmlns="" xmlns:a16="http://schemas.microsoft.com/office/drawing/2014/main" id="{35C0BD5A-2047-4654-95BD-6216E4CD2D4D}"/>
              </a:ext>
            </a:extLst>
          </p:cNvPr>
          <p:cNvSpPr/>
          <p:nvPr/>
        </p:nvSpPr>
        <p:spPr>
          <a:xfrm>
            <a:off x="521551" y="1557705"/>
            <a:ext cx="2220920" cy="2994265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accent1"/>
            </a:solidFill>
            <a:prstDash val="dash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t" anchorCtr="0"/>
          <a:lstStyle/>
          <a:p>
            <a:pPr algn="ctr" eaLnBrk="0" hangingPunct="0">
              <a:defRPr/>
            </a:pPr>
            <a:r>
              <a:rPr lang="ru-RU" sz="1200" b="1" dirty="0" smtClean="0">
                <a:solidFill>
                  <a:srgbClr val="4978B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ТОФК</a:t>
            </a:r>
            <a:endParaRPr lang="ru-RU" sz="1200" b="1" dirty="0">
              <a:solidFill>
                <a:srgbClr val="4978B1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Скругленный прямоугольник 56">
            <a:extLst>
              <a:ext uri="{FF2B5EF4-FFF2-40B4-BE49-F238E27FC236}">
                <a16:creationId xmlns="" xmlns:a16="http://schemas.microsoft.com/office/drawing/2014/main" id="{7D5109DB-5C3B-4D44-9353-4D26A24E9001}"/>
              </a:ext>
            </a:extLst>
          </p:cNvPr>
          <p:cNvSpPr/>
          <p:nvPr/>
        </p:nvSpPr>
        <p:spPr>
          <a:xfrm>
            <a:off x="735763" y="2412926"/>
            <a:ext cx="1811012" cy="1260140"/>
          </a:xfrm>
          <a:prstGeom prst="roundRect">
            <a:avLst>
              <a:gd name="adj" fmla="val 3010"/>
            </a:avLst>
          </a:prstGeom>
          <a:noFill/>
          <a:ln w="9525">
            <a:solidFill>
              <a:srgbClr val="4978B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100" dirty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Справки (ф. 0503125) по </a:t>
            </a:r>
            <a:r>
              <a:rPr lang="ru-RU" sz="1100" dirty="0" smtClean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счетам 1 </a:t>
            </a:r>
            <a:r>
              <a:rPr lang="ru-RU" sz="1100" dirty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21101 560</a:t>
            </a:r>
            <a:r>
              <a:rPr lang="en-US" sz="1100" dirty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,</a:t>
            </a:r>
            <a:r>
              <a:rPr lang="ru-RU" sz="1100" dirty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1100" dirty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1 30801 730</a:t>
            </a:r>
            <a:r>
              <a:rPr lang="en-US" sz="1100" dirty="0" smtClean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,</a:t>
            </a:r>
            <a:endParaRPr lang="ru-RU" sz="1100" dirty="0" smtClean="0">
              <a:solidFill>
                <a:prstClr val="black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100" dirty="0" smtClean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Отчет </a:t>
            </a:r>
            <a:r>
              <a:rPr lang="ru-RU" sz="1100" dirty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(ф. 0531340)</a:t>
            </a:r>
            <a:endParaRPr lang="ru-RU" sz="1100" dirty="0">
              <a:solidFill>
                <a:sysClr val="windowText" lastClr="000000"/>
              </a:solidFill>
              <a:latin typeface="Cambria" panose="02040503050406030204" pitchFamily="18" charset="0"/>
            </a:endParaRPr>
          </a:p>
        </p:txBody>
      </p:sp>
      <p:sp>
        <p:nvSpPr>
          <p:cNvPr id="49" name="Скругленный прямоугольник 56">
            <a:extLst>
              <a:ext uri="{FF2B5EF4-FFF2-40B4-BE49-F238E27FC236}">
                <a16:creationId xmlns="" xmlns:a16="http://schemas.microsoft.com/office/drawing/2014/main" id="{7D5109DB-5C3B-4D44-9353-4D26A24E9001}"/>
              </a:ext>
            </a:extLst>
          </p:cNvPr>
          <p:cNvSpPr/>
          <p:nvPr/>
        </p:nvSpPr>
        <p:spPr>
          <a:xfrm>
            <a:off x="3790267" y="2412926"/>
            <a:ext cx="1681833" cy="1260140"/>
          </a:xfrm>
          <a:prstGeom prst="roundRect">
            <a:avLst>
              <a:gd name="adj" fmla="val 3010"/>
            </a:avLst>
          </a:prstGeom>
          <a:noFill/>
          <a:ln w="9525">
            <a:solidFill>
              <a:srgbClr val="4978B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100" dirty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Справки (ф. 0503125) по </a:t>
            </a:r>
            <a:r>
              <a:rPr lang="ru-RU" sz="1100" dirty="0" smtClean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счетам 1 </a:t>
            </a:r>
            <a:r>
              <a:rPr lang="ru-RU" sz="1100" dirty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21101 560</a:t>
            </a:r>
            <a:r>
              <a:rPr lang="en-US" sz="1100" dirty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,</a:t>
            </a:r>
            <a:r>
              <a:rPr lang="ru-RU" sz="1100" dirty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1100" dirty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1 30801 730</a:t>
            </a:r>
            <a:r>
              <a:rPr lang="en-US" sz="1100" dirty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,</a:t>
            </a:r>
            <a:endParaRPr lang="ru-RU" sz="1100" dirty="0">
              <a:solidFill>
                <a:prstClr val="black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100" dirty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Отчет (ф. 0531340)</a:t>
            </a:r>
            <a:endParaRPr lang="ru-RU" sz="1100" dirty="0">
              <a:solidFill>
                <a:sysClr val="windowText" lastClr="000000"/>
              </a:solidFill>
              <a:latin typeface="Cambria" panose="02040503050406030204" pitchFamily="18" charset="0"/>
            </a:endParaRPr>
          </a:p>
        </p:txBody>
      </p:sp>
      <p:cxnSp>
        <p:nvCxnSpPr>
          <p:cNvPr id="66" name="Прямая со стрелкой 65"/>
          <p:cNvCxnSpPr>
            <a:stCxn id="43" idx="3"/>
            <a:endCxn id="49" idx="1"/>
          </p:cNvCxnSpPr>
          <p:nvPr/>
        </p:nvCxnSpPr>
        <p:spPr>
          <a:xfrm>
            <a:off x="2546775" y="3042996"/>
            <a:ext cx="1243492" cy="0"/>
          </a:xfrm>
          <a:prstGeom prst="straightConnector1">
            <a:avLst/>
          </a:prstGeom>
          <a:ln>
            <a:solidFill>
              <a:srgbClr val="4978B1"/>
            </a:solidFill>
            <a:prstDash val="dash"/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8" name="Скругленный прямоугольник 56">
            <a:extLst>
              <a:ext uri="{FF2B5EF4-FFF2-40B4-BE49-F238E27FC236}">
                <a16:creationId xmlns="" xmlns:a16="http://schemas.microsoft.com/office/drawing/2014/main" id="{7D5109DB-5C3B-4D44-9353-4D26A24E9001}"/>
              </a:ext>
            </a:extLst>
          </p:cNvPr>
          <p:cNvSpPr/>
          <p:nvPr/>
        </p:nvSpPr>
        <p:spPr>
          <a:xfrm>
            <a:off x="6761004" y="2031690"/>
            <a:ext cx="1816441" cy="1034849"/>
          </a:xfrm>
          <a:prstGeom prst="roundRect">
            <a:avLst>
              <a:gd name="adj" fmla="val 3010"/>
            </a:avLst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100" dirty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Справки (ф. 0503125) по </a:t>
            </a:r>
            <a:r>
              <a:rPr lang="ru-RU" sz="1100" dirty="0" smtClean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счетам 1 </a:t>
            </a:r>
            <a:r>
              <a:rPr lang="ru-RU" sz="1100" dirty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21101 560</a:t>
            </a:r>
            <a:r>
              <a:rPr lang="en-US" sz="1100" dirty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,</a:t>
            </a:r>
            <a:r>
              <a:rPr lang="ru-RU" sz="1100" dirty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1100" dirty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1 30801 730</a:t>
            </a:r>
            <a:r>
              <a:rPr lang="en-US" sz="1100" dirty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,</a:t>
            </a:r>
            <a:endParaRPr lang="ru-RU" sz="1100" dirty="0">
              <a:solidFill>
                <a:prstClr val="black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100" dirty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Отчет (ф. 0531340)</a:t>
            </a:r>
            <a:endParaRPr lang="ru-RU" sz="1100" dirty="0">
              <a:solidFill>
                <a:sysClr val="windowText" lastClr="000000"/>
              </a:solidFill>
              <a:latin typeface="Cambria" panose="02040503050406030204" pitchFamily="18" charset="0"/>
            </a:endParaRPr>
          </a:p>
        </p:txBody>
      </p:sp>
      <p:cxnSp>
        <p:nvCxnSpPr>
          <p:cNvPr id="69" name="Соединительная линия уступом 68"/>
          <p:cNvCxnSpPr>
            <a:stCxn id="49" idx="3"/>
            <a:endCxn id="68" idx="1"/>
          </p:cNvCxnSpPr>
          <p:nvPr/>
        </p:nvCxnSpPr>
        <p:spPr>
          <a:xfrm flipV="1">
            <a:off x="5472100" y="2549115"/>
            <a:ext cx="1288904" cy="493881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prstDash val="dash"/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4" name="Левая фигурная скобка 73"/>
          <p:cNvSpPr/>
          <p:nvPr/>
        </p:nvSpPr>
        <p:spPr>
          <a:xfrm rot="16200000">
            <a:off x="7571296" y="2348630"/>
            <a:ext cx="195856" cy="1816442"/>
          </a:xfrm>
          <a:prstGeom prst="leftBrace">
            <a:avLst>
              <a:gd name="adj1" fmla="val 33264"/>
              <a:gd name="adj2" fmla="val 48612"/>
            </a:avLst>
          </a:prstGeom>
          <a:noFill/>
          <a:ln w="9525">
            <a:solidFill>
              <a:srgbClr val="4978B1"/>
            </a:solidFill>
            <a:prstDash val="soli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 sz="12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5" name="Прямоугольник 74"/>
          <p:cNvSpPr/>
          <p:nvPr/>
        </p:nvSpPr>
        <p:spPr>
          <a:xfrm>
            <a:off x="7092280" y="3426845"/>
            <a:ext cx="108012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dirty="0" smtClean="0">
                <a:solidFill>
                  <a:srgbClr val="11437F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Свод</a:t>
            </a:r>
            <a:r>
              <a:rPr lang="en-US" sz="1000" dirty="0" smtClean="0">
                <a:solidFill>
                  <a:srgbClr val="11437F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,</a:t>
            </a:r>
            <a:r>
              <a:rPr lang="ru-RU" sz="1000" dirty="0" smtClean="0">
                <a:solidFill>
                  <a:srgbClr val="11437F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контроли</a:t>
            </a:r>
            <a:endParaRPr lang="ru-RU" sz="1000" b="1" dirty="0">
              <a:solidFill>
                <a:srgbClr val="11437F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81485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Прямоугольник 39"/>
          <p:cNvSpPr/>
          <p:nvPr/>
        </p:nvSpPr>
        <p:spPr>
          <a:xfrm>
            <a:off x="206515" y="4641980"/>
            <a:ext cx="8505945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ru-RU" sz="1000" dirty="0" smtClean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* ежедневная сверка внутриказначейских расчетов перед окончательным закрытием операционных дней систем осуществляется после реализации соответствующих доработок ИС ФК.</a:t>
            </a:r>
            <a:endParaRPr lang="ru-RU" sz="1000" b="1" dirty="0">
              <a:solidFill>
                <a:sysClr val="windowText" lastClr="000000"/>
              </a:solidFill>
              <a:latin typeface="Cambria" panose="02040503050406030204" pitchFamily="18" charset="0"/>
            </a:endParaRPr>
          </a:p>
        </p:txBody>
      </p:sp>
      <p:sp>
        <p:nvSpPr>
          <p:cNvPr id="26" name="object 2"/>
          <p:cNvSpPr/>
          <p:nvPr/>
        </p:nvSpPr>
        <p:spPr>
          <a:xfrm flipV="1">
            <a:off x="2242" y="397591"/>
            <a:ext cx="9139528" cy="280834"/>
          </a:xfrm>
          <a:custGeom>
            <a:avLst/>
            <a:gdLst/>
            <a:ahLst/>
            <a:cxnLst/>
            <a:rect l="l" t="t" r="r" b="b"/>
            <a:pathLst>
              <a:path w="4416425">
                <a:moveTo>
                  <a:pt x="0" y="0"/>
                </a:moveTo>
                <a:lnTo>
                  <a:pt x="4415994" y="0"/>
                </a:lnTo>
              </a:path>
            </a:pathLst>
          </a:custGeom>
          <a:ln w="12700">
            <a:solidFill>
              <a:schemeClr val="bg1">
                <a:lumMod val="85000"/>
              </a:schemeClr>
            </a:solidFill>
          </a:ln>
        </p:spPr>
        <p:txBody>
          <a:bodyPr wrap="square" lIns="0" tIns="0" rIns="0" bIns="0" rtlCol="0"/>
          <a:lstStyle/>
          <a:p>
            <a:endParaRPr sz="2855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908698" y="4822003"/>
            <a:ext cx="2103120" cy="1846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algn="r"/>
            <a:r>
              <a:rPr lang="ru-RU" sz="1200" b="1" dirty="0" smtClean="0">
                <a:solidFill>
                  <a:schemeClr val="tx2"/>
                </a:solidFill>
                <a:latin typeface="Cambria" panose="02040503050406030204" pitchFamily="18" charset="0"/>
              </a:rPr>
              <a:t>29</a:t>
            </a:r>
            <a:endParaRPr lang="ru-RU" sz="1200" b="1" dirty="0">
              <a:solidFill>
                <a:schemeClr val="tx2"/>
              </a:solidFill>
              <a:latin typeface="Cambria" panose="020405030504060302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771806" y="6465"/>
            <a:ext cx="63782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b="1" dirty="0" smtClean="0">
                <a:solidFill>
                  <a:srgbClr val="11437F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Операционный день по новой модели </a:t>
            </a:r>
          </a:p>
          <a:p>
            <a:pPr algn="r"/>
            <a:r>
              <a:rPr lang="ru-RU" sz="1600" b="1" dirty="0" smtClean="0">
                <a:solidFill>
                  <a:srgbClr val="11437F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бухгалтерского </a:t>
            </a:r>
            <a:r>
              <a:rPr lang="ru-RU" sz="1600" b="1" dirty="0">
                <a:solidFill>
                  <a:srgbClr val="11437F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учета в СКП </a:t>
            </a:r>
          </a:p>
        </p:txBody>
      </p:sp>
      <p:sp>
        <p:nvSpPr>
          <p:cNvPr id="6" name="Скругленный прямоугольник 16">
            <a:extLst>
              <a:ext uri="{FF2B5EF4-FFF2-40B4-BE49-F238E27FC236}">
                <a16:creationId xmlns="" xmlns:a16="http://schemas.microsoft.com/office/drawing/2014/main" id="{35C0BD5A-2047-4654-95BD-6216E4CD2D4D}"/>
              </a:ext>
            </a:extLst>
          </p:cNvPr>
          <p:cNvSpPr/>
          <p:nvPr/>
        </p:nvSpPr>
        <p:spPr>
          <a:xfrm>
            <a:off x="3356865" y="726544"/>
            <a:ext cx="2261062" cy="3915436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00B050"/>
            </a:solidFill>
            <a:prstDash val="dash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t" anchorCtr="0"/>
          <a:lstStyle/>
          <a:p>
            <a:pPr algn="ctr" eaLnBrk="0" hangingPunct="0">
              <a:defRPr/>
            </a:pPr>
            <a:r>
              <a:rPr lang="ru-RU" sz="1000" b="1" dirty="0">
                <a:solidFill>
                  <a:srgbClr val="00B05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Операционный день </a:t>
            </a:r>
            <a:r>
              <a:rPr lang="ru-RU" sz="700" b="1" dirty="0" smtClean="0">
                <a:solidFill>
                  <a:srgbClr val="00B05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(отдельно для подсистемы </a:t>
            </a:r>
            <a:r>
              <a:rPr lang="ru-RU" sz="700" b="1" dirty="0">
                <a:solidFill>
                  <a:srgbClr val="00B05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управления </a:t>
            </a:r>
            <a:r>
              <a:rPr lang="ru-RU" sz="700" b="1" dirty="0" smtClean="0">
                <a:solidFill>
                  <a:srgbClr val="00B05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доходами и Модуля </a:t>
            </a:r>
            <a:r>
              <a:rPr lang="ru-RU" sz="700" b="1" dirty="0">
                <a:solidFill>
                  <a:srgbClr val="00B05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БС (МБ), ГВФ подсистемы управления расходами ГИИС </a:t>
            </a:r>
            <a:r>
              <a:rPr lang="ru-RU" sz="700" b="1" dirty="0" smtClean="0">
                <a:solidFill>
                  <a:srgbClr val="00B05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ЭБ)</a:t>
            </a:r>
            <a:endParaRPr lang="ru-RU" sz="700" b="1" dirty="0">
              <a:solidFill>
                <a:srgbClr val="00B050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Скругленный прямоугольник 56">
            <a:extLst>
              <a:ext uri="{FF2B5EF4-FFF2-40B4-BE49-F238E27FC236}">
                <a16:creationId xmlns="" xmlns:a16="http://schemas.microsoft.com/office/drawing/2014/main" id="{7D5109DB-5C3B-4D44-9353-4D26A24E9001}"/>
              </a:ext>
            </a:extLst>
          </p:cNvPr>
          <p:cNvSpPr/>
          <p:nvPr/>
        </p:nvSpPr>
        <p:spPr>
          <a:xfrm>
            <a:off x="206515" y="726544"/>
            <a:ext cx="2835315" cy="3915436"/>
          </a:xfrm>
          <a:prstGeom prst="roundRect">
            <a:avLst>
              <a:gd name="adj" fmla="val 3010"/>
            </a:avLst>
          </a:prstGeom>
          <a:noFill/>
          <a:ln w="9525">
            <a:solidFill>
              <a:srgbClr val="4978B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t"/>
          <a:lstStyle/>
          <a:p>
            <a:pPr algn="ctr" eaLnBrk="0" hangingPunct="0">
              <a:defRPr/>
            </a:pPr>
            <a:r>
              <a:rPr lang="ru-RU" sz="1000" b="1" dirty="0">
                <a:solidFill>
                  <a:srgbClr val="4978B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Подсистема управления </a:t>
            </a:r>
            <a:r>
              <a:rPr lang="ru-RU" sz="1000" b="1" dirty="0" smtClean="0">
                <a:solidFill>
                  <a:srgbClr val="4978B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доходами</a:t>
            </a:r>
            <a:r>
              <a:rPr lang="en-US" sz="1000" b="1" dirty="0" smtClean="0">
                <a:solidFill>
                  <a:srgbClr val="4978B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/</a:t>
            </a:r>
            <a:r>
              <a:rPr lang="ru-RU" sz="1000" b="1" dirty="0" smtClean="0">
                <a:solidFill>
                  <a:srgbClr val="4978B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1000" b="1" dirty="0">
                <a:solidFill>
                  <a:srgbClr val="4978B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Модуль БС (МБ), ГВФ подсистемы управления расходами ГИИС ЭБ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708006" y="1390799"/>
            <a:ext cx="937042" cy="21544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800" dirty="0" smtClean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автоматическое</a:t>
            </a:r>
            <a:endParaRPr lang="ru-RU" sz="800" b="1" dirty="0">
              <a:solidFill>
                <a:sysClr val="windowText" lastClr="000000"/>
              </a:solidFill>
              <a:latin typeface="Cambria" panose="02040503050406030204" pitchFamily="18" charset="0"/>
            </a:endParaRPr>
          </a:p>
        </p:txBody>
      </p:sp>
      <p:sp>
        <p:nvSpPr>
          <p:cNvPr id="15" name="Скругленный прямоугольник 56">
            <a:extLst>
              <a:ext uri="{FF2B5EF4-FFF2-40B4-BE49-F238E27FC236}">
                <a16:creationId xmlns="" xmlns:a16="http://schemas.microsoft.com/office/drawing/2014/main" id="{7D5109DB-5C3B-4D44-9353-4D26A24E9001}"/>
              </a:ext>
            </a:extLst>
          </p:cNvPr>
          <p:cNvSpPr/>
          <p:nvPr/>
        </p:nvSpPr>
        <p:spPr>
          <a:xfrm>
            <a:off x="5877145" y="726544"/>
            <a:ext cx="2835315" cy="3915436"/>
          </a:xfrm>
          <a:prstGeom prst="roundRect">
            <a:avLst>
              <a:gd name="adj" fmla="val 3010"/>
            </a:avLst>
          </a:prstGeom>
          <a:noFill/>
          <a:ln w="9525">
            <a:solidFill>
              <a:srgbClr val="4978B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t"/>
          <a:lstStyle/>
          <a:p>
            <a:pPr algn="ctr" eaLnBrk="0" hangingPunct="0"/>
            <a:r>
              <a:rPr lang="ru-RU" sz="1000" b="1" dirty="0">
                <a:solidFill>
                  <a:srgbClr val="4978B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Подсистема учета и отчетности ГИИС ЭБ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2610476" y="2596353"/>
            <a:ext cx="1162067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800" dirty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ф</a:t>
            </a:r>
            <a:r>
              <a:rPr lang="ru-RU" sz="800" dirty="0" smtClean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ункциональные отделы ТОФК</a:t>
            </a:r>
            <a:endParaRPr lang="ru-RU" sz="800" b="1" dirty="0">
              <a:solidFill>
                <a:sysClr val="windowText" lastClr="000000"/>
              </a:solidFill>
              <a:latin typeface="Cambria" panose="02040503050406030204" pitchFamily="18" charset="0"/>
            </a:endParaRPr>
          </a:p>
        </p:txBody>
      </p:sp>
      <p:sp>
        <p:nvSpPr>
          <p:cNvPr id="9" name="Скругленный прямоугольник 56">
            <a:extLst>
              <a:ext uri="{FF2B5EF4-FFF2-40B4-BE49-F238E27FC236}">
                <a16:creationId xmlns="" xmlns:a16="http://schemas.microsoft.com/office/drawing/2014/main" id="{7D5109DB-5C3B-4D44-9353-4D26A24E9001}"/>
              </a:ext>
            </a:extLst>
          </p:cNvPr>
          <p:cNvSpPr/>
          <p:nvPr/>
        </p:nvSpPr>
        <p:spPr>
          <a:xfrm>
            <a:off x="315221" y="1426223"/>
            <a:ext cx="2456585" cy="360040"/>
          </a:xfrm>
          <a:prstGeom prst="roundRect">
            <a:avLst>
              <a:gd name="adj" fmla="val 3010"/>
            </a:avLst>
          </a:prstGeom>
          <a:noFill/>
          <a:ln w="9525">
            <a:solidFill>
              <a:srgbClr val="4978B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000" dirty="0" smtClean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Первичное открытие </a:t>
            </a:r>
          </a:p>
          <a:p>
            <a:pPr algn="ctr"/>
            <a:r>
              <a:rPr lang="ru-RU" sz="1000" dirty="0" smtClean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операционного дня</a:t>
            </a:r>
            <a:endParaRPr lang="ru-RU" sz="1000" dirty="0">
              <a:solidFill>
                <a:sysClr val="windowText" lastClr="000000"/>
              </a:solidFill>
              <a:latin typeface="Cambria" panose="02040503050406030204" pitchFamily="18" charset="0"/>
            </a:endParaRPr>
          </a:p>
        </p:txBody>
      </p:sp>
      <p:cxnSp>
        <p:nvCxnSpPr>
          <p:cNvPr id="10" name="Прямая со стрелкой 9"/>
          <p:cNvCxnSpPr>
            <a:stCxn id="9" idx="3"/>
            <a:endCxn id="8" idx="1"/>
          </p:cNvCxnSpPr>
          <p:nvPr/>
        </p:nvCxnSpPr>
        <p:spPr>
          <a:xfrm>
            <a:off x="2771806" y="1606243"/>
            <a:ext cx="810084" cy="0"/>
          </a:xfrm>
          <a:prstGeom prst="straightConnector1">
            <a:avLst/>
          </a:prstGeom>
          <a:ln>
            <a:solidFill>
              <a:srgbClr val="4978B1"/>
            </a:solidFill>
            <a:prstDash val="dash"/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>
            <a:stCxn id="23" idx="3"/>
          </p:cNvCxnSpPr>
          <p:nvPr/>
        </p:nvCxnSpPr>
        <p:spPr>
          <a:xfrm>
            <a:off x="2771806" y="2958716"/>
            <a:ext cx="808643" cy="0"/>
          </a:xfrm>
          <a:prstGeom prst="straightConnector1">
            <a:avLst/>
          </a:prstGeom>
          <a:ln>
            <a:solidFill>
              <a:srgbClr val="4978B1"/>
            </a:solidFill>
            <a:prstDash val="dash"/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Скругленный прямоугольник 56">
            <a:extLst>
              <a:ext uri="{FF2B5EF4-FFF2-40B4-BE49-F238E27FC236}">
                <a16:creationId xmlns="" xmlns:a16="http://schemas.microsoft.com/office/drawing/2014/main" id="{7D5109DB-5C3B-4D44-9353-4D26A24E9001}"/>
              </a:ext>
            </a:extLst>
          </p:cNvPr>
          <p:cNvSpPr/>
          <p:nvPr/>
        </p:nvSpPr>
        <p:spPr>
          <a:xfrm>
            <a:off x="315221" y="1876273"/>
            <a:ext cx="2456586" cy="810090"/>
          </a:xfrm>
          <a:prstGeom prst="roundRect">
            <a:avLst>
              <a:gd name="adj" fmla="val 3010"/>
            </a:avLst>
          </a:prstGeom>
          <a:noFill/>
          <a:ln w="9525">
            <a:solidFill>
              <a:srgbClr val="4978B1"/>
            </a:solidFill>
            <a:prstDash val="dash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ru-RU" sz="800" dirty="0" smtClean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Проверка (</a:t>
            </a:r>
            <a:r>
              <a:rPr lang="ru-RU" sz="800" dirty="0" err="1" smtClean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диганостика</a:t>
            </a:r>
            <a:r>
              <a:rPr lang="ru-RU" sz="800" dirty="0" smtClean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) ТОФК </a:t>
            </a:r>
            <a:r>
              <a:rPr lang="ru-RU" sz="800" b="1" dirty="0" smtClean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первого уровня</a:t>
            </a:r>
            <a:r>
              <a:rPr lang="en-US" sz="800" dirty="0" smtClean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:</a:t>
            </a:r>
            <a:endParaRPr lang="ru-RU" sz="800" dirty="0" smtClean="0">
              <a:solidFill>
                <a:prstClr val="black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r>
              <a:rPr lang="ru-RU" sz="800" dirty="0" smtClean="0">
                <a:solidFill>
                  <a:sysClr val="windowText" lastClr="000000"/>
                </a:solidFill>
                <a:latin typeface="Cambria" panose="02040503050406030204" pitchFamily="18" charset="0"/>
              </a:rPr>
              <a:t>- проверка </a:t>
            </a:r>
            <a:r>
              <a:rPr lang="ru-RU" sz="8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на недопустимость </a:t>
            </a:r>
            <a:r>
              <a:rPr lang="ru-RU" sz="800" dirty="0" smtClean="0">
                <a:solidFill>
                  <a:sysClr val="windowText" lastClr="000000"/>
                </a:solidFill>
                <a:latin typeface="Cambria" panose="02040503050406030204" pitchFamily="18" charset="0"/>
              </a:rPr>
              <a:t>отсутствия бух. </a:t>
            </a:r>
            <a:r>
              <a:rPr lang="ru-RU" sz="8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записей </a:t>
            </a:r>
            <a:r>
              <a:rPr lang="ru-RU" sz="800" dirty="0" smtClean="0">
                <a:solidFill>
                  <a:sysClr val="windowText" lastClr="000000"/>
                </a:solidFill>
                <a:latin typeface="Cambria" panose="02040503050406030204" pitchFamily="18" charset="0"/>
              </a:rPr>
              <a:t>на первичных </a:t>
            </a:r>
            <a:r>
              <a:rPr lang="ru-RU" sz="8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учетных </a:t>
            </a:r>
            <a:r>
              <a:rPr lang="ru-RU" sz="800" dirty="0" smtClean="0">
                <a:solidFill>
                  <a:sysClr val="windowText" lastClr="000000"/>
                </a:solidFill>
                <a:latin typeface="Cambria" panose="02040503050406030204" pitchFamily="18" charset="0"/>
              </a:rPr>
              <a:t>документах</a:t>
            </a:r>
            <a:r>
              <a:rPr lang="en-US" sz="800" dirty="0" smtClean="0">
                <a:solidFill>
                  <a:sysClr val="windowText" lastClr="000000"/>
                </a:solidFill>
                <a:latin typeface="Cambria" panose="02040503050406030204" pitchFamily="18" charset="0"/>
              </a:rPr>
              <a:t>;</a:t>
            </a:r>
            <a:endParaRPr lang="ru-RU" sz="800" dirty="0" smtClean="0">
              <a:solidFill>
                <a:sysClr val="windowText" lastClr="000000"/>
              </a:solidFill>
              <a:latin typeface="Cambria" panose="02040503050406030204" pitchFamily="18" charset="0"/>
            </a:endParaRPr>
          </a:p>
          <a:p>
            <a:r>
              <a:rPr lang="ru-RU" sz="8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- проверка на недопустимость отрицательных остатков на казначейских счетах;</a:t>
            </a:r>
          </a:p>
          <a:p>
            <a:r>
              <a:rPr lang="ru-RU" sz="800" dirty="0" smtClean="0">
                <a:solidFill>
                  <a:sysClr val="windowText" lastClr="000000"/>
                </a:solidFill>
                <a:latin typeface="Cambria" panose="02040503050406030204" pitchFamily="18" charset="0"/>
              </a:rPr>
              <a:t>- иные проверки</a:t>
            </a:r>
            <a:endParaRPr lang="ru-RU" sz="800" dirty="0">
              <a:solidFill>
                <a:sysClr val="windowText" lastClr="000000"/>
              </a:solidFill>
              <a:latin typeface="Cambria" panose="02040503050406030204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2699017" y="3190999"/>
            <a:ext cx="937042" cy="21544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800" dirty="0" smtClean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автоматическое</a:t>
            </a:r>
            <a:endParaRPr lang="ru-RU" sz="800" b="1" dirty="0">
              <a:solidFill>
                <a:sysClr val="windowText" lastClr="000000"/>
              </a:solidFill>
              <a:latin typeface="Cambria" panose="02040503050406030204" pitchFamily="18" charset="0"/>
            </a:endParaRPr>
          </a:p>
        </p:txBody>
      </p:sp>
      <p:sp>
        <p:nvSpPr>
          <p:cNvPr id="24" name="Скругленный прямоугольник 56">
            <a:extLst>
              <a:ext uri="{FF2B5EF4-FFF2-40B4-BE49-F238E27FC236}">
                <a16:creationId xmlns="" xmlns:a16="http://schemas.microsoft.com/office/drawing/2014/main" id="{7D5109DB-5C3B-4D44-9353-4D26A24E9001}"/>
              </a:ext>
            </a:extLst>
          </p:cNvPr>
          <p:cNvSpPr/>
          <p:nvPr/>
        </p:nvSpPr>
        <p:spPr>
          <a:xfrm>
            <a:off x="315221" y="3231069"/>
            <a:ext cx="2452223" cy="360040"/>
          </a:xfrm>
          <a:prstGeom prst="roundRect">
            <a:avLst>
              <a:gd name="adj" fmla="val 3010"/>
            </a:avLst>
          </a:prstGeom>
          <a:noFill/>
          <a:ln w="9525">
            <a:solidFill>
              <a:srgbClr val="4978B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000" dirty="0" smtClean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Закрытие операционного дня системы</a:t>
            </a:r>
            <a:endParaRPr lang="ru-RU" sz="1000" dirty="0">
              <a:solidFill>
                <a:sysClr val="windowText" lastClr="000000"/>
              </a:solidFill>
              <a:latin typeface="Cambria" panose="02040503050406030204" pitchFamily="18" charset="0"/>
            </a:endParaRPr>
          </a:p>
        </p:txBody>
      </p:sp>
      <p:sp>
        <p:nvSpPr>
          <p:cNvPr id="31" name="Скругленный прямоугольник 56">
            <a:extLst>
              <a:ext uri="{FF2B5EF4-FFF2-40B4-BE49-F238E27FC236}">
                <a16:creationId xmlns="" xmlns:a16="http://schemas.microsoft.com/office/drawing/2014/main" id="{7D5109DB-5C3B-4D44-9353-4D26A24E9001}"/>
              </a:ext>
            </a:extLst>
          </p:cNvPr>
          <p:cNvSpPr/>
          <p:nvPr/>
        </p:nvSpPr>
        <p:spPr>
          <a:xfrm>
            <a:off x="3580449" y="3231069"/>
            <a:ext cx="1811012" cy="360040"/>
          </a:xfrm>
          <a:prstGeom prst="roundRect">
            <a:avLst>
              <a:gd name="adj" fmla="val 3010"/>
            </a:avLst>
          </a:prstGeom>
          <a:noFill/>
          <a:ln w="9525">
            <a:solidFill>
              <a:srgbClr val="00B05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000" dirty="0" smtClean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Операционный день системы закрыт</a:t>
            </a:r>
            <a:endParaRPr lang="ru-RU" sz="1000" dirty="0">
              <a:solidFill>
                <a:sysClr val="windowText" lastClr="000000"/>
              </a:solidFill>
              <a:latin typeface="Cambria" panose="02040503050406030204" pitchFamily="18" charset="0"/>
            </a:endParaRPr>
          </a:p>
        </p:txBody>
      </p:sp>
      <p:cxnSp>
        <p:nvCxnSpPr>
          <p:cNvPr id="33" name="Прямая со стрелкой 32"/>
          <p:cNvCxnSpPr>
            <a:stCxn id="24" idx="3"/>
            <a:endCxn id="31" idx="1"/>
          </p:cNvCxnSpPr>
          <p:nvPr/>
        </p:nvCxnSpPr>
        <p:spPr>
          <a:xfrm>
            <a:off x="2767444" y="3411089"/>
            <a:ext cx="813005" cy="0"/>
          </a:xfrm>
          <a:prstGeom prst="straightConnector1">
            <a:avLst/>
          </a:prstGeom>
          <a:ln>
            <a:solidFill>
              <a:srgbClr val="4978B1"/>
            </a:solidFill>
            <a:prstDash val="dash"/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Скругленный прямоугольник 56">
            <a:extLst>
              <a:ext uri="{FF2B5EF4-FFF2-40B4-BE49-F238E27FC236}">
                <a16:creationId xmlns="" xmlns:a16="http://schemas.microsoft.com/office/drawing/2014/main" id="{7D5109DB-5C3B-4D44-9353-4D26A24E9001}"/>
              </a:ext>
            </a:extLst>
          </p:cNvPr>
          <p:cNvSpPr/>
          <p:nvPr/>
        </p:nvSpPr>
        <p:spPr>
          <a:xfrm>
            <a:off x="3580449" y="2778696"/>
            <a:ext cx="1811012" cy="360040"/>
          </a:xfrm>
          <a:prstGeom prst="roundRect">
            <a:avLst>
              <a:gd name="adj" fmla="val 3010"/>
            </a:avLst>
          </a:prstGeom>
          <a:noFill/>
          <a:ln w="9525">
            <a:solidFill>
              <a:srgbClr val="00B05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000" dirty="0" smtClean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Операционный день ТОФК закрыт</a:t>
            </a:r>
            <a:endParaRPr lang="ru-RU" sz="1000" dirty="0">
              <a:solidFill>
                <a:sysClr val="windowText" lastClr="000000"/>
              </a:solidFill>
              <a:latin typeface="Cambria" panose="02040503050406030204" pitchFamily="18" charset="0"/>
            </a:endParaRPr>
          </a:p>
        </p:txBody>
      </p:sp>
      <p:sp>
        <p:nvSpPr>
          <p:cNvPr id="23" name="Скругленный прямоугольник 56">
            <a:extLst>
              <a:ext uri="{FF2B5EF4-FFF2-40B4-BE49-F238E27FC236}">
                <a16:creationId xmlns="" xmlns:a16="http://schemas.microsoft.com/office/drawing/2014/main" id="{7D5109DB-5C3B-4D44-9353-4D26A24E9001}"/>
              </a:ext>
            </a:extLst>
          </p:cNvPr>
          <p:cNvSpPr/>
          <p:nvPr/>
        </p:nvSpPr>
        <p:spPr>
          <a:xfrm>
            <a:off x="315221" y="2778696"/>
            <a:ext cx="2456585" cy="360040"/>
          </a:xfrm>
          <a:prstGeom prst="roundRect">
            <a:avLst>
              <a:gd name="adj" fmla="val 3010"/>
            </a:avLst>
          </a:prstGeom>
          <a:noFill/>
          <a:ln w="9525">
            <a:solidFill>
              <a:srgbClr val="4978B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000" dirty="0" smtClean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Закрытие операционного дня ТОФК </a:t>
            </a:r>
            <a:r>
              <a:rPr lang="ru-RU" sz="900" dirty="0" smtClean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(до 14-00 по местному времени дня </a:t>
            </a:r>
            <a:r>
              <a:rPr lang="en-US" sz="900" dirty="0" smtClean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t+1</a:t>
            </a:r>
            <a:r>
              <a:rPr lang="ru-RU" sz="900" dirty="0" smtClean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)</a:t>
            </a:r>
            <a:endParaRPr lang="ru-RU" sz="900" dirty="0">
              <a:solidFill>
                <a:sysClr val="windowText" lastClr="000000"/>
              </a:solidFill>
              <a:latin typeface="Cambria" panose="02040503050406030204" pitchFamily="18" charset="0"/>
            </a:endParaRPr>
          </a:p>
        </p:txBody>
      </p:sp>
      <p:cxnSp>
        <p:nvCxnSpPr>
          <p:cNvPr id="44" name="Соединительная линия уступом 43"/>
          <p:cNvCxnSpPr>
            <a:stCxn id="25" idx="3"/>
            <a:endCxn id="37" idx="1"/>
          </p:cNvCxnSpPr>
          <p:nvPr/>
        </p:nvCxnSpPr>
        <p:spPr>
          <a:xfrm flipV="1">
            <a:off x="5391461" y="1494747"/>
            <a:ext cx="755709" cy="1463969"/>
          </a:xfrm>
          <a:prstGeom prst="bentConnector3">
            <a:avLst>
              <a:gd name="adj1" fmla="val 38397"/>
            </a:avLst>
          </a:prstGeom>
          <a:ln>
            <a:solidFill>
              <a:srgbClr val="00B050"/>
            </a:solidFill>
            <a:prstDash val="dash"/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Скругленный прямоугольник 56">
            <a:extLst>
              <a:ext uri="{FF2B5EF4-FFF2-40B4-BE49-F238E27FC236}">
                <a16:creationId xmlns="" xmlns:a16="http://schemas.microsoft.com/office/drawing/2014/main" id="{7D5109DB-5C3B-4D44-9353-4D26A24E9001}"/>
              </a:ext>
            </a:extLst>
          </p:cNvPr>
          <p:cNvSpPr/>
          <p:nvPr/>
        </p:nvSpPr>
        <p:spPr>
          <a:xfrm>
            <a:off x="3580449" y="3654987"/>
            <a:ext cx="1811012" cy="360040"/>
          </a:xfrm>
          <a:prstGeom prst="roundRect">
            <a:avLst>
              <a:gd name="adj" fmla="val 3010"/>
            </a:avLst>
          </a:prstGeom>
          <a:noFill/>
          <a:ln w="9525">
            <a:solidFill>
              <a:srgbClr val="00B05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000" dirty="0" smtClean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Операционный день ТОФК окончательно закрыт</a:t>
            </a:r>
            <a:endParaRPr lang="ru-RU" sz="1000" dirty="0">
              <a:solidFill>
                <a:sysClr val="windowText" lastClr="000000"/>
              </a:solidFill>
              <a:latin typeface="Cambria" panose="02040503050406030204" pitchFamily="18" charset="0"/>
            </a:endParaRPr>
          </a:p>
        </p:txBody>
      </p:sp>
      <p:cxnSp>
        <p:nvCxnSpPr>
          <p:cNvPr id="50" name="Соединительная линия уступом 49"/>
          <p:cNvCxnSpPr>
            <a:stCxn id="48" idx="1"/>
            <a:endCxn id="49" idx="3"/>
          </p:cNvCxnSpPr>
          <p:nvPr/>
        </p:nvCxnSpPr>
        <p:spPr>
          <a:xfrm rot="10800000" flipV="1">
            <a:off x="5391462" y="2307813"/>
            <a:ext cx="766731" cy="1527194"/>
          </a:xfrm>
          <a:prstGeom prst="bentConnector3">
            <a:avLst>
              <a:gd name="adj1" fmla="val 47550"/>
            </a:avLst>
          </a:prstGeom>
          <a:ln>
            <a:solidFill>
              <a:srgbClr val="4978B1"/>
            </a:solidFill>
            <a:prstDash val="dash"/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Прямоугольник 46"/>
          <p:cNvSpPr/>
          <p:nvPr/>
        </p:nvSpPr>
        <p:spPr>
          <a:xfrm>
            <a:off x="5240801" y="1753162"/>
            <a:ext cx="1041389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800" dirty="0" smtClean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после закрытия операционного дня ТОФК</a:t>
            </a:r>
            <a:endParaRPr lang="ru-RU" sz="800" b="1" dirty="0">
              <a:solidFill>
                <a:sysClr val="windowText" lastClr="000000"/>
              </a:solidFill>
              <a:latin typeface="Cambria" panose="02040503050406030204" pitchFamily="18" charset="0"/>
            </a:endParaRPr>
          </a:p>
        </p:txBody>
      </p:sp>
      <p:sp>
        <p:nvSpPr>
          <p:cNvPr id="48" name="Скругленный прямоугольник 56">
            <a:extLst>
              <a:ext uri="{FF2B5EF4-FFF2-40B4-BE49-F238E27FC236}">
                <a16:creationId xmlns="" xmlns:a16="http://schemas.microsoft.com/office/drawing/2014/main" id="{7D5109DB-5C3B-4D44-9353-4D26A24E9001}"/>
              </a:ext>
            </a:extLst>
          </p:cNvPr>
          <p:cNvSpPr/>
          <p:nvPr/>
        </p:nvSpPr>
        <p:spPr>
          <a:xfrm>
            <a:off x="6158192" y="2019273"/>
            <a:ext cx="2464258" cy="577080"/>
          </a:xfrm>
          <a:prstGeom prst="roundRect">
            <a:avLst>
              <a:gd name="adj" fmla="val 3010"/>
            </a:avLst>
          </a:prstGeom>
          <a:noFill/>
          <a:ln w="9525">
            <a:solidFill>
              <a:srgbClr val="4978B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000" dirty="0" smtClean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Окончательное закрытие операционных дней ТОФК </a:t>
            </a:r>
          </a:p>
          <a:p>
            <a:pPr algn="ctr"/>
            <a:r>
              <a:rPr lang="ru-RU" sz="800" dirty="0" smtClean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(в соответствии с Графиком</a:t>
            </a:r>
            <a:r>
              <a:rPr lang="en-US" sz="800" dirty="0" smtClean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800" dirty="0" smtClean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прохождения операционного дня в УФК)</a:t>
            </a:r>
            <a:endParaRPr lang="ru-RU" sz="800" dirty="0">
              <a:solidFill>
                <a:sysClr val="windowText" lastClr="000000"/>
              </a:solidFill>
              <a:latin typeface="Cambria" panose="02040503050406030204" pitchFamily="18" charset="0"/>
            </a:endParaRPr>
          </a:p>
        </p:txBody>
      </p:sp>
      <p:sp>
        <p:nvSpPr>
          <p:cNvPr id="37" name="Скругленный прямоугольник 56">
            <a:extLst>
              <a:ext uri="{FF2B5EF4-FFF2-40B4-BE49-F238E27FC236}">
                <a16:creationId xmlns="" xmlns:a16="http://schemas.microsoft.com/office/drawing/2014/main" id="{7D5109DB-5C3B-4D44-9353-4D26A24E9001}"/>
              </a:ext>
            </a:extLst>
          </p:cNvPr>
          <p:cNvSpPr/>
          <p:nvPr/>
        </p:nvSpPr>
        <p:spPr>
          <a:xfrm>
            <a:off x="6147170" y="1044696"/>
            <a:ext cx="2475280" cy="900101"/>
          </a:xfrm>
          <a:prstGeom prst="roundRect">
            <a:avLst>
              <a:gd name="adj" fmla="val 3010"/>
            </a:avLst>
          </a:prstGeom>
          <a:noFill/>
          <a:ln w="9525">
            <a:solidFill>
              <a:srgbClr val="4978B1"/>
            </a:solidFill>
            <a:prstDash val="dash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ru-RU" sz="800" dirty="0" smtClean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Проверка (</a:t>
            </a:r>
            <a:r>
              <a:rPr lang="ru-RU" sz="800" dirty="0" err="1" smtClean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диганостика</a:t>
            </a:r>
            <a:r>
              <a:rPr lang="ru-RU" sz="800" dirty="0" smtClean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) ТОФК </a:t>
            </a:r>
            <a:r>
              <a:rPr lang="ru-RU" sz="800" b="1" dirty="0" smtClean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второго уровня</a:t>
            </a:r>
            <a:r>
              <a:rPr lang="en-US" sz="800" dirty="0" smtClean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:</a:t>
            </a:r>
            <a:endParaRPr lang="ru-RU" sz="800" dirty="0" smtClean="0">
              <a:solidFill>
                <a:prstClr val="black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r>
              <a:rPr lang="ru-RU" sz="800" dirty="0" smtClean="0">
                <a:solidFill>
                  <a:sysClr val="windowText" lastClr="000000"/>
                </a:solidFill>
                <a:latin typeface="Cambria" panose="02040503050406030204" pitchFamily="18" charset="0"/>
              </a:rPr>
              <a:t>- проверка </a:t>
            </a:r>
            <a:r>
              <a:rPr lang="ru-RU" sz="8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полноты учетных </a:t>
            </a:r>
            <a:r>
              <a:rPr lang="ru-RU" sz="800" dirty="0" smtClean="0">
                <a:solidFill>
                  <a:sysClr val="windowText" lastClr="000000"/>
                </a:solidFill>
                <a:latin typeface="Cambria" panose="02040503050406030204" pitchFamily="18" charset="0"/>
              </a:rPr>
              <a:t>данных единого хранилища </a:t>
            </a:r>
            <a:r>
              <a:rPr lang="ru-RU" sz="8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учетных </a:t>
            </a:r>
            <a:r>
              <a:rPr lang="ru-RU" sz="800" dirty="0" smtClean="0">
                <a:solidFill>
                  <a:sysClr val="windowText" lastClr="000000"/>
                </a:solidFill>
                <a:latin typeface="Cambria" panose="02040503050406030204" pitchFamily="18" charset="0"/>
              </a:rPr>
              <a:t>данных</a:t>
            </a:r>
            <a:r>
              <a:rPr lang="en-US" sz="800" dirty="0" smtClean="0">
                <a:solidFill>
                  <a:sysClr val="windowText" lastClr="000000"/>
                </a:solidFill>
                <a:latin typeface="Cambria" panose="02040503050406030204" pitchFamily="18" charset="0"/>
              </a:rPr>
              <a:t>;</a:t>
            </a:r>
            <a:endParaRPr lang="ru-RU" sz="800" dirty="0" smtClean="0">
              <a:solidFill>
                <a:sysClr val="windowText" lastClr="000000"/>
              </a:solidFill>
              <a:latin typeface="Cambria" panose="02040503050406030204" pitchFamily="18" charset="0"/>
            </a:endParaRPr>
          </a:p>
          <a:p>
            <a:r>
              <a:rPr lang="ru-RU" sz="800" dirty="0" smtClean="0">
                <a:solidFill>
                  <a:sysClr val="windowText" lastClr="000000"/>
                </a:solidFill>
                <a:latin typeface="Cambria" panose="02040503050406030204" pitchFamily="18" charset="0"/>
              </a:rPr>
              <a:t>- сверка </a:t>
            </a:r>
            <a:r>
              <a:rPr lang="ru-RU" sz="8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межсистемных </a:t>
            </a:r>
            <a:r>
              <a:rPr lang="ru-RU" sz="800" dirty="0" smtClean="0">
                <a:solidFill>
                  <a:sysClr val="windowText" lastClr="000000"/>
                </a:solidFill>
                <a:latin typeface="Cambria" panose="02040503050406030204" pitchFamily="18" charset="0"/>
              </a:rPr>
              <a:t>расчетов</a:t>
            </a:r>
            <a:r>
              <a:rPr lang="en-US" sz="800" dirty="0" smtClean="0">
                <a:solidFill>
                  <a:sysClr val="windowText" lastClr="000000"/>
                </a:solidFill>
                <a:latin typeface="Cambria" panose="02040503050406030204" pitchFamily="18" charset="0"/>
              </a:rPr>
              <a:t>;</a:t>
            </a:r>
            <a:r>
              <a:rPr lang="ru-RU" sz="800" dirty="0" smtClean="0">
                <a:solidFill>
                  <a:sysClr val="windowText" lastClr="000000"/>
                </a:solidFill>
                <a:latin typeface="Cambria" panose="02040503050406030204" pitchFamily="18" charset="0"/>
              </a:rPr>
              <a:t> </a:t>
            </a:r>
          </a:p>
          <a:p>
            <a:r>
              <a:rPr lang="ru-RU" sz="800" dirty="0" smtClean="0">
                <a:solidFill>
                  <a:sysClr val="windowText" lastClr="000000"/>
                </a:solidFill>
                <a:latin typeface="Cambria" panose="02040503050406030204" pitchFamily="18" charset="0"/>
              </a:rPr>
              <a:t>- формирование </a:t>
            </a:r>
            <a:r>
              <a:rPr lang="ru-RU" sz="8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и проверка данных регистров казначейского </a:t>
            </a:r>
            <a:r>
              <a:rPr lang="ru-RU" sz="800" dirty="0" smtClean="0">
                <a:solidFill>
                  <a:sysClr val="windowText" lastClr="000000"/>
                </a:solidFill>
                <a:latin typeface="Cambria" panose="02040503050406030204" pitchFamily="18" charset="0"/>
              </a:rPr>
              <a:t>учета</a:t>
            </a:r>
            <a:r>
              <a:rPr lang="en-US" sz="800" dirty="0" smtClean="0">
                <a:solidFill>
                  <a:sysClr val="windowText" lastClr="000000"/>
                </a:solidFill>
                <a:latin typeface="Cambria" panose="02040503050406030204" pitchFamily="18" charset="0"/>
              </a:rPr>
              <a:t>;</a:t>
            </a:r>
            <a:endParaRPr lang="ru-RU" sz="800" dirty="0" smtClean="0">
              <a:solidFill>
                <a:sysClr val="windowText" lastClr="000000"/>
              </a:solidFill>
              <a:latin typeface="Cambria" panose="02040503050406030204" pitchFamily="18" charset="0"/>
            </a:endParaRPr>
          </a:p>
          <a:p>
            <a:r>
              <a:rPr lang="ru-RU" sz="800" dirty="0" smtClean="0">
                <a:solidFill>
                  <a:sysClr val="windowText" lastClr="000000"/>
                </a:solidFill>
                <a:latin typeface="Cambria" panose="02040503050406030204" pitchFamily="18" charset="0"/>
              </a:rPr>
              <a:t>- иные проверки </a:t>
            </a:r>
            <a:r>
              <a:rPr lang="ru-RU" sz="800" dirty="0" err="1" smtClean="0">
                <a:solidFill>
                  <a:sysClr val="windowText" lastClr="000000"/>
                </a:solidFill>
                <a:latin typeface="Cambria" panose="02040503050406030204" pitchFamily="18" charset="0"/>
              </a:rPr>
              <a:t>ОБУиО</a:t>
            </a:r>
            <a:r>
              <a:rPr lang="ru-RU" sz="800" dirty="0" smtClean="0">
                <a:solidFill>
                  <a:sysClr val="windowText" lastClr="000000"/>
                </a:solidFill>
                <a:latin typeface="Cambria" panose="02040503050406030204" pitchFamily="18" charset="0"/>
              </a:rPr>
              <a:t> ТОФК</a:t>
            </a:r>
            <a:endParaRPr lang="ru-RU" sz="800" dirty="0">
              <a:solidFill>
                <a:sysClr val="windowText" lastClr="000000"/>
              </a:solidFill>
              <a:latin typeface="Cambria" panose="02040503050406030204" pitchFamily="18" charset="0"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5501098" y="3474965"/>
            <a:ext cx="474689" cy="3077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700" dirty="0" err="1" smtClean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ОБУиО</a:t>
            </a:r>
            <a:r>
              <a:rPr lang="ru-RU" sz="700" dirty="0" smtClean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ТОФК</a:t>
            </a:r>
            <a:endParaRPr lang="ru-RU" sz="700" b="1" dirty="0">
              <a:solidFill>
                <a:sysClr val="windowText" lastClr="000000"/>
              </a:solidFill>
              <a:latin typeface="Cambria" panose="02040503050406030204" pitchFamily="18" charset="0"/>
            </a:endParaRPr>
          </a:p>
        </p:txBody>
      </p:sp>
      <p:sp>
        <p:nvSpPr>
          <p:cNvPr id="32" name="Скругленный прямоугольник 56">
            <a:extLst>
              <a:ext uri="{FF2B5EF4-FFF2-40B4-BE49-F238E27FC236}">
                <a16:creationId xmlns="" xmlns:a16="http://schemas.microsoft.com/office/drawing/2014/main" id="{7D5109DB-5C3B-4D44-9353-4D26A24E9001}"/>
              </a:ext>
            </a:extLst>
          </p:cNvPr>
          <p:cNvSpPr/>
          <p:nvPr/>
        </p:nvSpPr>
        <p:spPr>
          <a:xfrm>
            <a:off x="6158192" y="2688685"/>
            <a:ext cx="2464258" cy="450051"/>
          </a:xfrm>
          <a:prstGeom prst="roundRect">
            <a:avLst>
              <a:gd name="adj" fmla="val 3010"/>
            </a:avLst>
          </a:prstGeom>
          <a:noFill/>
          <a:ln w="9525">
            <a:solidFill>
              <a:srgbClr val="4978B1"/>
            </a:solidFill>
            <a:prstDash val="dash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ru-RU" sz="800" dirty="0" smtClean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Проверка (</a:t>
            </a:r>
            <a:r>
              <a:rPr lang="ru-RU" sz="800" dirty="0" err="1" smtClean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диганостика</a:t>
            </a:r>
            <a:r>
              <a:rPr lang="ru-RU" sz="800" dirty="0" smtClean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) ТОФК </a:t>
            </a:r>
            <a:r>
              <a:rPr lang="ru-RU" sz="800" b="1" dirty="0" smtClean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третьего уровня </a:t>
            </a:r>
            <a:r>
              <a:rPr lang="ru-RU" sz="800" dirty="0" smtClean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(запускается УФК по Свердловской области)</a:t>
            </a:r>
            <a:r>
              <a:rPr lang="en-US" sz="800" dirty="0" smtClean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:</a:t>
            </a:r>
            <a:endParaRPr lang="ru-RU" sz="800" dirty="0" smtClean="0">
              <a:solidFill>
                <a:prstClr val="black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r>
              <a:rPr lang="ru-RU" sz="8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- </a:t>
            </a:r>
            <a:r>
              <a:rPr lang="ru-RU" sz="800" dirty="0" smtClean="0">
                <a:solidFill>
                  <a:sysClr val="windowText" lastClr="000000"/>
                </a:solidFill>
                <a:latin typeface="Cambria" panose="02040503050406030204" pitchFamily="18" charset="0"/>
              </a:rPr>
              <a:t>сверка </a:t>
            </a:r>
            <a:r>
              <a:rPr lang="ru-RU" sz="8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внутриказначейских </a:t>
            </a:r>
            <a:r>
              <a:rPr lang="ru-RU" sz="800" dirty="0" smtClean="0">
                <a:solidFill>
                  <a:sysClr val="windowText" lastClr="000000"/>
                </a:solidFill>
                <a:latin typeface="Cambria" panose="02040503050406030204" pitchFamily="18" charset="0"/>
              </a:rPr>
              <a:t>расчетов*</a:t>
            </a:r>
            <a:endParaRPr lang="ru-RU" sz="800" dirty="0">
              <a:solidFill>
                <a:sysClr val="windowText" lastClr="000000"/>
              </a:solidFill>
              <a:latin typeface="Cambria" panose="02040503050406030204" pitchFamily="18" charset="0"/>
            </a:endParaRPr>
          </a:p>
        </p:txBody>
      </p:sp>
      <p:sp>
        <p:nvSpPr>
          <p:cNvPr id="34" name="Скругленный прямоугольник 56">
            <a:extLst>
              <a:ext uri="{FF2B5EF4-FFF2-40B4-BE49-F238E27FC236}">
                <a16:creationId xmlns="" xmlns:a16="http://schemas.microsoft.com/office/drawing/2014/main" id="{7D5109DB-5C3B-4D44-9353-4D26A24E9001}"/>
              </a:ext>
            </a:extLst>
          </p:cNvPr>
          <p:cNvSpPr/>
          <p:nvPr/>
        </p:nvSpPr>
        <p:spPr>
          <a:xfrm>
            <a:off x="3583664" y="4091293"/>
            <a:ext cx="1811012" cy="463793"/>
          </a:xfrm>
          <a:prstGeom prst="roundRect">
            <a:avLst>
              <a:gd name="adj" fmla="val 3010"/>
            </a:avLst>
          </a:prstGeom>
          <a:noFill/>
          <a:ln w="9525">
            <a:solidFill>
              <a:srgbClr val="00B05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000" dirty="0" smtClean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Операционный день системы окончательно закрыт</a:t>
            </a:r>
            <a:endParaRPr lang="ru-RU" sz="1000" dirty="0">
              <a:solidFill>
                <a:sysClr val="windowText" lastClr="000000"/>
              </a:solidFill>
              <a:latin typeface="Cambria" panose="02040503050406030204" pitchFamily="18" charset="0"/>
            </a:endParaRPr>
          </a:p>
        </p:txBody>
      </p:sp>
      <p:sp>
        <p:nvSpPr>
          <p:cNvPr id="35" name="Скругленный прямоугольник 56">
            <a:extLst>
              <a:ext uri="{FF2B5EF4-FFF2-40B4-BE49-F238E27FC236}">
                <a16:creationId xmlns="" xmlns:a16="http://schemas.microsoft.com/office/drawing/2014/main" id="{7D5109DB-5C3B-4D44-9353-4D26A24E9001}"/>
              </a:ext>
            </a:extLst>
          </p:cNvPr>
          <p:cNvSpPr/>
          <p:nvPr/>
        </p:nvSpPr>
        <p:spPr>
          <a:xfrm>
            <a:off x="6162554" y="3226423"/>
            <a:ext cx="2459896" cy="492080"/>
          </a:xfrm>
          <a:prstGeom prst="roundRect">
            <a:avLst>
              <a:gd name="adj" fmla="val 3010"/>
            </a:avLst>
          </a:prstGeom>
          <a:noFill/>
          <a:ln w="9525">
            <a:solidFill>
              <a:srgbClr val="4978B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000" dirty="0" smtClean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Окончательное закрытие операционных дней систем</a:t>
            </a:r>
          </a:p>
          <a:p>
            <a:pPr algn="ctr"/>
            <a:r>
              <a:rPr lang="ru-RU" sz="900" dirty="0" smtClean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(до 14-00 по местному времени дня </a:t>
            </a:r>
            <a:r>
              <a:rPr lang="en-US" sz="900" dirty="0" smtClean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t</a:t>
            </a:r>
            <a:r>
              <a:rPr lang="ru-RU" sz="900" dirty="0" smtClean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+2)</a:t>
            </a:r>
            <a:endParaRPr lang="ru-RU" sz="900" dirty="0">
              <a:solidFill>
                <a:sysClr val="windowText" lastClr="000000"/>
              </a:solidFill>
              <a:latin typeface="Cambria" panose="02040503050406030204" pitchFamily="18" charset="0"/>
            </a:endParaRPr>
          </a:p>
        </p:txBody>
      </p:sp>
      <p:cxnSp>
        <p:nvCxnSpPr>
          <p:cNvPr id="38" name="Соединительная линия уступом 37"/>
          <p:cNvCxnSpPr>
            <a:stCxn id="35" idx="1"/>
            <a:endCxn id="34" idx="3"/>
          </p:cNvCxnSpPr>
          <p:nvPr/>
        </p:nvCxnSpPr>
        <p:spPr>
          <a:xfrm rot="10800000" flipV="1">
            <a:off x="5394676" y="3472462"/>
            <a:ext cx="767878" cy="850727"/>
          </a:xfrm>
          <a:prstGeom prst="bentConnector3">
            <a:avLst>
              <a:gd name="adj1" fmla="val 19823"/>
            </a:avLst>
          </a:prstGeom>
          <a:ln>
            <a:solidFill>
              <a:srgbClr val="4978B1"/>
            </a:solidFill>
            <a:prstDash val="dash"/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Прямоугольник 38"/>
          <p:cNvSpPr/>
          <p:nvPr/>
        </p:nvSpPr>
        <p:spPr>
          <a:xfrm>
            <a:off x="5652120" y="3865031"/>
            <a:ext cx="855095" cy="41549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700" dirty="0" smtClean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УФК по Свердловской области</a:t>
            </a:r>
            <a:endParaRPr lang="ru-RU" sz="700" b="1" dirty="0">
              <a:solidFill>
                <a:sysClr val="windowText" lastClr="000000"/>
              </a:solidFill>
              <a:latin typeface="Cambria" panose="02040503050406030204" pitchFamily="18" charset="0"/>
            </a:endParaRPr>
          </a:p>
        </p:txBody>
      </p:sp>
      <p:sp>
        <p:nvSpPr>
          <p:cNvPr id="8" name="Скругленный прямоугольник 56">
            <a:extLst>
              <a:ext uri="{FF2B5EF4-FFF2-40B4-BE49-F238E27FC236}">
                <a16:creationId xmlns="" xmlns:a16="http://schemas.microsoft.com/office/drawing/2014/main" id="{7D5109DB-5C3B-4D44-9353-4D26A24E9001}"/>
              </a:ext>
            </a:extLst>
          </p:cNvPr>
          <p:cNvSpPr/>
          <p:nvPr/>
        </p:nvSpPr>
        <p:spPr>
          <a:xfrm>
            <a:off x="3581890" y="1426223"/>
            <a:ext cx="1811012" cy="360040"/>
          </a:xfrm>
          <a:prstGeom prst="roundRect">
            <a:avLst>
              <a:gd name="adj" fmla="val 3010"/>
            </a:avLst>
          </a:prstGeom>
          <a:noFill/>
          <a:ln w="9525">
            <a:solidFill>
              <a:srgbClr val="00B05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000" dirty="0" smtClean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Операционный день ТОФК и системы открыт</a:t>
            </a:r>
            <a:endParaRPr lang="ru-RU" sz="1000" dirty="0">
              <a:solidFill>
                <a:sysClr val="windowText" lastClr="000000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10874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object 2"/>
          <p:cNvSpPr/>
          <p:nvPr/>
        </p:nvSpPr>
        <p:spPr>
          <a:xfrm flipV="1">
            <a:off x="2242" y="397591"/>
            <a:ext cx="9139528" cy="280834"/>
          </a:xfrm>
          <a:custGeom>
            <a:avLst/>
            <a:gdLst/>
            <a:ahLst/>
            <a:cxnLst/>
            <a:rect l="l" t="t" r="r" b="b"/>
            <a:pathLst>
              <a:path w="4416425">
                <a:moveTo>
                  <a:pt x="0" y="0"/>
                </a:moveTo>
                <a:lnTo>
                  <a:pt x="4415994" y="0"/>
                </a:lnTo>
              </a:path>
            </a:pathLst>
          </a:custGeom>
          <a:ln w="12700">
            <a:solidFill>
              <a:schemeClr val="bg1">
                <a:lumMod val="85000"/>
              </a:schemeClr>
            </a:solidFill>
          </a:ln>
        </p:spPr>
        <p:txBody>
          <a:bodyPr wrap="square" lIns="0" tIns="0" rIns="0" bIns="0" rtlCol="0"/>
          <a:lstStyle/>
          <a:p>
            <a:endParaRPr sz="2855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908698" y="4822003"/>
            <a:ext cx="2103120" cy="1846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algn="r"/>
            <a:r>
              <a:rPr lang="ru-RU" sz="1200" b="1" dirty="0">
                <a:solidFill>
                  <a:schemeClr val="tx2"/>
                </a:solidFill>
                <a:latin typeface="Cambria" panose="02040503050406030204" pitchFamily="18" charset="0"/>
              </a:rPr>
              <a:t>3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765715" y="117961"/>
            <a:ext cx="63782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b="1" dirty="0" smtClean="0">
                <a:solidFill>
                  <a:srgbClr val="11437F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План счетов казначейского учета</a:t>
            </a:r>
            <a:endParaRPr lang="ru-RU" sz="1600" b="1" dirty="0">
              <a:solidFill>
                <a:srgbClr val="11437F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0" name="Скругленный прямоугольник 56">
            <a:extLst>
              <a:ext uri="{FF2B5EF4-FFF2-40B4-BE49-F238E27FC236}">
                <a16:creationId xmlns="" xmlns:a16="http://schemas.microsoft.com/office/drawing/2014/main" id="{7D5109DB-5C3B-4D44-9353-4D26A24E9001}"/>
              </a:ext>
            </a:extLst>
          </p:cNvPr>
          <p:cNvSpPr/>
          <p:nvPr/>
        </p:nvSpPr>
        <p:spPr>
          <a:xfrm>
            <a:off x="2681790" y="951570"/>
            <a:ext cx="3735415" cy="557094"/>
          </a:xfrm>
          <a:prstGeom prst="roundRect">
            <a:avLst>
              <a:gd name="adj" fmla="val 3010"/>
            </a:avLst>
          </a:prstGeom>
          <a:noFill/>
          <a:ln w="9525">
            <a:solidFill>
              <a:srgbClr val="4978B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200" b="1" dirty="0" smtClean="0">
                <a:solidFill>
                  <a:srgbClr val="11437F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Ед</a:t>
            </a:r>
            <a:r>
              <a:rPr lang="ru-RU" sz="1200" b="1" dirty="0">
                <a:solidFill>
                  <a:srgbClr val="11437F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иный план счетов бухгалтерского учета </a:t>
            </a:r>
            <a:r>
              <a:rPr lang="ru-RU" sz="1200" b="1" dirty="0" smtClean="0">
                <a:solidFill>
                  <a:srgbClr val="11437F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(</a:t>
            </a:r>
            <a:r>
              <a:rPr lang="ru-RU" sz="1200" b="1" dirty="0">
                <a:solidFill>
                  <a:srgbClr val="11437F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п</a:t>
            </a:r>
            <a:r>
              <a:rPr lang="ru-RU" sz="1200" b="1" dirty="0" smtClean="0">
                <a:solidFill>
                  <a:srgbClr val="11437F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риказ Минфина России </a:t>
            </a:r>
            <a:r>
              <a:rPr lang="ru-RU" sz="1200" b="1" dirty="0">
                <a:solidFill>
                  <a:srgbClr val="11437F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от 01.12.2010 №</a:t>
            </a:r>
            <a:r>
              <a:rPr lang="ru-RU" sz="1200" b="1" dirty="0" smtClean="0">
                <a:solidFill>
                  <a:srgbClr val="11437F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157н)</a:t>
            </a:r>
            <a:endParaRPr lang="ru-RU" sz="1200" b="1" dirty="0">
              <a:solidFill>
                <a:srgbClr val="11437F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6">
            <a:extLst>
              <a:ext uri="{FF2B5EF4-FFF2-40B4-BE49-F238E27FC236}">
                <a16:creationId xmlns="" xmlns:a16="http://schemas.microsoft.com/office/drawing/2014/main" id="{7D5109DB-5C3B-4D44-9353-4D26A24E9001}"/>
              </a:ext>
            </a:extLst>
          </p:cNvPr>
          <p:cNvSpPr/>
          <p:nvPr/>
        </p:nvSpPr>
        <p:spPr>
          <a:xfrm>
            <a:off x="881590" y="2138733"/>
            <a:ext cx="2745305" cy="765086"/>
          </a:xfrm>
          <a:prstGeom prst="roundRect">
            <a:avLst>
              <a:gd name="adj" fmla="val 3010"/>
            </a:avLst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200" dirty="0" smtClean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Раздел </a:t>
            </a:r>
            <a:r>
              <a:rPr lang="ru-RU" sz="1200" dirty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6 «Счета объектов учета системы казначейских </a:t>
            </a:r>
            <a:r>
              <a:rPr lang="ru-RU" sz="1200" dirty="0" smtClean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платежей» (новый план счетов)</a:t>
            </a:r>
            <a:endParaRPr lang="ru-RU" sz="1200" dirty="0">
              <a:solidFill>
                <a:prstClr val="black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56">
            <a:extLst>
              <a:ext uri="{FF2B5EF4-FFF2-40B4-BE49-F238E27FC236}">
                <a16:creationId xmlns="" xmlns:a16="http://schemas.microsoft.com/office/drawing/2014/main" id="{7D5109DB-5C3B-4D44-9353-4D26A24E9001}"/>
              </a:ext>
            </a:extLst>
          </p:cNvPr>
          <p:cNvSpPr/>
          <p:nvPr/>
        </p:nvSpPr>
        <p:spPr>
          <a:xfrm>
            <a:off x="5382090" y="2138733"/>
            <a:ext cx="2745305" cy="765086"/>
          </a:xfrm>
          <a:prstGeom prst="roundRect">
            <a:avLst>
              <a:gd name="adj" fmla="val 3010"/>
            </a:avLst>
          </a:prstGeom>
          <a:noFill/>
          <a:ln w="9525">
            <a:solidFill>
              <a:srgbClr val="4978B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200" dirty="0" smtClean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Раздел 7 </a:t>
            </a:r>
            <a:r>
              <a:rPr lang="ru-RU" sz="1200" dirty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«Счета объектов учета системы казначейских </a:t>
            </a:r>
            <a:r>
              <a:rPr lang="ru-RU" sz="1200" dirty="0" smtClean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платежей в переходный период» </a:t>
            </a:r>
          </a:p>
          <a:p>
            <a:pPr algn="ctr"/>
            <a:r>
              <a:rPr lang="ru-RU" sz="1200" dirty="0" smtClean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(план счетов переходного периода)</a:t>
            </a:r>
            <a:endParaRPr lang="ru-RU" sz="1200" dirty="0">
              <a:solidFill>
                <a:prstClr val="black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Соединительная линия уступом 7"/>
          <p:cNvCxnSpPr/>
          <p:nvPr/>
        </p:nvCxnSpPr>
        <p:spPr>
          <a:xfrm rot="5400000">
            <a:off x="3086835" y="698573"/>
            <a:ext cx="630069" cy="2250250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Соединительная линия уступом 10"/>
          <p:cNvCxnSpPr/>
          <p:nvPr/>
        </p:nvCxnSpPr>
        <p:spPr>
          <a:xfrm rot="16200000" flipH="1">
            <a:off x="5337085" y="743578"/>
            <a:ext cx="630069" cy="2160240"/>
          </a:xfrm>
          <a:prstGeom prst="bentConnector3">
            <a:avLst>
              <a:gd name="adj1" fmla="val 50000"/>
            </a:avLst>
          </a:prstGeom>
          <a:ln>
            <a:solidFill>
              <a:srgbClr val="4978B1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Скругленный прямоугольник 56">
            <a:extLst>
              <a:ext uri="{FF2B5EF4-FFF2-40B4-BE49-F238E27FC236}">
                <a16:creationId xmlns="" xmlns:a16="http://schemas.microsoft.com/office/drawing/2014/main" id="{7D5109DB-5C3B-4D44-9353-4D26A24E9001}"/>
              </a:ext>
            </a:extLst>
          </p:cNvPr>
          <p:cNvSpPr/>
          <p:nvPr/>
        </p:nvSpPr>
        <p:spPr>
          <a:xfrm>
            <a:off x="881590" y="3218854"/>
            <a:ext cx="2745305" cy="585065"/>
          </a:xfrm>
          <a:prstGeom prst="roundRect">
            <a:avLst>
              <a:gd name="adj" fmla="val 3010"/>
            </a:avLst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200" dirty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53-значный номер счета казначейского учета</a:t>
            </a:r>
          </a:p>
        </p:txBody>
      </p:sp>
      <p:cxnSp>
        <p:nvCxnSpPr>
          <p:cNvPr id="15" name="Прямая со стрелкой 14"/>
          <p:cNvCxnSpPr>
            <a:stCxn id="6" idx="2"/>
            <a:endCxn id="14" idx="0"/>
          </p:cNvCxnSpPr>
          <p:nvPr/>
        </p:nvCxnSpPr>
        <p:spPr>
          <a:xfrm>
            <a:off x="2254243" y="2903819"/>
            <a:ext cx="0" cy="315035"/>
          </a:xfrm>
          <a:prstGeom prst="straightConnector1">
            <a:avLst/>
          </a:prstGeom>
          <a:ln>
            <a:solidFill>
              <a:srgbClr val="FF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Скругленный прямоугольник 56">
            <a:extLst>
              <a:ext uri="{FF2B5EF4-FFF2-40B4-BE49-F238E27FC236}">
                <a16:creationId xmlns="" xmlns:a16="http://schemas.microsoft.com/office/drawing/2014/main" id="{7D5109DB-5C3B-4D44-9353-4D26A24E9001}"/>
              </a:ext>
            </a:extLst>
          </p:cNvPr>
          <p:cNvSpPr/>
          <p:nvPr/>
        </p:nvSpPr>
        <p:spPr>
          <a:xfrm>
            <a:off x="5382090" y="3218854"/>
            <a:ext cx="2745305" cy="585065"/>
          </a:xfrm>
          <a:prstGeom prst="roundRect">
            <a:avLst>
              <a:gd name="adj" fmla="val 3010"/>
            </a:avLst>
          </a:prstGeom>
          <a:noFill/>
          <a:ln w="9525">
            <a:solidFill>
              <a:srgbClr val="4978B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200" dirty="0" smtClean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26-значный </a:t>
            </a:r>
            <a:r>
              <a:rPr lang="ru-RU" sz="1200" dirty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номер счета казначейского учета</a:t>
            </a:r>
          </a:p>
        </p:txBody>
      </p:sp>
      <p:cxnSp>
        <p:nvCxnSpPr>
          <p:cNvPr id="20" name="Прямая со стрелкой 19"/>
          <p:cNvCxnSpPr>
            <a:stCxn id="7" idx="2"/>
            <a:endCxn id="19" idx="0"/>
          </p:cNvCxnSpPr>
          <p:nvPr/>
        </p:nvCxnSpPr>
        <p:spPr>
          <a:xfrm>
            <a:off x="6754743" y="2903819"/>
            <a:ext cx="0" cy="315035"/>
          </a:xfrm>
          <a:prstGeom prst="straightConnector1">
            <a:avLst/>
          </a:prstGeom>
          <a:ln>
            <a:solidFill>
              <a:srgbClr val="4978B1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Скругленный прямоугольник 56">
            <a:extLst>
              <a:ext uri="{FF2B5EF4-FFF2-40B4-BE49-F238E27FC236}">
                <a16:creationId xmlns="" xmlns:a16="http://schemas.microsoft.com/office/drawing/2014/main" id="{7D5109DB-5C3B-4D44-9353-4D26A24E9001}"/>
              </a:ext>
            </a:extLst>
          </p:cNvPr>
          <p:cNvSpPr/>
          <p:nvPr/>
        </p:nvSpPr>
        <p:spPr>
          <a:xfrm>
            <a:off x="881590" y="4118954"/>
            <a:ext cx="2745305" cy="585065"/>
          </a:xfrm>
          <a:prstGeom prst="roundRect">
            <a:avLst>
              <a:gd name="adj" fmla="val 3010"/>
            </a:avLst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200" dirty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Новая </a:t>
            </a:r>
            <a:r>
              <a:rPr lang="ru-RU" sz="1200" dirty="0" smtClean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модель бухгалтерского </a:t>
            </a:r>
            <a:r>
              <a:rPr lang="ru-RU" sz="1200" dirty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учета в СКП </a:t>
            </a:r>
          </a:p>
        </p:txBody>
      </p:sp>
      <p:cxnSp>
        <p:nvCxnSpPr>
          <p:cNvPr id="27" name="Прямая со стрелкой 26"/>
          <p:cNvCxnSpPr>
            <a:stCxn id="14" idx="2"/>
            <a:endCxn id="25" idx="0"/>
          </p:cNvCxnSpPr>
          <p:nvPr/>
        </p:nvCxnSpPr>
        <p:spPr>
          <a:xfrm>
            <a:off x="2254243" y="3803919"/>
            <a:ext cx="0" cy="315035"/>
          </a:xfrm>
          <a:prstGeom prst="straightConnector1">
            <a:avLst/>
          </a:prstGeom>
          <a:ln>
            <a:solidFill>
              <a:srgbClr val="FF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Скругленный прямоугольник 56">
            <a:extLst>
              <a:ext uri="{FF2B5EF4-FFF2-40B4-BE49-F238E27FC236}">
                <a16:creationId xmlns="" xmlns:a16="http://schemas.microsoft.com/office/drawing/2014/main" id="{7D5109DB-5C3B-4D44-9353-4D26A24E9001}"/>
              </a:ext>
            </a:extLst>
          </p:cNvPr>
          <p:cNvSpPr/>
          <p:nvPr/>
        </p:nvSpPr>
        <p:spPr>
          <a:xfrm>
            <a:off x="5382090" y="4118953"/>
            <a:ext cx="2745305" cy="585065"/>
          </a:xfrm>
          <a:prstGeom prst="roundRect">
            <a:avLst>
              <a:gd name="adj" fmla="val 3010"/>
            </a:avLst>
          </a:prstGeom>
          <a:noFill/>
          <a:ln w="9525">
            <a:solidFill>
              <a:srgbClr val="4978B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200" dirty="0" smtClean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Действующая модель бухгалтерского </a:t>
            </a:r>
            <a:r>
              <a:rPr lang="ru-RU" sz="1200" dirty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учета в СКП </a:t>
            </a:r>
          </a:p>
        </p:txBody>
      </p:sp>
      <p:cxnSp>
        <p:nvCxnSpPr>
          <p:cNvPr id="30" name="Прямая со стрелкой 29"/>
          <p:cNvCxnSpPr>
            <a:stCxn id="19" idx="2"/>
            <a:endCxn id="29" idx="0"/>
          </p:cNvCxnSpPr>
          <p:nvPr/>
        </p:nvCxnSpPr>
        <p:spPr>
          <a:xfrm>
            <a:off x="6754743" y="3803919"/>
            <a:ext cx="0" cy="315034"/>
          </a:xfrm>
          <a:prstGeom prst="straightConnector1">
            <a:avLst/>
          </a:prstGeom>
          <a:ln>
            <a:solidFill>
              <a:srgbClr val="4978B1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6" name="Picture 10" descr="Человечек с восклицательным знаком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589" y="1058614"/>
            <a:ext cx="1305146" cy="1045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4737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Прямоугольник 83"/>
          <p:cNvSpPr/>
          <p:nvPr/>
        </p:nvSpPr>
        <p:spPr>
          <a:xfrm>
            <a:off x="2456765" y="3291830"/>
            <a:ext cx="3150350" cy="55399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1000" dirty="0" smtClean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в установленном порядке </a:t>
            </a:r>
          </a:p>
          <a:p>
            <a:pPr algn="ctr"/>
            <a:r>
              <a:rPr lang="ru-RU" sz="1000" dirty="0" smtClean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(в случае если операционный </a:t>
            </a:r>
            <a:r>
              <a:rPr lang="ru-RU" sz="1000" dirty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день ТОФК или </a:t>
            </a:r>
            <a:r>
              <a:rPr lang="ru-RU" sz="1000" dirty="0" smtClean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системы </a:t>
            </a:r>
            <a:r>
              <a:rPr lang="ru-RU" sz="1000" dirty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ранее был окончательно </a:t>
            </a:r>
            <a:r>
              <a:rPr lang="ru-RU" sz="1000" dirty="0" smtClean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закрыт)</a:t>
            </a:r>
            <a:endParaRPr lang="ru-RU" sz="1000" b="1" dirty="0">
              <a:solidFill>
                <a:sysClr val="windowText" lastClr="000000"/>
              </a:solidFill>
              <a:latin typeface="Cambria" panose="02040503050406030204" pitchFamily="18" charset="0"/>
            </a:endParaRPr>
          </a:p>
        </p:txBody>
      </p:sp>
      <p:sp>
        <p:nvSpPr>
          <p:cNvPr id="26" name="object 2"/>
          <p:cNvSpPr/>
          <p:nvPr/>
        </p:nvSpPr>
        <p:spPr>
          <a:xfrm flipV="1">
            <a:off x="2242" y="397591"/>
            <a:ext cx="9139528" cy="280834"/>
          </a:xfrm>
          <a:custGeom>
            <a:avLst/>
            <a:gdLst/>
            <a:ahLst/>
            <a:cxnLst/>
            <a:rect l="l" t="t" r="r" b="b"/>
            <a:pathLst>
              <a:path w="4416425">
                <a:moveTo>
                  <a:pt x="0" y="0"/>
                </a:moveTo>
                <a:lnTo>
                  <a:pt x="4415994" y="0"/>
                </a:lnTo>
              </a:path>
            </a:pathLst>
          </a:custGeom>
          <a:ln w="12700">
            <a:solidFill>
              <a:schemeClr val="bg1">
                <a:lumMod val="85000"/>
              </a:schemeClr>
            </a:solidFill>
          </a:ln>
        </p:spPr>
        <p:txBody>
          <a:bodyPr wrap="square" lIns="0" tIns="0" rIns="0" bIns="0" rtlCol="0"/>
          <a:lstStyle/>
          <a:p>
            <a:endParaRPr sz="2855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908698" y="4822003"/>
            <a:ext cx="2103120" cy="1846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algn="r"/>
            <a:r>
              <a:rPr lang="ru-RU" sz="1200" b="1" dirty="0" smtClean="0">
                <a:solidFill>
                  <a:schemeClr val="tx2"/>
                </a:solidFill>
                <a:latin typeface="Cambria" panose="02040503050406030204" pitchFamily="18" charset="0"/>
              </a:rPr>
              <a:t>30</a:t>
            </a:r>
            <a:endParaRPr lang="ru-RU" sz="1200" b="1" dirty="0">
              <a:solidFill>
                <a:schemeClr val="tx2"/>
              </a:solidFill>
              <a:latin typeface="Cambria" panose="020405030504060302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771806" y="6465"/>
            <a:ext cx="63782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b="1" dirty="0" smtClean="0">
                <a:solidFill>
                  <a:srgbClr val="11437F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Операционный день по новой модели </a:t>
            </a:r>
          </a:p>
          <a:p>
            <a:pPr algn="r"/>
            <a:r>
              <a:rPr lang="ru-RU" sz="1600" b="1" dirty="0" smtClean="0">
                <a:solidFill>
                  <a:srgbClr val="11437F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бухгалтерского </a:t>
            </a:r>
            <a:r>
              <a:rPr lang="ru-RU" sz="1600" b="1" dirty="0">
                <a:solidFill>
                  <a:srgbClr val="11437F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учета в СКП </a:t>
            </a:r>
          </a:p>
        </p:txBody>
      </p:sp>
      <p:sp>
        <p:nvSpPr>
          <p:cNvPr id="41" name="Скругленный прямоугольник 56">
            <a:extLst>
              <a:ext uri="{FF2B5EF4-FFF2-40B4-BE49-F238E27FC236}">
                <a16:creationId xmlns="" xmlns:a16="http://schemas.microsoft.com/office/drawing/2014/main" id="{7D5109DB-5C3B-4D44-9353-4D26A24E9001}"/>
              </a:ext>
            </a:extLst>
          </p:cNvPr>
          <p:cNvSpPr/>
          <p:nvPr/>
        </p:nvSpPr>
        <p:spPr>
          <a:xfrm>
            <a:off x="2614293" y="861560"/>
            <a:ext cx="2812802" cy="557094"/>
          </a:xfrm>
          <a:prstGeom prst="roundRect">
            <a:avLst>
              <a:gd name="adj" fmla="val 3010"/>
            </a:avLst>
          </a:prstGeom>
          <a:noFill/>
          <a:ln w="9525">
            <a:solidFill>
              <a:srgbClr val="4978B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100" dirty="0" smtClean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Потребность внесения изменений в учетные данные закрытых операционных дней</a:t>
            </a:r>
            <a:endParaRPr lang="ru-RU" sz="1100" dirty="0">
              <a:solidFill>
                <a:sysClr val="windowText" lastClr="000000"/>
              </a:solidFill>
              <a:latin typeface="Cambria" panose="02040503050406030204" pitchFamily="18" charset="0"/>
            </a:endParaRPr>
          </a:p>
        </p:txBody>
      </p:sp>
      <p:sp>
        <p:nvSpPr>
          <p:cNvPr id="43" name="Скругленный прямоугольник 56">
            <a:extLst>
              <a:ext uri="{FF2B5EF4-FFF2-40B4-BE49-F238E27FC236}">
                <a16:creationId xmlns="" xmlns:a16="http://schemas.microsoft.com/office/drawing/2014/main" id="{7D5109DB-5C3B-4D44-9353-4D26A24E9001}"/>
              </a:ext>
            </a:extLst>
          </p:cNvPr>
          <p:cNvSpPr/>
          <p:nvPr/>
        </p:nvSpPr>
        <p:spPr>
          <a:xfrm>
            <a:off x="1511660" y="1691799"/>
            <a:ext cx="1935215" cy="536945"/>
          </a:xfrm>
          <a:prstGeom prst="roundRect">
            <a:avLst>
              <a:gd name="adj" fmla="val 3010"/>
            </a:avLst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100" dirty="0" smtClean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Функциональные отделы ТОФК</a:t>
            </a:r>
            <a:endParaRPr lang="ru-RU" sz="1100" dirty="0">
              <a:solidFill>
                <a:sysClr val="windowText" lastClr="000000"/>
              </a:solidFill>
              <a:latin typeface="Cambria" panose="02040503050406030204" pitchFamily="18" charset="0"/>
            </a:endParaRPr>
          </a:p>
        </p:txBody>
      </p:sp>
      <p:sp>
        <p:nvSpPr>
          <p:cNvPr id="45" name="Скругленный прямоугольник 56">
            <a:extLst>
              <a:ext uri="{FF2B5EF4-FFF2-40B4-BE49-F238E27FC236}">
                <a16:creationId xmlns="" xmlns:a16="http://schemas.microsoft.com/office/drawing/2014/main" id="{7D5109DB-5C3B-4D44-9353-4D26A24E9001}"/>
              </a:ext>
            </a:extLst>
          </p:cNvPr>
          <p:cNvSpPr/>
          <p:nvPr/>
        </p:nvSpPr>
        <p:spPr>
          <a:xfrm>
            <a:off x="4617005" y="1691801"/>
            <a:ext cx="1935215" cy="536943"/>
          </a:xfrm>
          <a:prstGeom prst="roundRect">
            <a:avLst>
              <a:gd name="adj" fmla="val 3010"/>
            </a:avLst>
          </a:prstGeom>
          <a:noFill/>
          <a:ln w="9525">
            <a:solidFill>
              <a:srgbClr val="4978B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100" dirty="0" err="1" smtClean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ОБУиО</a:t>
            </a:r>
            <a:r>
              <a:rPr lang="ru-RU" sz="1100" dirty="0" smtClean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ТОФК</a:t>
            </a:r>
            <a:endParaRPr lang="ru-RU" sz="1100" dirty="0">
              <a:solidFill>
                <a:sysClr val="windowText" lastClr="000000"/>
              </a:solidFill>
              <a:latin typeface="Cambria" panose="02040503050406030204" pitchFamily="18" charset="0"/>
            </a:endParaRPr>
          </a:p>
        </p:txBody>
      </p:sp>
      <p:sp>
        <p:nvSpPr>
          <p:cNvPr id="46" name="Скругленный прямоугольник 56">
            <a:extLst>
              <a:ext uri="{FF2B5EF4-FFF2-40B4-BE49-F238E27FC236}">
                <a16:creationId xmlns="" xmlns:a16="http://schemas.microsoft.com/office/drawing/2014/main" id="{7D5109DB-5C3B-4D44-9353-4D26A24E9001}"/>
              </a:ext>
            </a:extLst>
          </p:cNvPr>
          <p:cNvSpPr/>
          <p:nvPr/>
        </p:nvSpPr>
        <p:spPr>
          <a:xfrm>
            <a:off x="1511660" y="2436735"/>
            <a:ext cx="1935215" cy="765085"/>
          </a:xfrm>
          <a:prstGeom prst="roundRect">
            <a:avLst>
              <a:gd name="adj" fmla="val 3010"/>
            </a:avLst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100" dirty="0" smtClean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Запрос </a:t>
            </a:r>
            <a:r>
              <a:rPr lang="ru-RU" sz="1100" dirty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на изменение записей </a:t>
            </a:r>
            <a:r>
              <a:rPr lang="ru-RU" sz="1100" dirty="0" smtClean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учета </a:t>
            </a:r>
          </a:p>
          <a:p>
            <a:pPr algn="ctr"/>
            <a:r>
              <a:rPr lang="ru-RU" sz="1100" dirty="0" smtClean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(на первом этапе формируется в </a:t>
            </a:r>
            <a:r>
              <a:rPr lang="ru-RU" sz="1100" dirty="0" err="1" smtClean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ПУиО</a:t>
            </a:r>
            <a:r>
              <a:rPr lang="ru-RU" sz="1100" dirty="0" smtClean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)</a:t>
            </a:r>
            <a:endParaRPr lang="ru-RU" sz="1100" dirty="0">
              <a:solidFill>
                <a:sysClr val="windowText" lastClr="000000"/>
              </a:solidFill>
              <a:latin typeface="Cambria" panose="02040503050406030204" pitchFamily="18" charset="0"/>
            </a:endParaRPr>
          </a:p>
        </p:txBody>
      </p:sp>
      <p:cxnSp>
        <p:nvCxnSpPr>
          <p:cNvPr id="51" name="Соединительная линия уступом 50"/>
          <p:cNvCxnSpPr/>
          <p:nvPr/>
        </p:nvCxnSpPr>
        <p:spPr>
          <a:xfrm rot="5400000">
            <a:off x="3045901" y="784513"/>
            <a:ext cx="273145" cy="1541426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Соединительная линия уступом 51"/>
          <p:cNvCxnSpPr/>
          <p:nvPr/>
        </p:nvCxnSpPr>
        <p:spPr>
          <a:xfrm rot="16200000" flipH="1">
            <a:off x="4733587" y="773267"/>
            <a:ext cx="273147" cy="1563919"/>
          </a:xfrm>
          <a:prstGeom prst="bentConnector3">
            <a:avLst>
              <a:gd name="adj1" fmla="val 50000"/>
            </a:avLst>
          </a:prstGeom>
          <a:ln>
            <a:solidFill>
              <a:srgbClr val="4978B1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Скругленный прямоугольник 56">
            <a:extLst>
              <a:ext uri="{FF2B5EF4-FFF2-40B4-BE49-F238E27FC236}">
                <a16:creationId xmlns="" xmlns:a16="http://schemas.microsoft.com/office/drawing/2014/main" id="{7D5109DB-5C3B-4D44-9353-4D26A24E9001}"/>
              </a:ext>
            </a:extLst>
          </p:cNvPr>
          <p:cNvSpPr/>
          <p:nvPr/>
        </p:nvSpPr>
        <p:spPr>
          <a:xfrm>
            <a:off x="2996087" y="4236935"/>
            <a:ext cx="1914199" cy="630070"/>
          </a:xfrm>
          <a:prstGeom prst="roundRect">
            <a:avLst>
              <a:gd name="adj" fmla="val 3010"/>
            </a:avLst>
          </a:prstGeom>
          <a:noFill/>
          <a:ln w="9525">
            <a:solidFill>
              <a:srgbClr val="4978B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100" dirty="0" smtClean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УФК по Свердловской области</a:t>
            </a:r>
            <a:endParaRPr lang="ru-RU" sz="1100" dirty="0">
              <a:solidFill>
                <a:sysClr val="windowText" lastClr="000000"/>
              </a:solidFill>
              <a:latin typeface="Cambria" panose="02040503050406030204" pitchFamily="18" charset="0"/>
            </a:endParaRPr>
          </a:p>
        </p:txBody>
      </p:sp>
      <p:sp>
        <p:nvSpPr>
          <p:cNvPr id="62" name="Скругленный прямоугольник 56">
            <a:extLst>
              <a:ext uri="{FF2B5EF4-FFF2-40B4-BE49-F238E27FC236}">
                <a16:creationId xmlns="" xmlns:a16="http://schemas.microsoft.com/office/drawing/2014/main" id="{7D5109DB-5C3B-4D44-9353-4D26A24E9001}"/>
              </a:ext>
            </a:extLst>
          </p:cNvPr>
          <p:cNvSpPr/>
          <p:nvPr/>
        </p:nvSpPr>
        <p:spPr>
          <a:xfrm>
            <a:off x="4617005" y="2436735"/>
            <a:ext cx="1935215" cy="765085"/>
          </a:xfrm>
          <a:prstGeom prst="roundRect">
            <a:avLst>
              <a:gd name="adj" fmla="val 3010"/>
            </a:avLst>
          </a:prstGeom>
          <a:noFill/>
          <a:ln w="9525">
            <a:solidFill>
              <a:srgbClr val="4978B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100" dirty="0" smtClean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Запрос </a:t>
            </a:r>
            <a:r>
              <a:rPr lang="ru-RU" sz="1100" dirty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на изменение записей </a:t>
            </a:r>
            <a:r>
              <a:rPr lang="ru-RU" sz="1100" dirty="0" smtClean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учета </a:t>
            </a:r>
          </a:p>
          <a:p>
            <a:pPr algn="ctr"/>
            <a:r>
              <a:rPr lang="ru-RU" sz="1100" dirty="0" smtClean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(на первом этапе формируется в </a:t>
            </a:r>
            <a:r>
              <a:rPr lang="ru-RU" sz="1100" dirty="0" err="1" smtClean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ПУиО</a:t>
            </a:r>
            <a:r>
              <a:rPr lang="ru-RU" sz="1100" dirty="0" smtClean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)</a:t>
            </a:r>
            <a:endParaRPr lang="ru-RU" sz="1100" dirty="0">
              <a:solidFill>
                <a:sysClr val="windowText" lastClr="000000"/>
              </a:solidFill>
              <a:latin typeface="Cambria" panose="02040503050406030204" pitchFamily="18" charset="0"/>
            </a:endParaRPr>
          </a:p>
        </p:txBody>
      </p:sp>
      <p:cxnSp>
        <p:nvCxnSpPr>
          <p:cNvPr id="63" name="Прямая со стрелкой 62"/>
          <p:cNvCxnSpPr>
            <a:stCxn id="43" idx="2"/>
            <a:endCxn id="46" idx="0"/>
          </p:cNvCxnSpPr>
          <p:nvPr/>
        </p:nvCxnSpPr>
        <p:spPr>
          <a:xfrm>
            <a:off x="2479268" y="2228744"/>
            <a:ext cx="0" cy="207991"/>
          </a:xfrm>
          <a:prstGeom prst="straightConnector1">
            <a:avLst/>
          </a:prstGeom>
          <a:ln>
            <a:solidFill>
              <a:srgbClr val="FF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 стрелкой 65"/>
          <p:cNvCxnSpPr>
            <a:stCxn id="45" idx="2"/>
            <a:endCxn id="62" idx="0"/>
          </p:cNvCxnSpPr>
          <p:nvPr/>
        </p:nvCxnSpPr>
        <p:spPr>
          <a:xfrm>
            <a:off x="5584613" y="2228744"/>
            <a:ext cx="0" cy="207991"/>
          </a:xfrm>
          <a:prstGeom prst="straightConnector1">
            <a:avLst/>
          </a:prstGeom>
          <a:ln>
            <a:solidFill>
              <a:srgbClr val="4978B1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Соединительная линия уступом 69"/>
          <p:cNvCxnSpPr>
            <a:stCxn id="45" idx="1"/>
            <a:endCxn id="46" idx="3"/>
          </p:cNvCxnSpPr>
          <p:nvPr/>
        </p:nvCxnSpPr>
        <p:spPr>
          <a:xfrm rot="10800000" flipV="1">
            <a:off x="3446875" y="1960272"/>
            <a:ext cx="1170130" cy="859005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prstDash val="dash"/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4" name="Прямоугольник 73"/>
          <p:cNvSpPr/>
          <p:nvPr/>
        </p:nvSpPr>
        <p:spPr>
          <a:xfrm>
            <a:off x="3491880" y="2211710"/>
            <a:ext cx="1063246" cy="24622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1000" dirty="0" smtClean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согласование</a:t>
            </a:r>
            <a:endParaRPr lang="ru-RU" sz="1000" b="1" dirty="0">
              <a:solidFill>
                <a:sysClr val="windowText" lastClr="000000"/>
              </a:solidFill>
              <a:latin typeface="Cambria" panose="02040503050406030204" pitchFamily="18" charset="0"/>
            </a:endParaRPr>
          </a:p>
        </p:txBody>
      </p:sp>
      <p:cxnSp>
        <p:nvCxnSpPr>
          <p:cNvPr id="78" name="Соединительная линия уступом 77"/>
          <p:cNvCxnSpPr/>
          <p:nvPr/>
        </p:nvCxnSpPr>
        <p:spPr>
          <a:xfrm rot="5400000">
            <a:off x="4285091" y="2903664"/>
            <a:ext cx="1035115" cy="1631426"/>
          </a:xfrm>
          <a:prstGeom prst="bentConnector3">
            <a:avLst>
              <a:gd name="adj1" fmla="val 65731"/>
            </a:avLst>
          </a:prstGeom>
          <a:ln>
            <a:solidFill>
              <a:srgbClr val="4978B1"/>
            </a:solidFill>
            <a:prstDash val="dash"/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Соединительная линия уступом 80"/>
          <p:cNvCxnSpPr/>
          <p:nvPr/>
        </p:nvCxnSpPr>
        <p:spPr>
          <a:xfrm rot="16200000" flipH="1">
            <a:off x="2642408" y="2982417"/>
            <a:ext cx="1035115" cy="1473919"/>
          </a:xfrm>
          <a:prstGeom prst="bentConnector3">
            <a:avLst>
              <a:gd name="adj1" fmla="val 65731"/>
            </a:avLst>
          </a:prstGeom>
          <a:ln>
            <a:solidFill>
              <a:srgbClr val="FF0000"/>
            </a:solidFill>
            <a:prstDash val="dash"/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14" descr="http://taiphu.net/images/583fe9ced0a3e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45" r="31963"/>
          <a:stretch/>
        </p:blipFill>
        <p:spPr bwMode="auto">
          <a:xfrm>
            <a:off x="296525" y="836704"/>
            <a:ext cx="1169313" cy="17101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Скругленный прямоугольник 56">
            <a:extLst>
              <a:ext uri="{FF2B5EF4-FFF2-40B4-BE49-F238E27FC236}">
                <a16:creationId xmlns="" xmlns:a16="http://schemas.microsoft.com/office/drawing/2014/main" id="{7D5109DB-5C3B-4D44-9353-4D26A24E9001}"/>
              </a:ext>
            </a:extLst>
          </p:cNvPr>
          <p:cNvSpPr/>
          <p:nvPr/>
        </p:nvSpPr>
        <p:spPr>
          <a:xfrm>
            <a:off x="6822250" y="3336835"/>
            <a:ext cx="1914199" cy="630070"/>
          </a:xfrm>
          <a:prstGeom prst="roundRect">
            <a:avLst>
              <a:gd name="adj" fmla="val 3010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accent3"/>
            </a:solidFill>
            <a:prstDash val="dash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100" dirty="0" smtClean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Только исключительные случаи</a:t>
            </a:r>
            <a:endParaRPr lang="ru-RU" sz="1100" dirty="0">
              <a:solidFill>
                <a:sysClr val="windowText" lastClr="000000"/>
              </a:solidFill>
              <a:latin typeface="Cambria" panose="02040503050406030204" pitchFamily="18" charset="0"/>
            </a:endParaRPr>
          </a:p>
        </p:txBody>
      </p:sp>
      <p:cxnSp>
        <p:nvCxnSpPr>
          <p:cNvPr id="33" name="Прямая со стрелкой 32"/>
          <p:cNvCxnSpPr>
            <a:stCxn id="28" idx="1"/>
          </p:cNvCxnSpPr>
          <p:nvPr/>
        </p:nvCxnSpPr>
        <p:spPr>
          <a:xfrm flipH="1">
            <a:off x="5382090" y="3651870"/>
            <a:ext cx="1440160" cy="0"/>
          </a:xfrm>
          <a:prstGeom prst="straightConnector1">
            <a:avLst/>
          </a:prstGeom>
          <a:ln>
            <a:solidFill>
              <a:schemeClr val="accent3"/>
            </a:solidFill>
            <a:prstDash val="dash"/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8" name="Picture 2" descr="C:\Users\1\AppData\Local\Microsoft\Windows\Temporary Internet Files\Content.IE5\FUZSU1KV\MC900434750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8792" y="3130556"/>
            <a:ext cx="375314" cy="322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84638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object 2"/>
          <p:cNvSpPr/>
          <p:nvPr/>
        </p:nvSpPr>
        <p:spPr>
          <a:xfrm flipV="1">
            <a:off x="2242" y="397591"/>
            <a:ext cx="9139528" cy="280834"/>
          </a:xfrm>
          <a:custGeom>
            <a:avLst/>
            <a:gdLst/>
            <a:ahLst/>
            <a:cxnLst/>
            <a:rect l="l" t="t" r="r" b="b"/>
            <a:pathLst>
              <a:path w="4416425">
                <a:moveTo>
                  <a:pt x="0" y="0"/>
                </a:moveTo>
                <a:lnTo>
                  <a:pt x="4415994" y="0"/>
                </a:lnTo>
              </a:path>
            </a:pathLst>
          </a:custGeom>
          <a:ln w="12700">
            <a:solidFill>
              <a:schemeClr val="bg1">
                <a:lumMod val="85000"/>
              </a:schemeClr>
            </a:solidFill>
          </a:ln>
        </p:spPr>
        <p:txBody>
          <a:bodyPr wrap="square" lIns="0" tIns="0" rIns="0" bIns="0" rtlCol="0"/>
          <a:lstStyle/>
          <a:p>
            <a:endParaRPr sz="2855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276745" y="1954146"/>
            <a:ext cx="4800599" cy="106765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11437F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Спасибо за внимание </a:t>
            </a:r>
            <a:endParaRPr lang="ru-RU" sz="3200" b="1" dirty="0">
              <a:solidFill>
                <a:srgbClr val="11437F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5796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object 2"/>
          <p:cNvSpPr/>
          <p:nvPr/>
        </p:nvSpPr>
        <p:spPr>
          <a:xfrm flipV="1">
            <a:off x="2242" y="397591"/>
            <a:ext cx="9139528" cy="280834"/>
          </a:xfrm>
          <a:custGeom>
            <a:avLst/>
            <a:gdLst/>
            <a:ahLst/>
            <a:cxnLst/>
            <a:rect l="l" t="t" r="r" b="b"/>
            <a:pathLst>
              <a:path w="4416425">
                <a:moveTo>
                  <a:pt x="0" y="0"/>
                </a:moveTo>
                <a:lnTo>
                  <a:pt x="4415994" y="0"/>
                </a:lnTo>
              </a:path>
            </a:pathLst>
          </a:custGeom>
          <a:ln w="12700">
            <a:solidFill>
              <a:schemeClr val="bg1">
                <a:lumMod val="85000"/>
              </a:schemeClr>
            </a:solidFill>
          </a:ln>
        </p:spPr>
        <p:txBody>
          <a:bodyPr wrap="square" lIns="0" tIns="0" rIns="0" bIns="0" rtlCol="0"/>
          <a:lstStyle/>
          <a:p>
            <a:endParaRPr sz="2855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908698" y="4822000"/>
            <a:ext cx="2103120" cy="1846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algn="r"/>
            <a:r>
              <a:rPr lang="ru-RU" sz="1200" b="1" dirty="0" smtClean="0">
                <a:solidFill>
                  <a:schemeClr val="tx2"/>
                </a:solidFill>
                <a:latin typeface="Cambria" panose="02040503050406030204" pitchFamily="18" charset="0"/>
              </a:rPr>
              <a:t>4</a:t>
            </a:r>
            <a:endParaRPr lang="ru-RU" sz="1200" b="1" dirty="0">
              <a:solidFill>
                <a:schemeClr val="tx2"/>
              </a:solidFill>
              <a:latin typeface="Cambria" panose="020405030504060302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771806" y="6465"/>
            <a:ext cx="63782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b="1" dirty="0">
                <a:solidFill>
                  <a:srgbClr val="11437F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Первый этап </a:t>
            </a:r>
            <a:r>
              <a:rPr lang="ru-RU" sz="1600" b="1" dirty="0" smtClean="0">
                <a:solidFill>
                  <a:srgbClr val="11437F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перехода на </a:t>
            </a:r>
            <a:r>
              <a:rPr lang="ru-RU" sz="1600" b="1" dirty="0">
                <a:solidFill>
                  <a:srgbClr val="11437F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новую модель </a:t>
            </a:r>
            <a:endParaRPr lang="ru-RU" sz="1600" b="1" dirty="0" smtClean="0">
              <a:solidFill>
                <a:srgbClr val="11437F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r"/>
            <a:r>
              <a:rPr lang="ru-RU" sz="1600" b="1" dirty="0" smtClean="0">
                <a:solidFill>
                  <a:srgbClr val="11437F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бухгалтерского </a:t>
            </a:r>
            <a:r>
              <a:rPr lang="ru-RU" sz="1600" b="1" dirty="0">
                <a:solidFill>
                  <a:srgbClr val="11437F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учета в </a:t>
            </a:r>
            <a:r>
              <a:rPr lang="ru-RU" sz="1600" b="1" dirty="0" smtClean="0">
                <a:solidFill>
                  <a:srgbClr val="11437F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СКП </a:t>
            </a:r>
            <a:endParaRPr lang="ru-RU" sz="1600" b="1" dirty="0">
              <a:solidFill>
                <a:srgbClr val="11437F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0" name="Скругленный прямоугольник 56">
            <a:extLst>
              <a:ext uri="{FF2B5EF4-FFF2-40B4-BE49-F238E27FC236}">
                <a16:creationId xmlns="" xmlns:a16="http://schemas.microsoft.com/office/drawing/2014/main" id="{7D5109DB-5C3B-4D44-9353-4D26A24E9001}"/>
              </a:ext>
            </a:extLst>
          </p:cNvPr>
          <p:cNvSpPr/>
          <p:nvPr/>
        </p:nvSpPr>
        <p:spPr>
          <a:xfrm>
            <a:off x="1466655" y="2042776"/>
            <a:ext cx="2250250" cy="450050"/>
          </a:xfrm>
          <a:prstGeom prst="roundRect">
            <a:avLst>
              <a:gd name="adj" fmla="val 3010"/>
            </a:avLst>
          </a:prstGeom>
          <a:noFill/>
          <a:ln w="9525">
            <a:solidFill>
              <a:srgbClr val="4978B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200" dirty="0" smtClean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Подсистема управления доходами ГИИС ЭБ</a:t>
            </a:r>
            <a:endParaRPr lang="ru-RU" sz="1200" dirty="0">
              <a:solidFill>
                <a:prstClr val="black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56">
            <a:extLst>
              <a:ext uri="{FF2B5EF4-FFF2-40B4-BE49-F238E27FC236}">
                <a16:creationId xmlns="" xmlns:a16="http://schemas.microsoft.com/office/drawing/2014/main" id="{7D5109DB-5C3B-4D44-9353-4D26A24E9001}"/>
              </a:ext>
            </a:extLst>
          </p:cNvPr>
          <p:cNvSpPr/>
          <p:nvPr/>
        </p:nvSpPr>
        <p:spPr>
          <a:xfrm>
            <a:off x="3446875" y="861560"/>
            <a:ext cx="2340260" cy="579876"/>
          </a:xfrm>
          <a:prstGeom prst="roundRect">
            <a:avLst>
              <a:gd name="adj" fmla="val 3010"/>
            </a:avLst>
          </a:prstGeom>
          <a:noFill/>
          <a:ln w="9525">
            <a:solidFill>
              <a:srgbClr val="4978B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200" dirty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Первый этап перехода </a:t>
            </a:r>
          </a:p>
          <a:p>
            <a:pPr algn="ctr"/>
            <a:r>
              <a:rPr lang="ru-RU" sz="1200" dirty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на новую модель бухгалтерского учета в СКП</a:t>
            </a:r>
          </a:p>
        </p:txBody>
      </p:sp>
      <p:sp>
        <p:nvSpPr>
          <p:cNvPr id="8" name="Скругленный прямоугольник 56">
            <a:extLst>
              <a:ext uri="{FF2B5EF4-FFF2-40B4-BE49-F238E27FC236}">
                <a16:creationId xmlns="" xmlns:a16="http://schemas.microsoft.com/office/drawing/2014/main" id="{7D5109DB-5C3B-4D44-9353-4D26A24E9001}"/>
              </a:ext>
            </a:extLst>
          </p:cNvPr>
          <p:cNvSpPr/>
          <p:nvPr/>
        </p:nvSpPr>
        <p:spPr>
          <a:xfrm>
            <a:off x="5607116" y="2042776"/>
            <a:ext cx="3060339" cy="450050"/>
          </a:xfrm>
          <a:prstGeom prst="roundRect">
            <a:avLst>
              <a:gd name="adj" fmla="val 3010"/>
            </a:avLst>
          </a:prstGeom>
          <a:noFill/>
          <a:ln w="9525">
            <a:solidFill>
              <a:srgbClr val="4978B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200" dirty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Модуль </a:t>
            </a:r>
            <a:r>
              <a:rPr lang="ru-RU" sz="1200" dirty="0" smtClean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БС (МБ)</a:t>
            </a:r>
            <a:r>
              <a:rPr lang="en-US" sz="1200" dirty="0" smtClean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,</a:t>
            </a:r>
            <a:r>
              <a:rPr lang="ru-RU" sz="1200" dirty="0" smtClean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ГВФ подсистемы </a:t>
            </a:r>
            <a:r>
              <a:rPr lang="ru-RU" sz="1200" dirty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управления расходами </a:t>
            </a:r>
            <a:r>
              <a:rPr lang="ru-RU" sz="1200" dirty="0" smtClean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ГИИС ЭБ</a:t>
            </a:r>
            <a:endParaRPr lang="ru-RU" sz="1200" dirty="0">
              <a:solidFill>
                <a:prstClr val="black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Соединительная линия уступом 8"/>
          <p:cNvCxnSpPr/>
          <p:nvPr/>
        </p:nvCxnSpPr>
        <p:spPr>
          <a:xfrm rot="5400000">
            <a:off x="3281220" y="751996"/>
            <a:ext cx="601340" cy="1980220"/>
          </a:xfrm>
          <a:prstGeom prst="bentConnector3">
            <a:avLst>
              <a:gd name="adj1" fmla="val 50000"/>
            </a:avLst>
          </a:prstGeom>
          <a:ln>
            <a:solidFill>
              <a:srgbClr val="4978B1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Соединительная линия уступом 11"/>
          <p:cNvCxnSpPr/>
          <p:nvPr/>
        </p:nvCxnSpPr>
        <p:spPr>
          <a:xfrm rot="16200000" flipH="1">
            <a:off x="5598977" y="504468"/>
            <a:ext cx="601340" cy="2475275"/>
          </a:xfrm>
          <a:prstGeom prst="bentConnector3">
            <a:avLst>
              <a:gd name="adj1" fmla="val 50000"/>
            </a:avLst>
          </a:prstGeom>
          <a:ln>
            <a:solidFill>
              <a:srgbClr val="4978B1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Скругленный прямоугольник 56">
            <a:extLst>
              <a:ext uri="{FF2B5EF4-FFF2-40B4-BE49-F238E27FC236}">
                <a16:creationId xmlns="" xmlns:a16="http://schemas.microsoft.com/office/drawing/2014/main" id="{7D5109DB-5C3B-4D44-9353-4D26A24E9001}"/>
              </a:ext>
            </a:extLst>
          </p:cNvPr>
          <p:cNvSpPr/>
          <p:nvPr/>
        </p:nvSpPr>
        <p:spPr>
          <a:xfrm>
            <a:off x="5607116" y="2728306"/>
            <a:ext cx="3060339" cy="992035"/>
          </a:xfrm>
          <a:prstGeom prst="roundRect">
            <a:avLst>
              <a:gd name="adj" fmla="val 3010"/>
            </a:avLst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200" dirty="0" smtClean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Казначейское обслуживание операций со средствами бюджетных</a:t>
            </a:r>
            <a:r>
              <a:rPr lang="en-US" sz="1200" dirty="0" smtClean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,</a:t>
            </a:r>
            <a:r>
              <a:rPr lang="ru-RU" sz="1200" dirty="0" smtClean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автономных учреждений субъектов Российской Федерации, муниципальных бюджетных, автономных учреждений</a:t>
            </a:r>
          </a:p>
        </p:txBody>
      </p:sp>
      <p:sp>
        <p:nvSpPr>
          <p:cNvPr id="16" name="Скругленный прямоугольник 56">
            <a:extLst>
              <a:ext uri="{FF2B5EF4-FFF2-40B4-BE49-F238E27FC236}">
                <a16:creationId xmlns="" xmlns:a16="http://schemas.microsoft.com/office/drawing/2014/main" id="{7D5109DB-5C3B-4D44-9353-4D26A24E9001}"/>
              </a:ext>
            </a:extLst>
          </p:cNvPr>
          <p:cNvSpPr/>
          <p:nvPr/>
        </p:nvSpPr>
        <p:spPr>
          <a:xfrm>
            <a:off x="2726795" y="2771386"/>
            <a:ext cx="2250250" cy="992035"/>
          </a:xfrm>
          <a:prstGeom prst="roundRect">
            <a:avLst>
              <a:gd name="adj" fmla="val 3010"/>
            </a:avLst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200" dirty="0" smtClean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Казначейское обслуживание </a:t>
            </a:r>
            <a:r>
              <a:rPr lang="ru-RU" sz="1200" dirty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поступлений в </a:t>
            </a:r>
            <a:r>
              <a:rPr lang="ru-RU" sz="1200" dirty="0" smtClean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бюджеты</a:t>
            </a:r>
            <a:endParaRPr lang="ru-RU" sz="1200" dirty="0">
              <a:solidFill>
                <a:prstClr val="black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Скругленный прямоугольник 56">
            <a:extLst>
              <a:ext uri="{FF2B5EF4-FFF2-40B4-BE49-F238E27FC236}">
                <a16:creationId xmlns="" xmlns:a16="http://schemas.microsoft.com/office/drawing/2014/main" id="{7D5109DB-5C3B-4D44-9353-4D26A24E9001}"/>
              </a:ext>
            </a:extLst>
          </p:cNvPr>
          <p:cNvSpPr/>
          <p:nvPr/>
        </p:nvSpPr>
        <p:spPr>
          <a:xfrm>
            <a:off x="251520" y="2773311"/>
            <a:ext cx="2250250" cy="992035"/>
          </a:xfrm>
          <a:prstGeom prst="roundRect">
            <a:avLst>
              <a:gd name="adj" fmla="val 3010"/>
            </a:avLst>
          </a:prstGeom>
          <a:noFill/>
          <a:ln w="9525">
            <a:solidFill>
              <a:srgbClr val="4978B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200" dirty="0" smtClean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Казначейское </a:t>
            </a:r>
            <a:r>
              <a:rPr lang="ru-RU" sz="1200" dirty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обслуживание исполнения </a:t>
            </a:r>
            <a:r>
              <a:rPr lang="ru-RU" sz="1200" dirty="0" smtClean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бюджетов</a:t>
            </a:r>
            <a:endParaRPr lang="ru-RU" sz="1200" dirty="0">
              <a:solidFill>
                <a:prstClr val="black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0" name="Прямая со стрелкой 19"/>
          <p:cNvCxnSpPr>
            <a:stCxn id="8" idx="2"/>
            <a:endCxn id="15" idx="0"/>
          </p:cNvCxnSpPr>
          <p:nvPr/>
        </p:nvCxnSpPr>
        <p:spPr>
          <a:xfrm>
            <a:off x="7137286" y="2492826"/>
            <a:ext cx="0" cy="235480"/>
          </a:xfrm>
          <a:prstGeom prst="straightConnector1">
            <a:avLst/>
          </a:prstGeom>
          <a:ln>
            <a:solidFill>
              <a:srgbClr val="FF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Соединительная линия уступом 32"/>
          <p:cNvCxnSpPr/>
          <p:nvPr/>
        </p:nvCxnSpPr>
        <p:spPr>
          <a:xfrm rot="16200000" flipH="1">
            <a:off x="3127575" y="2002036"/>
            <a:ext cx="278560" cy="1260140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Соединительная линия уступом 35"/>
          <p:cNvCxnSpPr/>
          <p:nvPr/>
        </p:nvCxnSpPr>
        <p:spPr>
          <a:xfrm rot="5400000">
            <a:off x="1798965" y="2025501"/>
            <a:ext cx="280485" cy="1215135"/>
          </a:xfrm>
          <a:prstGeom prst="bentConnector3">
            <a:avLst>
              <a:gd name="adj1" fmla="val 50000"/>
            </a:avLst>
          </a:prstGeom>
          <a:ln>
            <a:solidFill>
              <a:srgbClr val="4978B1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Скругленный прямоугольник 56">
            <a:extLst>
              <a:ext uri="{FF2B5EF4-FFF2-40B4-BE49-F238E27FC236}">
                <a16:creationId xmlns="" xmlns:a16="http://schemas.microsoft.com/office/drawing/2014/main" id="{7D5109DB-5C3B-4D44-9353-4D26A24E9001}"/>
              </a:ext>
            </a:extLst>
          </p:cNvPr>
          <p:cNvSpPr/>
          <p:nvPr/>
        </p:nvSpPr>
        <p:spPr>
          <a:xfrm>
            <a:off x="4076945" y="4080782"/>
            <a:ext cx="2745305" cy="585065"/>
          </a:xfrm>
          <a:prstGeom prst="roundRect">
            <a:avLst>
              <a:gd name="adj" fmla="val 3010"/>
            </a:avLst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200" dirty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Новая </a:t>
            </a:r>
            <a:r>
              <a:rPr lang="ru-RU" sz="1200" dirty="0" smtClean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модель бухгалтерского </a:t>
            </a:r>
            <a:r>
              <a:rPr lang="ru-RU" sz="1200" dirty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учета в СКП </a:t>
            </a:r>
          </a:p>
        </p:txBody>
      </p:sp>
      <p:sp>
        <p:nvSpPr>
          <p:cNvPr id="40" name="Скругленный прямоугольник 56">
            <a:extLst>
              <a:ext uri="{FF2B5EF4-FFF2-40B4-BE49-F238E27FC236}">
                <a16:creationId xmlns="" xmlns:a16="http://schemas.microsoft.com/office/drawing/2014/main" id="{7D5109DB-5C3B-4D44-9353-4D26A24E9001}"/>
              </a:ext>
            </a:extLst>
          </p:cNvPr>
          <p:cNvSpPr/>
          <p:nvPr/>
        </p:nvSpPr>
        <p:spPr>
          <a:xfrm>
            <a:off x="257837" y="4080781"/>
            <a:ext cx="2243933" cy="585065"/>
          </a:xfrm>
          <a:prstGeom prst="roundRect">
            <a:avLst>
              <a:gd name="adj" fmla="val 3010"/>
            </a:avLst>
          </a:prstGeom>
          <a:noFill/>
          <a:ln w="9525">
            <a:solidFill>
              <a:srgbClr val="4978B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200" dirty="0" smtClean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Действующая модель бухгалтерского </a:t>
            </a:r>
            <a:r>
              <a:rPr lang="ru-RU" sz="1200" dirty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учета в СКП </a:t>
            </a:r>
          </a:p>
        </p:txBody>
      </p:sp>
      <p:cxnSp>
        <p:nvCxnSpPr>
          <p:cNvPr id="41" name="Соединительная линия уступом 40"/>
          <p:cNvCxnSpPr/>
          <p:nvPr/>
        </p:nvCxnSpPr>
        <p:spPr>
          <a:xfrm rot="16200000" flipH="1">
            <a:off x="4447074" y="3123262"/>
            <a:ext cx="317361" cy="1597678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prstDash val="dash"/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Соединительная линия уступом 43"/>
          <p:cNvCxnSpPr/>
          <p:nvPr/>
        </p:nvCxnSpPr>
        <p:spPr>
          <a:xfrm rot="5400000">
            <a:off x="6158225" y="3056717"/>
            <a:ext cx="360441" cy="1687688"/>
          </a:xfrm>
          <a:prstGeom prst="bentConnector3">
            <a:avLst>
              <a:gd name="adj1" fmla="val 55213"/>
            </a:avLst>
          </a:prstGeom>
          <a:ln>
            <a:solidFill>
              <a:srgbClr val="FF0000"/>
            </a:solidFill>
            <a:prstDash val="dash"/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 стрелкой 47"/>
          <p:cNvCxnSpPr>
            <a:stCxn id="19" idx="2"/>
            <a:endCxn id="40" idx="0"/>
          </p:cNvCxnSpPr>
          <p:nvPr/>
        </p:nvCxnSpPr>
        <p:spPr>
          <a:xfrm>
            <a:off x="1376645" y="3765346"/>
            <a:ext cx="3159" cy="315435"/>
          </a:xfrm>
          <a:prstGeom prst="straightConnector1">
            <a:avLst/>
          </a:prstGeom>
          <a:ln>
            <a:solidFill>
              <a:srgbClr val="4978B1"/>
            </a:solidFill>
            <a:prstDash val="dash"/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2" name="Рисунок 6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4707015" y="2548286"/>
            <a:ext cx="495055" cy="495055"/>
          </a:xfrm>
          <a:prstGeom prst="rect">
            <a:avLst/>
          </a:prstGeom>
        </p:spPr>
      </p:pic>
      <p:pic>
        <p:nvPicPr>
          <p:cNvPr id="64" name="Рисунок 6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8397425" y="2503281"/>
            <a:ext cx="495055" cy="495055"/>
          </a:xfrm>
          <a:prstGeom prst="rect">
            <a:avLst/>
          </a:prstGeom>
        </p:spPr>
      </p:pic>
      <p:pic>
        <p:nvPicPr>
          <p:cNvPr id="67" name="Picture 2" descr="C:\Users\1\AppData\Local\Microsoft\Windows\Temporary Internet Files\Content.IE5\FUZSU1KV\MC900434750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1750" y="3924748"/>
            <a:ext cx="375314" cy="322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" name="Рисунок 6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6552220" y="3853431"/>
            <a:ext cx="495055" cy="495055"/>
          </a:xfrm>
          <a:prstGeom prst="rect">
            <a:avLst/>
          </a:prstGeom>
        </p:spPr>
      </p:pic>
      <p:pic>
        <p:nvPicPr>
          <p:cNvPr id="69" name="Picture 2" descr="C:\Users\1\AppData\Local\Microsoft\Windows\Temporary Internet Files\Content.IE5\FUZSU1KV\MC900434750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7153" y="2656801"/>
            <a:ext cx="375314" cy="322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39869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object 2"/>
          <p:cNvSpPr/>
          <p:nvPr/>
        </p:nvSpPr>
        <p:spPr>
          <a:xfrm flipV="1">
            <a:off x="2242" y="397591"/>
            <a:ext cx="9139528" cy="280834"/>
          </a:xfrm>
          <a:custGeom>
            <a:avLst/>
            <a:gdLst/>
            <a:ahLst/>
            <a:cxnLst/>
            <a:rect l="l" t="t" r="r" b="b"/>
            <a:pathLst>
              <a:path w="4416425">
                <a:moveTo>
                  <a:pt x="0" y="0"/>
                </a:moveTo>
                <a:lnTo>
                  <a:pt x="4415994" y="0"/>
                </a:lnTo>
              </a:path>
            </a:pathLst>
          </a:custGeom>
          <a:ln w="12700">
            <a:solidFill>
              <a:schemeClr val="bg1">
                <a:lumMod val="85000"/>
              </a:schemeClr>
            </a:solidFill>
          </a:ln>
        </p:spPr>
        <p:txBody>
          <a:bodyPr wrap="square" lIns="0" tIns="0" rIns="0" bIns="0" rtlCol="0"/>
          <a:lstStyle/>
          <a:p>
            <a:endParaRPr sz="2855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908698" y="4822003"/>
            <a:ext cx="2103120" cy="1846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algn="r"/>
            <a:r>
              <a:rPr lang="ru-RU" sz="1200" b="1" dirty="0" smtClean="0">
                <a:solidFill>
                  <a:schemeClr val="tx2"/>
                </a:solidFill>
                <a:latin typeface="Cambria" panose="02040503050406030204" pitchFamily="18" charset="0"/>
              </a:rPr>
              <a:t>5</a:t>
            </a:r>
            <a:endParaRPr lang="ru-RU" sz="1200" b="1" dirty="0">
              <a:solidFill>
                <a:schemeClr val="tx2"/>
              </a:solidFill>
              <a:latin typeface="Cambria" panose="02040503050406030204" pitchFamily="18" charset="0"/>
            </a:endParaRPr>
          </a:p>
        </p:txBody>
      </p:sp>
      <p:graphicFrame>
        <p:nvGraphicFramePr>
          <p:cNvPr id="22" name="Таблица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9502989"/>
              </p:ext>
            </p:extLst>
          </p:nvPr>
        </p:nvGraphicFramePr>
        <p:xfrm>
          <a:off x="1842531" y="1131590"/>
          <a:ext cx="4005445" cy="372120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26404"/>
                <a:gridCol w="2979041"/>
              </a:tblGrid>
              <a:tr h="44474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11437F"/>
                          </a:solidFill>
                          <a:effectLst/>
                          <a:latin typeface="Cambria" panose="02040503050406030204" pitchFamily="18" charset="0"/>
                        </a:rPr>
                        <a:t>Код счета казначейского учета</a:t>
                      </a:r>
                      <a:endParaRPr lang="ru-RU" sz="1000" dirty="0">
                        <a:solidFill>
                          <a:srgbClr val="11437F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424" marR="22424" marT="0" marB="0" anchor="ctr">
                    <a:lnL w="9525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11437F"/>
                          </a:solidFill>
                          <a:effectLst/>
                          <a:latin typeface="Cambria" panose="02040503050406030204" pitchFamily="18" charset="0"/>
                        </a:rPr>
                        <a:t>Наименование кода счета казначейского учета</a:t>
                      </a:r>
                      <a:endParaRPr lang="ru-RU" sz="1000" dirty="0">
                        <a:solidFill>
                          <a:srgbClr val="11437F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424" marR="22424" marT="0" marB="0" anchor="ctr">
                    <a:lnL w="9525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1528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02111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424" marR="22424" marT="0" marB="0" anchor="ctr">
                    <a:lnL w="9525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ambria" panose="02040503050406030204" pitchFamily="18" charset="0"/>
                        </a:rPr>
                        <a:t>Средства ЕКС в системе казначейских платежей в рублях</a:t>
                      </a:r>
                      <a:endParaRPr lang="ru-RU" sz="10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424" marR="22424" marT="0" marB="0" anchor="ctr">
                    <a:lnL w="9525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1386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02499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424" marR="22424" marT="0" marB="0" anchor="ctr">
                    <a:lnL w="9525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mbria" panose="02040503050406030204" pitchFamily="18" charset="0"/>
                        </a:rPr>
                        <a:t>Прочие финансовые активы системы казначейских платежей</a:t>
                      </a:r>
                      <a:endParaRPr lang="ru-RU" sz="10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424" marR="22424" marT="0" marB="0" anchor="ctr">
                    <a:lnL w="9525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6965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03100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424" marR="22424" marT="0" marB="0" anchor="ctr">
                    <a:lnL w="9525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ambria" panose="02040503050406030204" pitchFamily="18" charset="0"/>
                        </a:rPr>
                        <a:t>Расчеты по средствам поступлений в бюджеты</a:t>
                      </a:r>
                      <a:endParaRPr lang="ru-RU" sz="10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424" marR="22424" marT="0" marB="0" anchor="ctr">
                    <a:lnL w="9525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9649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03224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424" marR="22424" marT="0" marB="0" anchor="ctr">
                    <a:lnL w="9525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mbria" panose="02040503050406030204" pitchFamily="18" charset="0"/>
                        </a:rPr>
                        <a:t>Расчеты по средствам бюджетных, автономных учреждений субъектов Российской Федерации</a:t>
                      </a:r>
                      <a:endParaRPr lang="ru-RU" sz="10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424" marR="22424" marT="0" marB="0" anchor="ctr">
                    <a:lnL w="9525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590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03234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424" marR="22424" marT="0" marB="0" anchor="ctr">
                    <a:lnL w="9525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mbria" panose="02040503050406030204" pitchFamily="18" charset="0"/>
                        </a:rPr>
                        <a:t>Расчеты по средствам муниципальных бюджетных, автономных учреждений</a:t>
                      </a:r>
                      <a:endParaRPr lang="ru-RU" sz="10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424" marR="22424" marT="0" marB="0" anchor="ctr">
                    <a:lnL w="9525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1407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03410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424" marR="22424" marT="0" marB="0" anchor="ctr">
                    <a:lnL w="9525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ambria" panose="02040503050406030204" pitchFamily="18" charset="0"/>
                        </a:rPr>
                        <a:t>Внутриказначейские расчеты</a:t>
                      </a:r>
                      <a:endParaRPr lang="ru-RU" sz="10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424" marR="22424" marT="0" marB="0" anchor="ctr">
                    <a:lnL w="9525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110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03430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424" marR="22424" marT="0" marB="0" anchor="ctr">
                    <a:lnL w="9525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mbria" panose="02040503050406030204" pitchFamily="18" charset="0"/>
                        </a:rPr>
                        <a:t>Межсистемные расчеты</a:t>
                      </a:r>
                      <a:endParaRPr lang="ru-RU" sz="10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424" marR="22424" marT="0" marB="0" anchor="ctr">
                    <a:lnL w="9525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1608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03499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424" marR="22424" marT="0" marB="0" anchor="ctr">
                    <a:lnL w="9525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mbria" panose="02040503050406030204" pitchFamily="18" charset="0"/>
                        </a:rPr>
                        <a:t>Расчеты по обязательствам системы казначейских платежей в переходный период</a:t>
                      </a:r>
                      <a:endParaRPr lang="ru-RU" sz="10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424" marR="22424" marT="0" marB="0" anchor="ctr">
                    <a:lnL w="9525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408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5041(2,3,4,9)0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424" marR="22424" marT="0" marB="0" anchor="ctr">
                    <a:lnL w="9525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mbria" panose="02040503050406030204" pitchFamily="18" charset="0"/>
                        </a:rPr>
                        <a:t>Сметные (плановые, прогнозные) назначения (в разрезе финансовых периодов)</a:t>
                      </a:r>
                      <a:endParaRPr lang="ru-RU" sz="10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424" marR="22424" marT="0" marB="0" anchor="ctr">
                    <a:lnL w="9525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510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5061(2,3,4,9)0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424" marR="22424" marT="0" marB="0" anchor="ctr">
                    <a:lnL w="9525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ambria" panose="02040503050406030204" pitchFamily="18" charset="0"/>
                        </a:rPr>
                        <a:t>Право на принятие обязательств (в разрезе финансовых периодов)</a:t>
                      </a:r>
                      <a:endParaRPr lang="ru-RU" sz="10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424" marR="22424" marT="0" marB="0" anchor="ctr">
                    <a:lnL w="9525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9649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5071(2,3,4,9)0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424" marR="22424" marT="0" marB="0" anchor="ctr">
                    <a:lnL w="9525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ambria" panose="02040503050406030204" pitchFamily="18" charset="0"/>
                        </a:rPr>
                        <a:t>Утвержденный объем финансового обеспечения (в разрезе финансовых периодов)</a:t>
                      </a:r>
                      <a:endParaRPr lang="ru-RU" sz="10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424" marR="22424" marT="0" marB="0" anchor="ctr">
                    <a:lnL w="9525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3" name="Левая фигурная скобка 22"/>
          <p:cNvSpPr/>
          <p:nvPr/>
        </p:nvSpPr>
        <p:spPr>
          <a:xfrm>
            <a:off x="1601670" y="1594720"/>
            <a:ext cx="195856" cy="792958"/>
          </a:xfrm>
          <a:prstGeom prst="leftBrace">
            <a:avLst>
              <a:gd name="adj1" fmla="val 33264"/>
              <a:gd name="adj2" fmla="val 48612"/>
            </a:avLst>
          </a:prstGeom>
          <a:noFill/>
          <a:ln w="9525">
            <a:solidFill>
              <a:srgbClr val="4978B1"/>
            </a:solidFill>
            <a:prstDash val="dash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 sz="12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Левая фигурная скобка 23"/>
          <p:cNvSpPr/>
          <p:nvPr/>
        </p:nvSpPr>
        <p:spPr>
          <a:xfrm>
            <a:off x="1601670" y="3021800"/>
            <a:ext cx="195856" cy="914864"/>
          </a:xfrm>
          <a:prstGeom prst="leftBrace">
            <a:avLst>
              <a:gd name="adj1" fmla="val 23670"/>
              <a:gd name="adj2" fmla="val 46085"/>
            </a:avLst>
          </a:prstGeom>
          <a:noFill/>
          <a:ln w="9525">
            <a:solidFill>
              <a:srgbClr val="4978B1"/>
            </a:solidFill>
            <a:prstDash val="dash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 sz="12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Левая фигурная скобка 24"/>
          <p:cNvSpPr/>
          <p:nvPr/>
        </p:nvSpPr>
        <p:spPr>
          <a:xfrm rot="10800000">
            <a:off x="5892981" y="1594720"/>
            <a:ext cx="195856" cy="611983"/>
          </a:xfrm>
          <a:prstGeom prst="leftBrace">
            <a:avLst>
              <a:gd name="adj1" fmla="val 23670"/>
              <a:gd name="adj2" fmla="val 50192"/>
            </a:avLst>
          </a:prstGeom>
          <a:noFill/>
          <a:ln w="9525">
            <a:solidFill>
              <a:srgbClr val="4978B1"/>
            </a:solidFill>
            <a:prstDash val="dash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 sz="12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Левая фигурная скобка 26"/>
          <p:cNvSpPr/>
          <p:nvPr/>
        </p:nvSpPr>
        <p:spPr>
          <a:xfrm rot="10800000">
            <a:off x="5892982" y="3936664"/>
            <a:ext cx="195856" cy="901874"/>
          </a:xfrm>
          <a:prstGeom prst="leftBrace">
            <a:avLst>
              <a:gd name="adj1" fmla="val 39660"/>
              <a:gd name="adj2" fmla="val 50449"/>
            </a:avLst>
          </a:prstGeom>
          <a:noFill/>
          <a:ln w="9525">
            <a:solidFill>
              <a:srgbClr val="FF0000"/>
            </a:solidFill>
            <a:prstDash val="dash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 sz="12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Скругленный прямоугольник 56">
            <a:extLst>
              <a:ext uri="{FF2B5EF4-FFF2-40B4-BE49-F238E27FC236}">
                <a16:creationId xmlns="" xmlns:a16="http://schemas.microsoft.com/office/drawing/2014/main" id="{7D5109DB-5C3B-4D44-9353-4D26A24E9001}"/>
              </a:ext>
            </a:extLst>
          </p:cNvPr>
          <p:cNvSpPr/>
          <p:nvPr/>
        </p:nvSpPr>
        <p:spPr>
          <a:xfrm>
            <a:off x="206515" y="1594720"/>
            <a:ext cx="1260140" cy="2341944"/>
          </a:xfrm>
          <a:prstGeom prst="roundRect">
            <a:avLst>
              <a:gd name="adj" fmla="val 3010"/>
            </a:avLst>
          </a:prstGeom>
          <a:noFill/>
          <a:ln w="9525">
            <a:solidFill>
              <a:srgbClr val="4978B1"/>
            </a:solidFill>
            <a:prstDash val="dash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000" dirty="0" smtClean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Учет операций по казначейскому обслуживанию </a:t>
            </a:r>
            <a:r>
              <a:rPr lang="ru-RU" sz="1000" dirty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поступлений в </a:t>
            </a:r>
            <a:r>
              <a:rPr lang="ru-RU" sz="1000" dirty="0" smtClean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бюджеты</a:t>
            </a:r>
            <a:endParaRPr lang="ru-RU" sz="1000" dirty="0">
              <a:solidFill>
                <a:prstClr val="black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Скругленный прямоугольник 56">
            <a:extLst>
              <a:ext uri="{FF2B5EF4-FFF2-40B4-BE49-F238E27FC236}">
                <a16:creationId xmlns="" xmlns:a16="http://schemas.microsoft.com/office/drawing/2014/main" id="{7D5109DB-5C3B-4D44-9353-4D26A24E9001}"/>
              </a:ext>
            </a:extLst>
          </p:cNvPr>
          <p:cNvSpPr/>
          <p:nvPr/>
        </p:nvSpPr>
        <p:spPr>
          <a:xfrm>
            <a:off x="7677345" y="1594720"/>
            <a:ext cx="1215135" cy="3140098"/>
          </a:xfrm>
          <a:prstGeom prst="roundRect">
            <a:avLst>
              <a:gd name="adj" fmla="val 3010"/>
            </a:avLst>
          </a:prstGeom>
          <a:noFill/>
          <a:ln w="9525">
            <a:solidFill>
              <a:srgbClr val="4978B1"/>
            </a:solidFill>
            <a:prstDash val="dash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000" dirty="0" smtClean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Казначейское обслуживание </a:t>
            </a:r>
            <a:r>
              <a:rPr lang="ru-RU" sz="1000" dirty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операций со средствами бюджетных</a:t>
            </a:r>
            <a:r>
              <a:rPr lang="en-US" sz="1000" dirty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,</a:t>
            </a:r>
            <a:r>
              <a:rPr lang="ru-RU" sz="1000" dirty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автономных учреждений субъектов Российской Федерации, муниципальных бюджетных, автономных учреждений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276745" y="771550"/>
            <a:ext cx="32668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r">
              <a:defRPr sz="1664" b="1">
                <a:solidFill>
                  <a:srgbClr val="11437F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ru-RU" sz="1200" dirty="0" smtClean="0"/>
              <a:t>План счетов </a:t>
            </a:r>
            <a:r>
              <a:rPr lang="ru-RU" sz="1200" dirty="0"/>
              <a:t>казначейского учета</a:t>
            </a:r>
          </a:p>
        </p:txBody>
      </p:sp>
      <p:sp>
        <p:nvSpPr>
          <p:cNvPr id="14" name="Скругленный прямоугольник 56">
            <a:extLst>
              <a:ext uri="{FF2B5EF4-FFF2-40B4-BE49-F238E27FC236}">
                <a16:creationId xmlns="" xmlns:a16="http://schemas.microsoft.com/office/drawing/2014/main" id="{7D5109DB-5C3B-4D44-9353-4D26A24E9001}"/>
              </a:ext>
            </a:extLst>
          </p:cNvPr>
          <p:cNvSpPr/>
          <p:nvPr/>
        </p:nvSpPr>
        <p:spPr>
          <a:xfrm>
            <a:off x="6238779" y="1594720"/>
            <a:ext cx="899412" cy="2299763"/>
          </a:xfrm>
          <a:prstGeom prst="roundRect">
            <a:avLst>
              <a:gd name="adj" fmla="val 3010"/>
            </a:avLst>
          </a:prstGeom>
          <a:noFill/>
          <a:ln w="9525">
            <a:solidFill>
              <a:srgbClr val="4978B1"/>
            </a:solidFill>
            <a:prstDash val="dash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000" dirty="0" smtClean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Учет операций с денежными средствами </a:t>
            </a:r>
            <a:endParaRPr lang="ru-RU" sz="1000" dirty="0">
              <a:solidFill>
                <a:prstClr val="black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Левая фигурная скобка 14"/>
          <p:cNvSpPr/>
          <p:nvPr/>
        </p:nvSpPr>
        <p:spPr>
          <a:xfrm rot="10800000">
            <a:off x="5892979" y="2387676"/>
            <a:ext cx="195856" cy="1506807"/>
          </a:xfrm>
          <a:prstGeom prst="leftBrace">
            <a:avLst>
              <a:gd name="adj1" fmla="val 23670"/>
              <a:gd name="adj2" fmla="val 50192"/>
            </a:avLst>
          </a:prstGeom>
          <a:noFill/>
          <a:ln w="9525">
            <a:solidFill>
              <a:srgbClr val="4978B1"/>
            </a:solidFill>
            <a:prstDash val="dash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 sz="12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Скругленный прямоугольник 56">
            <a:extLst>
              <a:ext uri="{FF2B5EF4-FFF2-40B4-BE49-F238E27FC236}">
                <a16:creationId xmlns="" xmlns:a16="http://schemas.microsoft.com/office/drawing/2014/main" id="{7D5109DB-5C3B-4D44-9353-4D26A24E9001}"/>
              </a:ext>
            </a:extLst>
          </p:cNvPr>
          <p:cNvSpPr/>
          <p:nvPr/>
        </p:nvSpPr>
        <p:spPr>
          <a:xfrm>
            <a:off x="6238779" y="3936664"/>
            <a:ext cx="899412" cy="798154"/>
          </a:xfrm>
          <a:prstGeom prst="roundRect">
            <a:avLst>
              <a:gd name="adj" fmla="val 3010"/>
            </a:avLst>
          </a:prstGeom>
          <a:noFill/>
          <a:ln w="9525">
            <a:solidFill>
              <a:srgbClr val="FF0000"/>
            </a:solidFill>
            <a:prstDash val="dash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000" dirty="0" smtClean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Учет </a:t>
            </a:r>
            <a:r>
              <a:rPr lang="ru-RU" sz="1000" dirty="0" err="1" smtClean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показате</a:t>
            </a:r>
            <a:r>
              <a:rPr lang="ru-RU" sz="1000" dirty="0" smtClean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-лей ПФХД</a:t>
            </a:r>
            <a:endParaRPr lang="ru-RU" sz="1000" dirty="0">
              <a:solidFill>
                <a:prstClr val="black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1218456" y="1332554"/>
            <a:ext cx="495055" cy="49505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6890210" y="1323125"/>
            <a:ext cx="495055" cy="495055"/>
          </a:xfrm>
          <a:prstGeom prst="rect">
            <a:avLst/>
          </a:prstGeom>
        </p:spPr>
      </p:pic>
      <p:pic>
        <p:nvPicPr>
          <p:cNvPr id="21" name="Picture 2" descr="C:\Users\1\AppData\Local\Microsoft\Windows\Temporary Internet Files\Content.IE5\FUZSU1KV\MC900434750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5832" y="3771183"/>
            <a:ext cx="375314" cy="322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Левая фигурная скобка 30"/>
          <p:cNvSpPr/>
          <p:nvPr/>
        </p:nvSpPr>
        <p:spPr>
          <a:xfrm rot="10800000">
            <a:off x="7321146" y="1589586"/>
            <a:ext cx="195856" cy="3145231"/>
          </a:xfrm>
          <a:prstGeom prst="leftBrace">
            <a:avLst>
              <a:gd name="adj1" fmla="val 23670"/>
              <a:gd name="adj2" fmla="val 50192"/>
            </a:avLst>
          </a:prstGeom>
          <a:noFill/>
          <a:ln w="9525">
            <a:solidFill>
              <a:srgbClr val="4978B1"/>
            </a:solidFill>
            <a:prstDash val="dash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 sz="12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771806" y="6465"/>
            <a:ext cx="63782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b="1" dirty="0">
                <a:solidFill>
                  <a:srgbClr val="11437F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Первый этап </a:t>
            </a:r>
            <a:r>
              <a:rPr lang="ru-RU" sz="1600" b="1" dirty="0" smtClean="0">
                <a:solidFill>
                  <a:srgbClr val="11437F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перехода на </a:t>
            </a:r>
            <a:r>
              <a:rPr lang="ru-RU" sz="1600" b="1" dirty="0">
                <a:solidFill>
                  <a:srgbClr val="11437F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новую модель </a:t>
            </a:r>
            <a:endParaRPr lang="ru-RU" sz="1600" b="1" dirty="0" smtClean="0">
              <a:solidFill>
                <a:srgbClr val="11437F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r"/>
            <a:r>
              <a:rPr lang="ru-RU" sz="1600" b="1" dirty="0" smtClean="0">
                <a:solidFill>
                  <a:srgbClr val="11437F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бухгалтерского </a:t>
            </a:r>
            <a:r>
              <a:rPr lang="ru-RU" sz="1600" b="1" dirty="0">
                <a:solidFill>
                  <a:srgbClr val="11437F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учета в </a:t>
            </a:r>
            <a:r>
              <a:rPr lang="ru-RU" sz="1600" b="1" dirty="0" smtClean="0">
                <a:solidFill>
                  <a:srgbClr val="11437F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СКП</a:t>
            </a:r>
            <a:endParaRPr lang="ru-RU" sz="1600" b="1" dirty="0">
              <a:solidFill>
                <a:srgbClr val="11437F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46244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object 2"/>
          <p:cNvSpPr/>
          <p:nvPr/>
        </p:nvSpPr>
        <p:spPr>
          <a:xfrm flipV="1">
            <a:off x="2242" y="397591"/>
            <a:ext cx="9139528" cy="280834"/>
          </a:xfrm>
          <a:custGeom>
            <a:avLst/>
            <a:gdLst/>
            <a:ahLst/>
            <a:cxnLst/>
            <a:rect l="l" t="t" r="r" b="b"/>
            <a:pathLst>
              <a:path w="4416425">
                <a:moveTo>
                  <a:pt x="0" y="0"/>
                </a:moveTo>
                <a:lnTo>
                  <a:pt x="4415994" y="0"/>
                </a:lnTo>
              </a:path>
            </a:pathLst>
          </a:custGeom>
          <a:ln w="12700">
            <a:solidFill>
              <a:schemeClr val="bg1">
                <a:lumMod val="85000"/>
              </a:schemeClr>
            </a:solidFill>
          </a:ln>
        </p:spPr>
        <p:txBody>
          <a:bodyPr wrap="square" lIns="0" tIns="0" rIns="0" bIns="0" rtlCol="0"/>
          <a:lstStyle/>
          <a:p>
            <a:endParaRPr sz="2855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908698" y="4822003"/>
            <a:ext cx="2103120" cy="1846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algn="r"/>
            <a:r>
              <a:rPr lang="ru-RU" sz="1200" b="1" dirty="0" smtClean="0">
                <a:solidFill>
                  <a:schemeClr val="tx2"/>
                </a:solidFill>
                <a:latin typeface="Cambria" panose="02040503050406030204" pitchFamily="18" charset="0"/>
              </a:rPr>
              <a:t>6</a:t>
            </a:r>
            <a:endParaRPr lang="ru-RU" sz="1200" b="1" dirty="0">
              <a:solidFill>
                <a:schemeClr val="tx2"/>
              </a:solidFill>
              <a:latin typeface="Cambria" panose="02040503050406030204" pitchFamily="18" charset="0"/>
            </a:endParaRPr>
          </a:p>
        </p:txBody>
      </p:sp>
      <p:sp>
        <p:nvSpPr>
          <p:cNvPr id="13" name="Скругленный прямоугольник 56">
            <a:extLst>
              <a:ext uri="{FF2B5EF4-FFF2-40B4-BE49-F238E27FC236}">
                <a16:creationId xmlns="" xmlns:a16="http://schemas.microsoft.com/office/drawing/2014/main" id="{7D5109DB-5C3B-4D44-9353-4D26A24E9001}"/>
              </a:ext>
            </a:extLst>
          </p:cNvPr>
          <p:cNvSpPr/>
          <p:nvPr/>
        </p:nvSpPr>
        <p:spPr>
          <a:xfrm>
            <a:off x="3227669" y="951570"/>
            <a:ext cx="2250250" cy="516596"/>
          </a:xfrm>
          <a:prstGeom prst="roundRect">
            <a:avLst>
              <a:gd name="adj" fmla="val 3010"/>
            </a:avLst>
          </a:prstGeom>
          <a:noFill/>
          <a:ln w="9525">
            <a:solidFill>
              <a:srgbClr val="4978B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200" dirty="0" smtClean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Расчеты в СКП</a:t>
            </a:r>
            <a:endParaRPr lang="ru-RU" sz="1200" dirty="0">
              <a:solidFill>
                <a:prstClr val="black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Скругленный прямоугольник 56">
            <a:extLst>
              <a:ext uri="{FF2B5EF4-FFF2-40B4-BE49-F238E27FC236}">
                <a16:creationId xmlns="" xmlns:a16="http://schemas.microsoft.com/office/drawing/2014/main" id="{7D5109DB-5C3B-4D44-9353-4D26A24E9001}"/>
              </a:ext>
            </a:extLst>
          </p:cNvPr>
          <p:cNvSpPr/>
          <p:nvPr/>
        </p:nvSpPr>
        <p:spPr>
          <a:xfrm>
            <a:off x="484969" y="1918216"/>
            <a:ext cx="2250250" cy="585064"/>
          </a:xfrm>
          <a:prstGeom prst="roundRect">
            <a:avLst>
              <a:gd name="adj" fmla="val 3010"/>
            </a:avLst>
          </a:prstGeom>
          <a:noFill/>
          <a:ln w="9525">
            <a:solidFill>
              <a:srgbClr val="4978B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200" dirty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03410 «Внутриказначейские </a:t>
            </a:r>
            <a:r>
              <a:rPr lang="ru-RU" sz="1200" dirty="0" smtClean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расчеты»</a:t>
            </a:r>
            <a:endParaRPr lang="ru-RU" sz="1200" dirty="0">
              <a:solidFill>
                <a:prstClr val="black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Скругленный прямоугольник 56">
            <a:extLst>
              <a:ext uri="{FF2B5EF4-FFF2-40B4-BE49-F238E27FC236}">
                <a16:creationId xmlns="" xmlns:a16="http://schemas.microsoft.com/office/drawing/2014/main" id="{7D5109DB-5C3B-4D44-9353-4D26A24E9001}"/>
              </a:ext>
            </a:extLst>
          </p:cNvPr>
          <p:cNvSpPr/>
          <p:nvPr/>
        </p:nvSpPr>
        <p:spPr>
          <a:xfrm>
            <a:off x="3227669" y="1918215"/>
            <a:ext cx="2250250" cy="585065"/>
          </a:xfrm>
          <a:prstGeom prst="roundRect">
            <a:avLst>
              <a:gd name="adj" fmla="val 3010"/>
            </a:avLst>
          </a:prstGeom>
          <a:noFill/>
          <a:ln w="9525">
            <a:solidFill>
              <a:srgbClr val="4978B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200" dirty="0" smtClean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03430 </a:t>
            </a:r>
            <a:r>
              <a:rPr lang="ru-RU" sz="1200" dirty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«Межсистемные </a:t>
            </a:r>
            <a:r>
              <a:rPr lang="ru-RU" sz="1200" dirty="0" smtClean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расчеты»</a:t>
            </a:r>
            <a:endParaRPr lang="ru-RU" sz="1200" dirty="0">
              <a:solidFill>
                <a:prstClr val="black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Скругленный прямоугольник 56">
            <a:extLst>
              <a:ext uri="{FF2B5EF4-FFF2-40B4-BE49-F238E27FC236}">
                <a16:creationId xmlns="" xmlns:a16="http://schemas.microsoft.com/office/drawing/2014/main" id="{7D5109DB-5C3B-4D44-9353-4D26A24E9001}"/>
              </a:ext>
            </a:extLst>
          </p:cNvPr>
          <p:cNvSpPr/>
          <p:nvPr/>
        </p:nvSpPr>
        <p:spPr>
          <a:xfrm>
            <a:off x="5885569" y="1918216"/>
            <a:ext cx="2826891" cy="585065"/>
          </a:xfrm>
          <a:prstGeom prst="roundRect">
            <a:avLst>
              <a:gd name="adj" fmla="val 3010"/>
            </a:avLst>
          </a:prstGeom>
          <a:noFill/>
          <a:ln w="9525">
            <a:solidFill>
              <a:srgbClr val="4978B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200" dirty="0" smtClean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03499 </a:t>
            </a:r>
            <a:r>
              <a:rPr lang="ru-RU" sz="1200" dirty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«Расчеты по обязательствам системы казначейских платежей в переходный </a:t>
            </a:r>
            <a:r>
              <a:rPr lang="ru-RU" sz="1200" dirty="0" smtClean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период»</a:t>
            </a:r>
            <a:endParaRPr lang="ru-RU" sz="1200" dirty="0">
              <a:solidFill>
                <a:prstClr val="black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9" name="Соединительная линия уступом 18"/>
          <p:cNvCxnSpPr/>
          <p:nvPr/>
        </p:nvCxnSpPr>
        <p:spPr>
          <a:xfrm rot="5400000">
            <a:off x="2660590" y="321841"/>
            <a:ext cx="450050" cy="2742700"/>
          </a:xfrm>
          <a:prstGeom prst="bentConnector3">
            <a:avLst>
              <a:gd name="adj1" fmla="val 50000"/>
            </a:avLst>
          </a:prstGeom>
          <a:ln>
            <a:solidFill>
              <a:srgbClr val="4978B1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Соединительная линия уступом 20"/>
          <p:cNvCxnSpPr/>
          <p:nvPr/>
        </p:nvCxnSpPr>
        <p:spPr>
          <a:xfrm rot="16200000" flipH="1">
            <a:off x="5664174" y="220080"/>
            <a:ext cx="450050" cy="2946221"/>
          </a:xfrm>
          <a:prstGeom prst="bentConnector3">
            <a:avLst>
              <a:gd name="adj1" fmla="val 50000"/>
            </a:avLst>
          </a:prstGeom>
          <a:ln>
            <a:solidFill>
              <a:srgbClr val="4978B1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>
            <a:off x="4346975" y="1468166"/>
            <a:ext cx="0" cy="450049"/>
          </a:xfrm>
          <a:prstGeom prst="straightConnector1">
            <a:avLst/>
          </a:prstGeom>
          <a:ln>
            <a:solidFill>
              <a:srgbClr val="4978B1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Скругленный прямоугольник 56">
            <a:extLst>
              <a:ext uri="{FF2B5EF4-FFF2-40B4-BE49-F238E27FC236}">
                <a16:creationId xmlns="" xmlns:a16="http://schemas.microsoft.com/office/drawing/2014/main" id="{7D5109DB-5C3B-4D44-9353-4D26A24E9001}"/>
              </a:ext>
            </a:extLst>
          </p:cNvPr>
          <p:cNvSpPr/>
          <p:nvPr/>
        </p:nvSpPr>
        <p:spPr>
          <a:xfrm>
            <a:off x="486633" y="2796775"/>
            <a:ext cx="2248586" cy="1752080"/>
          </a:xfrm>
          <a:prstGeom prst="roundRect">
            <a:avLst>
              <a:gd name="adj" fmla="val 3010"/>
            </a:avLst>
          </a:prstGeom>
          <a:noFill/>
          <a:ln w="9525">
            <a:solidFill>
              <a:srgbClr val="4978B1"/>
            </a:solidFill>
            <a:prstDash val="dash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900" dirty="0" smtClean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Расчеты </a:t>
            </a:r>
            <a:r>
              <a:rPr lang="ru-RU" sz="900" dirty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между казначейскими счетами или между </a:t>
            </a:r>
            <a:r>
              <a:rPr lang="ru-RU" sz="900" dirty="0" smtClean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ЕКС </a:t>
            </a:r>
            <a:r>
              <a:rPr lang="ru-RU" sz="900" dirty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или между казначейским счетом и </a:t>
            </a:r>
            <a:r>
              <a:rPr lang="ru-RU" sz="900" dirty="0" smtClean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ЕКС, </a:t>
            </a:r>
            <a:r>
              <a:rPr lang="ru-RU" sz="900" b="1" dirty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казначейский учет по которым осуществляется по </a:t>
            </a:r>
            <a:r>
              <a:rPr lang="ru-RU" sz="900" b="1" dirty="0" smtClean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счетам </a:t>
            </a:r>
            <a:r>
              <a:rPr lang="ru-RU" sz="900" b="1" dirty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нового плана счетов разными ТОФК</a:t>
            </a:r>
            <a:r>
              <a:rPr lang="ru-RU" sz="900" dirty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, а также расчеты по </a:t>
            </a:r>
            <a:r>
              <a:rPr lang="ru-RU" sz="900" b="1" dirty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перечислению средств, полученных с использованием </a:t>
            </a:r>
            <a:r>
              <a:rPr lang="ru-RU" sz="900" b="1" dirty="0" smtClean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СБП </a:t>
            </a:r>
            <a:r>
              <a:rPr lang="ru-RU" sz="900" b="1" dirty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и учтенных по </a:t>
            </a:r>
            <a:r>
              <a:rPr lang="ru-RU" sz="900" b="1" dirty="0" smtClean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счетам </a:t>
            </a:r>
            <a:r>
              <a:rPr lang="ru-RU" sz="900" b="1" dirty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нового плана счетов, с </a:t>
            </a:r>
            <a:r>
              <a:rPr lang="ru-RU" sz="900" b="1" dirty="0" smtClean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ЕКС </a:t>
            </a:r>
            <a:r>
              <a:rPr lang="ru-RU" sz="900" b="1" dirty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ТОФК на </a:t>
            </a:r>
            <a:r>
              <a:rPr lang="ru-RU" sz="900" b="1" dirty="0" smtClean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ЕКС </a:t>
            </a:r>
            <a:r>
              <a:rPr lang="ru-RU" sz="900" b="1" dirty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главного участника пула ликвидности</a:t>
            </a:r>
          </a:p>
        </p:txBody>
      </p:sp>
      <p:sp>
        <p:nvSpPr>
          <p:cNvPr id="33" name="Скругленный прямоугольник 56">
            <a:extLst>
              <a:ext uri="{FF2B5EF4-FFF2-40B4-BE49-F238E27FC236}">
                <a16:creationId xmlns="" xmlns:a16="http://schemas.microsoft.com/office/drawing/2014/main" id="{7D5109DB-5C3B-4D44-9353-4D26A24E9001}"/>
              </a:ext>
            </a:extLst>
          </p:cNvPr>
          <p:cNvSpPr/>
          <p:nvPr/>
        </p:nvSpPr>
        <p:spPr>
          <a:xfrm>
            <a:off x="3229333" y="2796775"/>
            <a:ext cx="2248586" cy="1752080"/>
          </a:xfrm>
          <a:prstGeom prst="roundRect">
            <a:avLst>
              <a:gd name="adj" fmla="val 3010"/>
            </a:avLst>
          </a:prstGeom>
          <a:noFill/>
          <a:ln w="9525">
            <a:solidFill>
              <a:srgbClr val="4978B1"/>
            </a:solidFill>
            <a:prstDash val="dash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000" dirty="0" smtClean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Расчеты </a:t>
            </a:r>
            <a:r>
              <a:rPr lang="ru-RU" sz="1000" dirty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между казначейскими счетами, </a:t>
            </a:r>
            <a:r>
              <a:rPr lang="ru-RU" sz="1000" b="1" dirty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казначейский учет по которым осуществляется по </a:t>
            </a:r>
            <a:r>
              <a:rPr lang="ru-RU" sz="1000" b="1" dirty="0" smtClean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счетам </a:t>
            </a:r>
            <a:r>
              <a:rPr lang="ru-RU" sz="1000" b="1" dirty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нового плана счетов одним ТОФК в разных расчетно-финансовых платформах для аналитического и бухгалтерского учета финансово-денежных операций (SVAP)</a:t>
            </a:r>
          </a:p>
        </p:txBody>
      </p:sp>
      <p:sp>
        <p:nvSpPr>
          <p:cNvPr id="34" name="Скругленный прямоугольник 56">
            <a:extLst>
              <a:ext uri="{FF2B5EF4-FFF2-40B4-BE49-F238E27FC236}">
                <a16:creationId xmlns="" xmlns:a16="http://schemas.microsoft.com/office/drawing/2014/main" id="{7D5109DB-5C3B-4D44-9353-4D26A24E9001}"/>
              </a:ext>
            </a:extLst>
          </p:cNvPr>
          <p:cNvSpPr/>
          <p:nvPr/>
        </p:nvSpPr>
        <p:spPr>
          <a:xfrm>
            <a:off x="5885569" y="2796775"/>
            <a:ext cx="2826891" cy="1752080"/>
          </a:xfrm>
          <a:prstGeom prst="roundRect">
            <a:avLst>
              <a:gd name="adj" fmla="val 3010"/>
            </a:avLst>
          </a:prstGeom>
          <a:noFill/>
          <a:ln w="9525">
            <a:solidFill>
              <a:srgbClr val="4978B1"/>
            </a:solidFill>
            <a:prstDash val="dash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200" dirty="0" smtClean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Расчеты </a:t>
            </a:r>
            <a:r>
              <a:rPr lang="ru-RU" sz="1200" dirty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между казначейскими счетами, </a:t>
            </a:r>
            <a:r>
              <a:rPr lang="ru-RU" sz="1200" b="1" dirty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казначейский учет по одному из которых осуществляется по </a:t>
            </a:r>
            <a:r>
              <a:rPr lang="ru-RU" sz="1200" b="1" dirty="0" smtClean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счетам </a:t>
            </a:r>
            <a:r>
              <a:rPr lang="ru-RU" sz="1200" b="1" dirty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нового плана счетов, а по второму – по </a:t>
            </a:r>
            <a:r>
              <a:rPr lang="ru-RU" sz="1200" b="1" dirty="0" smtClean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счетам </a:t>
            </a:r>
            <a:r>
              <a:rPr lang="ru-RU" sz="1200" b="1" dirty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плана счетов переходного </a:t>
            </a:r>
            <a:r>
              <a:rPr lang="ru-RU" sz="1200" b="1" dirty="0" smtClean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периода</a:t>
            </a:r>
            <a:endParaRPr lang="ru-RU" sz="1200" b="1" dirty="0">
              <a:solidFill>
                <a:prstClr val="black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5" name="Прямая со стрелкой 34"/>
          <p:cNvCxnSpPr>
            <a:stCxn id="14" idx="2"/>
            <a:endCxn id="32" idx="0"/>
          </p:cNvCxnSpPr>
          <p:nvPr/>
        </p:nvCxnSpPr>
        <p:spPr>
          <a:xfrm>
            <a:off x="1610094" y="2503280"/>
            <a:ext cx="832" cy="293495"/>
          </a:xfrm>
          <a:prstGeom prst="straightConnector1">
            <a:avLst/>
          </a:prstGeom>
          <a:ln>
            <a:solidFill>
              <a:srgbClr val="4978B1"/>
            </a:solidFill>
            <a:prstDash val="dash"/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>
            <a:stCxn id="15" idx="2"/>
            <a:endCxn id="33" idx="0"/>
          </p:cNvCxnSpPr>
          <p:nvPr/>
        </p:nvCxnSpPr>
        <p:spPr>
          <a:xfrm>
            <a:off x="4352794" y="2503280"/>
            <a:ext cx="832" cy="293495"/>
          </a:xfrm>
          <a:prstGeom prst="straightConnector1">
            <a:avLst/>
          </a:prstGeom>
          <a:ln>
            <a:solidFill>
              <a:srgbClr val="4978B1"/>
            </a:solidFill>
            <a:prstDash val="dash"/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>
            <a:stCxn id="16" idx="2"/>
            <a:endCxn id="34" idx="0"/>
          </p:cNvCxnSpPr>
          <p:nvPr/>
        </p:nvCxnSpPr>
        <p:spPr>
          <a:xfrm>
            <a:off x="7299015" y="2503281"/>
            <a:ext cx="0" cy="293494"/>
          </a:xfrm>
          <a:prstGeom prst="straightConnector1">
            <a:avLst/>
          </a:prstGeom>
          <a:ln>
            <a:solidFill>
              <a:srgbClr val="4978B1"/>
            </a:solidFill>
            <a:prstDash val="dash"/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4" name="Picture 20" descr="Image 42 of 5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751" y="636535"/>
            <a:ext cx="1210690" cy="1105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2771806" y="6465"/>
            <a:ext cx="63782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b="1" dirty="0">
                <a:solidFill>
                  <a:srgbClr val="11437F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Первый этап </a:t>
            </a:r>
            <a:r>
              <a:rPr lang="ru-RU" sz="1600" b="1" dirty="0" smtClean="0">
                <a:solidFill>
                  <a:srgbClr val="11437F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перехода на </a:t>
            </a:r>
            <a:r>
              <a:rPr lang="ru-RU" sz="1600" b="1" dirty="0">
                <a:solidFill>
                  <a:srgbClr val="11437F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новую модель </a:t>
            </a:r>
            <a:endParaRPr lang="ru-RU" sz="1600" b="1" dirty="0" smtClean="0">
              <a:solidFill>
                <a:srgbClr val="11437F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r"/>
            <a:r>
              <a:rPr lang="ru-RU" sz="1600" b="1" dirty="0" smtClean="0">
                <a:solidFill>
                  <a:srgbClr val="11437F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бухгалтерского </a:t>
            </a:r>
            <a:r>
              <a:rPr lang="ru-RU" sz="1600" b="1" dirty="0">
                <a:solidFill>
                  <a:srgbClr val="11437F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учета в </a:t>
            </a:r>
            <a:r>
              <a:rPr lang="ru-RU" sz="1600" b="1" dirty="0" smtClean="0">
                <a:solidFill>
                  <a:srgbClr val="11437F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СКП</a:t>
            </a:r>
            <a:endParaRPr lang="ru-RU" sz="1600" b="1" dirty="0">
              <a:solidFill>
                <a:srgbClr val="11437F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91674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object 2"/>
          <p:cNvSpPr/>
          <p:nvPr/>
        </p:nvSpPr>
        <p:spPr>
          <a:xfrm flipV="1">
            <a:off x="2242" y="397591"/>
            <a:ext cx="9139528" cy="280834"/>
          </a:xfrm>
          <a:custGeom>
            <a:avLst/>
            <a:gdLst/>
            <a:ahLst/>
            <a:cxnLst/>
            <a:rect l="l" t="t" r="r" b="b"/>
            <a:pathLst>
              <a:path w="4416425">
                <a:moveTo>
                  <a:pt x="0" y="0"/>
                </a:moveTo>
                <a:lnTo>
                  <a:pt x="4415994" y="0"/>
                </a:lnTo>
              </a:path>
            </a:pathLst>
          </a:custGeom>
          <a:ln w="12700">
            <a:solidFill>
              <a:schemeClr val="bg1">
                <a:lumMod val="85000"/>
              </a:schemeClr>
            </a:solidFill>
          </a:ln>
        </p:spPr>
        <p:txBody>
          <a:bodyPr wrap="square" lIns="0" tIns="0" rIns="0" bIns="0" rtlCol="0"/>
          <a:lstStyle/>
          <a:p>
            <a:endParaRPr sz="2855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908698" y="4822003"/>
            <a:ext cx="2103120" cy="1846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algn="r"/>
            <a:r>
              <a:rPr lang="ru-RU" sz="1200" b="1" dirty="0" smtClean="0">
                <a:solidFill>
                  <a:schemeClr val="tx2"/>
                </a:solidFill>
                <a:latin typeface="Cambria" panose="02040503050406030204" pitchFamily="18" charset="0"/>
              </a:rPr>
              <a:t>7</a:t>
            </a:r>
            <a:endParaRPr lang="ru-RU" sz="1200" b="1" dirty="0">
              <a:solidFill>
                <a:schemeClr val="tx2"/>
              </a:solidFill>
              <a:latin typeface="Cambria" panose="02040503050406030204" pitchFamily="18" charset="0"/>
            </a:endParaRPr>
          </a:p>
        </p:txBody>
      </p:sp>
      <p:sp>
        <p:nvSpPr>
          <p:cNvPr id="23" name="Левая фигурная скобка 22"/>
          <p:cNvSpPr/>
          <p:nvPr/>
        </p:nvSpPr>
        <p:spPr>
          <a:xfrm>
            <a:off x="1630839" y="1683586"/>
            <a:ext cx="195856" cy="272869"/>
          </a:xfrm>
          <a:prstGeom prst="leftBrace">
            <a:avLst>
              <a:gd name="adj1" fmla="val 14078"/>
              <a:gd name="adj2" fmla="val 48612"/>
            </a:avLst>
          </a:prstGeom>
          <a:noFill/>
          <a:ln w="9525">
            <a:solidFill>
              <a:srgbClr val="4978B1"/>
            </a:solidFill>
            <a:prstDash val="dash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 sz="12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Левая фигурная скобка 26"/>
          <p:cNvSpPr/>
          <p:nvPr/>
        </p:nvSpPr>
        <p:spPr>
          <a:xfrm rot="10800000">
            <a:off x="5996324" y="1956456"/>
            <a:ext cx="195856" cy="2685524"/>
          </a:xfrm>
          <a:prstGeom prst="leftBrace">
            <a:avLst>
              <a:gd name="adj1" fmla="val 39660"/>
              <a:gd name="adj2" fmla="val 50449"/>
            </a:avLst>
          </a:prstGeom>
          <a:noFill/>
          <a:ln w="9525">
            <a:solidFill>
              <a:srgbClr val="FF0000"/>
            </a:solidFill>
            <a:prstDash val="dash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 sz="12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Скругленный прямоугольник 56">
            <a:extLst>
              <a:ext uri="{FF2B5EF4-FFF2-40B4-BE49-F238E27FC236}">
                <a16:creationId xmlns="" xmlns:a16="http://schemas.microsoft.com/office/drawing/2014/main" id="{7D5109DB-5C3B-4D44-9353-4D26A24E9001}"/>
              </a:ext>
            </a:extLst>
          </p:cNvPr>
          <p:cNvSpPr/>
          <p:nvPr/>
        </p:nvSpPr>
        <p:spPr>
          <a:xfrm>
            <a:off x="251520" y="1683587"/>
            <a:ext cx="1260140" cy="936284"/>
          </a:xfrm>
          <a:prstGeom prst="roundRect">
            <a:avLst>
              <a:gd name="adj" fmla="val 3010"/>
            </a:avLst>
          </a:prstGeom>
          <a:noFill/>
          <a:ln w="9525">
            <a:solidFill>
              <a:srgbClr val="4978B1"/>
            </a:solidFill>
            <a:prstDash val="dash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000" dirty="0" smtClean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Учет операций по казначейскому обслуживанию </a:t>
            </a:r>
            <a:r>
              <a:rPr lang="ru-RU" sz="1000" dirty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поступлений в </a:t>
            </a:r>
            <a:r>
              <a:rPr lang="ru-RU" sz="1000" dirty="0" smtClean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бюджеты</a:t>
            </a:r>
            <a:endParaRPr lang="ru-RU" sz="1000" dirty="0">
              <a:solidFill>
                <a:prstClr val="black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Скругленный прямоугольник 56">
            <a:extLst>
              <a:ext uri="{FF2B5EF4-FFF2-40B4-BE49-F238E27FC236}">
                <a16:creationId xmlns="" xmlns:a16="http://schemas.microsoft.com/office/drawing/2014/main" id="{7D5109DB-5C3B-4D44-9353-4D26A24E9001}"/>
              </a:ext>
            </a:extLst>
          </p:cNvPr>
          <p:cNvSpPr/>
          <p:nvPr/>
        </p:nvSpPr>
        <p:spPr>
          <a:xfrm>
            <a:off x="7767356" y="1956455"/>
            <a:ext cx="1170130" cy="2685526"/>
          </a:xfrm>
          <a:prstGeom prst="roundRect">
            <a:avLst>
              <a:gd name="adj" fmla="val 3010"/>
            </a:avLst>
          </a:prstGeom>
          <a:noFill/>
          <a:ln w="9525">
            <a:solidFill>
              <a:srgbClr val="4978B1"/>
            </a:solidFill>
            <a:prstDash val="dash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000" dirty="0" smtClean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Казначейское обслуживание </a:t>
            </a:r>
            <a:r>
              <a:rPr lang="ru-RU" sz="1000" dirty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операций со средствами бюджетных</a:t>
            </a:r>
            <a:r>
              <a:rPr lang="en-US" sz="1000" dirty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,</a:t>
            </a:r>
            <a:r>
              <a:rPr lang="ru-RU" sz="1000" dirty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автономных учреждений субъектов Российской Федерации, муниципальных бюджетных, автономных учреждений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276745" y="771550"/>
            <a:ext cx="32668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r">
              <a:defRPr sz="1664" b="1">
                <a:solidFill>
                  <a:srgbClr val="11437F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ru-RU" sz="1200" dirty="0" err="1" smtClean="0"/>
              <a:t>Забалансовые</a:t>
            </a:r>
            <a:r>
              <a:rPr lang="ru-RU" sz="1200" dirty="0" smtClean="0"/>
              <a:t> счета</a:t>
            </a:r>
            <a:endParaRPr lang="ru-RU" sz="12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7757639"/>
              </p:ext>
            </p:extLst>
          </p:nvPr>
        </p:nvGraphicFramePr>
        <p:xfrm>
          <a:off x="1871700" y="1221600"/>
          <a:ext cx="4095455" cy="3437364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765085"/>
                <a:gridCol w="3330370"/>
              </a:tblGrid>
              <a:tr h="31099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11437F"/>
                          </a:solidFill>
                          <a:effectLst/>
                          <a:latin typeface="Cambria" panose="02040503050406030204" pitchFamily="18" charset="0"/>
                        </a:rPr>
                        <a:t>Номер </a:t>
                      </a:r>
                      <a:r>
                        <a:rPr lang="ru-RU" sz="1000" b="1" dirty="0" err="1" smtClean="0">
                          <a:solidFill>
                            <a:srgbClr val="11437F"/>
                          </a:solidFill>
                          <a:effectLst/>
                          <a:latin typeface="Cambria" panose="02040503050406030204" pitchFamily="18" charset="0"/>
                        </a:rPr>
                        <a:t>забалансо-вого</a:t>
                      </a:r>
                      <a:r>
                        <a:rPr lang="ru-RU" sz="1000" b="1" dirty="0" smtClean="0">
                          <a:solidFill>
                            <a:srgbClr val="11437F"/>
                          </a:solidFill>
                          <a:effectLst/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ru-RU" sz="1000" b="1" dirty="0">
                          <a:solidFill>
                            <a:srgbClr val="11437F"/>
                          </a:solidFill>
                          <a:effectLst/>
                          <a:latin typeface="Cambria" panose="02040503050406030204" pitchFamily="18" charset="0"/>
                        </a:rPr>
                        <a:t>счета</a:t>
                      </a:r>
                      <a:endParaRPr lang="ru-RU" sz="1000" b="1" dirty="0">
                        <a:solidFill>
                          <a:srgbClr val="11437F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100" marR="31100" marT="0" marB="0" anchor="ctr">
                    <a:lnL w="9525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11437F"/>
                          </a:solidFill>
                          <a:effectLst/>
                          <a:latin typeface="Cambria" panose="02040503050406030204" pitchFamily="18" charset="0"/>
                        </a:rPr>
                        <a:t>Наименование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err="1">
                          <a:solidFill>
                            <a:srgbClr val="11437F"/>
                          </a:solidFill>
                          <a:effectLst/>
                          <a:latin typeface="Cambria" panose="02040503050406030204" pitchFamily="18" charset="0"/>
                        </a:rPr>
                        <a:t>забалансового</a:t>
                      </a:r>
                      <a:r>
                        <a:rPr lang="ru-RU" sz="1000" b="1" dirty="0">
                          <a:solidFill>
                            <a:srgbClr val="11437F"/>
                          </a:solidFill>
                          <a:effectLst/>
                          <a:latin typeface="Cambria" panose="02040503050406030204" pitchFamily="18" charset="0"/>
                        </a:rPr>
                        <a:t> счета</a:t>
                      </a:r>
                      <a:endParaRPr lang="ru-RU" sz="1000" b="1" dirty="0">
                        <a:solidFill>
                          <a:srgbClr val="11437F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100" marR="31100" marT="0" marB="0" anchor="ctr">
                    <a:lnL w="9525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241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ambria" panose="02040503050406030204" pitchFamily="18" charset="0"/>
                        </a:rPr>
                        <a:t>19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100" marR="31100" marT="0" marB="0" anchor="ctr">
                    <a:lnL w="9525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mbria" panose="02040503050406030204" pitchFamily="18" charset="0"/>
                        </a:rPr>
                        <a:t>Невыясненные поступления прошлых лет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100" marR="31100" marT="0" marB="0" anchor="ctr">
                    <a:lnL w="9525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613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mbria" panose="02040503050406030204" pitchFamily="18" charset="0"/>
                        </a:rPr>
                        <a:t>Z02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100" marR="31100" marT="0" marB="0" anchor="ctr">
                    <a:lnL w="9525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mbria" panose="02040503050406030204" pitchFamily="18" charset="0"/>
                        </a:rPr>
                        <a:t>Разрешенный к использованию остаток целевых субсидий (целевых средств) прошлых лет неучастников бюджетного процесса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100" marR="31100" marT="0" marB="0" anchor="ctr">
                    <a:lnL w="9525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848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mbria" panose="02040503050406030204" pitchFamily="18" charset="0"/>
                        </a:rPr>
                        <a:t>Z03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100" marR="31100" marT="0" marB="0" anchor="ctr">
                    <a:lnL w="9525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ambria" panose="02040503050406030204" pitchFamily="18" charset="0"/>
                        </a:rPr>
                        <a:t>Суммы возврата дебиторской задолженности по средствам целевых субсидий (целевых средств) неучастников бюджетного процесса прошлых лет, разрешенные к использованию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100" marR="31100" marT="0" marB="0" anchor="ctr">
                    <a:lnL w="9525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113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mbria" panose="02040503050406030204" pitchFamily="18" charset="0"/>
                        </a:rPr>
                        <a:t>Z04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100" marR="31100" marT="0" marB="0" anchor="ctr">
                    <a:lnL w="9525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mbria" panose="02040503050406030204" pitchFamily="18" charset="0"/>
                        </a:rPr>
                        <a:t>Утвержденные сведениями об операциях с целевыми субсидиями (целевыми средствами) плановые назначения по поступлениям целевых субсидий (целевых средств) неучастников бюджетного процесса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100" marR="31100" marT="0" marB="0" anchor="ctr">
                    <a:lnL w="9525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314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mbria" panose="02040503050406030204" pitchFamily="18" charset="0"/>
                        </a:rPr>
                        <a:t>Z05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100" marR="31100" marT="0" marB="0" anchor="ctr">
                    <a:lnL w="9525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ambria" panose="02040503050406030204" pitchFamily="18" charset="0"/>
                        </a:rPr>
                        <a:t>Утвержденные сведениями об операциях с целевыми субсидиями (целевыми средствами) плановые назначения по выплатам за счет средств целевых субсидий (целевых средств) неучастников бюджетного процесса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100" marR="31100" marT="0" marB="0" anchor="ctr">
                    <a:lnL w="9525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1" name="Скругленный прямоугольник 56">
            <a:extLst>
              <a:ext uri="{FF2B5EF4-FFF2-40B4-BE49-F238E27FC236}">
                <a16:creationId xmlns="" xmlns:a16="http://schemas.microsoft.com/office/drawing/2014/main" id="{7D5109DB-5C3B-4D44-9353-4D26A24E9001}"/>
              </a:ext>
            </a:extLst>
          </p:cNvPr>
          <p:cNvSpPr/>
          <p:nvPr/>
        </p:nvSpPr>
        <p:spPr>
          <a:xfrm>
            <a:off x="6369303" y="1956455"/>
            <a:ext cx="948002" cy="2685525"/>
          </a:xfrm>
          <a:prstGeom prst="roundRect">
            <a:avLst>
              <a:gd name="adj" fmla="val 3010"/>
            </a:avLst>
          </a:prstGeom>
          <a:noFill/>
          <a:ln w="9525">
            <a:solidFill>
              <a:srgbClr val="FF0000"/>
            </a:solidFill>
            <a:prstDash val="dash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000" dirty="0" smtClean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Учет показателей сведений </a:t>
            </a:r>
            <a:r>
              <a:rPr lang="ru-RU" sz="1000" dirty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об операциях с целевыми субсидиями</a:t>
            </a:r>
          </a:p>
        </p:txBody>
      </p:sp>
      <p:sp>
        <p:nvSpPr>
          <p:cNvPr id="12" name="Левая фигурная скобка 11"/>
          <p:cNvSpPr/>
          <p:nvPr/>
        </p:nvSpPr>
        <p:spPr>
          <a:xfrm rot="10800000">
            <a:off x="7431099" y="1959206"/>
            <a:ext cx="195856" cy="2685524"/>
          </a:xfrm>
          <a:prstGeom prst="leftBrace">
            <a:avLst>
              <a:gd name="adj1" fmla="val 39660"/>
              <a:gd name="adj2" fmla="val 50449"/>
            </a:avLst>
          </a:prstGeom>
          <a:noFill/>
          <a:ln w="9525">
            <a:solidFill>
              <a:srgbClr val="4978B1"/>
            </a:solidFill>
            <a:prstDash val="dash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 sz="12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1264132" y="1401620"/>
            <a:ext cx="495055" cy="495055"/>
          </a:xfrm>
          <a:prstGeom prst="rect">
            <a:avLst/>
          </a:prstGeom>
        </p:spPr>
      </p:pic>
      <p:pic>
        <p:nvPicPr>
          <p:cNvPr id="14" name="Picture 2" descr="C:\Users\1\AppData\Local\Microsoft\Windows\Temporary Internet Files\Content.IE5\FUZSU1KV\MC900434750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2392" y="1799966"/>
            <a:ext cx="375314" cy="322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2771806" y="6465"/>
            <a:ext cx="63782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b="1" dirty="0">
                <a:solidFill>
                  <a:srgbClr val="11437F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Первый этап </a:t>
            </a:r>
            <a:r>
              <a:rPr lang="ru-RU" sz="1600" b="1" dirty="0" smtClean="0">
                <a:solidFill>
                  <a:srgbClr val="11437F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перехода на </a:t>
            </a:r>
            <a:r>
              <a:rPr lang="ru-RU" sz="1600" b="1" dirty="0">
                <a:solidFill>
                  <a:srgbClr val="11437F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новую </a:t>
            </a:r>
            <a:r>
              <a:rPr lang="ru-RU" sz="1600" b="1" dirty="0" smtClean="0">
                <a:solidFill>
                  <a:srgbClr val="11437F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модель</a:t>
            </a:r>
          </a:p>
          <a:p>
            <a:pPr algn="r"/>
            <a:r>
              <a:rPr lang="ru-RU" sz="1600" b="1" dirty="0" smtClean="0">
                <a:solidFill>
                  <a:srgbClr val="11437F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бухгалтерского </a:t>
            </a:r>
            <a:r>
              <a:rPr lang="ru-RU" sz="1600" b="1" dirty="0">
                <a:solidFill>
                  <a:srgbClr val="11437F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учета в </a:t>
            </a:r>
            <a:r>
              <a:rPr lang="ru-RU" sz="1600" b="1" dirty="0" smtClean="0">
                <a:solidFill>
                  <a:srgbClr val="11437F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СКП</a:t>
            </a:r>
            <a:endParaRPr lang="ru-RU" sz="1600" b="1" dirty="0">
              <a:solidFill>
                <a:srgbClr val="11437F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79530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object 2"/>
          <p:cNvSpPr/>
          <p:nvPr/>
        </p:nvSpPr>
        <p:spPr>
          <a:xfrm flipV="1">
            <a:off x="2242" y="397591"/>
            <a:ext cx="9139528" cy="280834"/>
          </a:xfrm>
          <a:custGeom>
            <a:avLst/>
            <a:gdLst/>
            <a:ahLst/>
            <a:cxnLst/>
            <a:rect l="l" t="t" r="r" b="b"/>
            <a:pathLst>
              <a:path w="4416425">
                <a:moveTo>
                  <a:pt x="0" y="0"/>
                </a:moveTo>
                <a:lnTo>
                  <a:pt x="4415994" y="0"/>
                </a:lnTo>
              </a:path>
            </a:pathLst>
          </a:custGeom>
          <a:ln w="12700">
            <a:solidFill>
              <a:schemeClr val="bg1">
                <a:lumMod val="85000"/>
              </a:schemeClr>
            </a:solidFill>
          </a:ln>
        </p:spPr>
        <p:txBody>
          <a:bodyPr wrap="square" lIns="0" tIns="0" rIns="0" bIns="0" rtlCol="0"/>
          <a:lstStyle/>
          <a:p>
            <a:endParaRPr sz="2855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908698" y="4822003"/>
            <a:ext cx="2103120" cy="1846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algn="r"/>
            <a:r>
              <a:rPr lang="ru-RU" sz="1200" b="1" dirty="0" smtClean="0">
                <a:solidFill>
                  <a:schemeClr val="tx2"/>
                </a:solidFill>
                <a:latin typeface="Cambria" panose="02040503050406030204" pitchFamily="18" charset="0"/>
              </a:rPr>
              <a:t>8</a:t>
            </a:r>
            <a:endParaRPr lang="ru-RU" sz="1200" b="1" dirty="0">
              <a:solidFill>
                <a:schemeClr val="tx2"/>
              </a:solidFill>
              <a:latin typeface="Cambria" panose="02040503050406030204" pitchFamily="18" charset="0"/>
            </a:endParaRPr>
          </a:p>
        </p:txBody>
      </p:sp>
      <p:sp>
        <p:nvSpPr>
          <p:cNvPr id="23" name="Левая фигурная скобка 22"/>
          <p:cNvSpPr/>
          <p:nvPr/>
        </p:nvSpPr>
        <p:spPr>
          <a:xfrm>
            <a:off x="2464378" y="2301720"/>
            <a:ext cx="195856" cy="240267"/>
          </a:xfrm>
          <a:prstGeom prst="leftBrace">
            <a:avLst>
              <a:gd name="adj1" fmla="val 33264"/>
              <a:gd name="adj2" fmla="val 48612"/>
            </a:avLst>
          </a:prstGeom>
          <a:noFill/>
          <a:ln w="9525">
            <a:solidFill>
              <a:srgbClr val="4978B1"/>
            </a:solidFill>
            <a:prstDash val="dash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 sz="12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Левая фигурная скобка 26"/>
          <p:cNvSpPr/>
          <p:nvPr/>
        </p:nvSpPr>
        <p:spPr>
          <a:xfrm rot="10800000">
            <a:off x="6282190" y="1970914"/>
            <a:ext cx="195856" cy="312016"/>
          </a:xfrm>
          <a:prstGeom prst="leftBrace">
            <a:avLst>
              <a:gd name="adj1" fmla="val 39660"/>
              <a:gd name="adj2" fmla="val 50449"/>
            </a:avLst>
          </a:prstGeom>
          <a:noFill/>
          <a:ln w="9525">
            <a:solidFill>
              <a:srgbClr val="4978B1"/>
            </a:solidFill>
            <a:prstDash val="dash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 sz="12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Скругленный прямоугольник 56">
            <a:extLst>
              <a:ext uri="{FF2B5EF4-FFF2-40B4-BE49-F238E27FC236}">
                <a16:creationId xmlns="" xmlns:a16="http://schemas.microsoft.com/office/drawing/2014/main" id="{7D5109DB-5C3B-4D44-9353-4D26A24E9001}"/>
              </a:ext>
            </a:extLst>
          </p:cNvPr>
          <p:cNvSpPr/>
          <p:nvPr/>
        </p:nvSpPr>
        <p:spPr>
          <a:xfrm>
            <a:off x="113705" y="1806666"/>
            <a:ext cx="1037915" cy="3109994"/>
          </a:xfrm>
          <a:prstGeom prst="roundRect">
            <a:avLst>
              <a:gd name="adj" fmla="val 3010"/>
            </a:avLst>
          </a:prstGeom>
          <a:noFill/>
          <a:ln w="9525">
            <a:solidFill>
              <a:srgbClr val="4978B1"/>
            </a:solidFill>
            <a:prstDash val="dash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000" dirty="0" smtClean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Казначейское обслуживание поступлений </a:t>
            </a:r>
            <a:r>
              <a:rPr lang="ru-RU" sz="1000" dirty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в </a:t>
            </a:r>
            <a:r>
              <a:rPr lang="ru-RU" sz="1000" dirty="0" smtClean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бюджеты</a:t>
            </a:r>
            <a:endParaRPr lang="ru-RU" sz="1000" dirty="0">
              <a:solidFill>
                <a:prstClr val="black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Скругленный прямоугольник 56">
            <a:extLst>
              <a:ext uri="{FF2B5EF4-FFF2-40B4-BE49-F238E27FC236}">
                <a16:creationId xmlns="" xmlns:a16="http://schemas.microsoft.com/office/drawing/2014/main" id="{7D5109DB-5C3B-4D44-9353-4D26A24E9001}"/>
              </a:ext>
            </a:extLst>
          </p:cNvPr>
          <p:cNvSpPr/>
          <p:nvPr/>
        </p:nvSpPr>
        <p:spPr>
          <a:xfrm>
            <a:off x="7812360" y="1716655"/>
            <a:ext cx="1170130" cy="3015338"/>
          </a:xfrm>
          <a:prstGeom prst="roundRect">
            <a:avLst>
              <a:gd name="adj" fmla="val 3010"/>
            </a:avLst>
          </a:prstGeom>
          <a:noFill/>
          <a:ln w="9525">
            <a:solidFill>
              <a:srgbClr val="4978B1"/>
            </a:solidFill>
            <a:prstDash val="dash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000" dirty="0" smtClean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Казначейское обслуживание </a:t>
            </a:r>
            <a:r>
              <a:rPr lang="ru-RU" sz="1000" dirty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операций со средствами бюджетных</a:t>
            </a:r>
            <a:r>
              <a:rPr lang="en-US" sz="1000" dirty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,</a:t>
            </a:r>
            <a:r>
              <a:rPr lang="ru-RU" sz="1000" dirty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автономных учреждений субъектов Российской Федерации, муниципальных бюджетных, автономных учреждений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231740" y="759935"/>
            <a:ext cx="44104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r">
              <a:defRPr sz="1664" b="1">
                <a:solidFill>
                  <a:srgbClr val="11437F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ru-RU" sz="1200" dirty="0" smtClean="0"/>
              <a:t>Код</a:t>
            </a:r>
            <a:r>
              <a:rPr lang="ru-RU" sz="1200" dirty="0"/>
              <a:t>ы</a:t>
            </a:r>
            <a:r>
              <a:rPr lang="ru-RU" sz="1200" dirty="0" smtClean="0"/>
              <a:t> </a:t>
            </a:r>
            <a:r>
              <a:rPr lang="ru-RU" sz="1200" dirty="0"/>
              <a:t>аналитического признака раскрытия </a:t>
            </a:r>
            <a:r>
              <a:rPr lang="ru-RU" sz="1200" dirty="0" smtClean="0"/>
              <a:t>информации (25-26 разряды номера счета казначейского учета)</a:t>
            </a:r>
            <a:endParaRPr lang="ru-RU" sz="1200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5481778"/>
              </p:ext>
            </p:extLst>
          </p:nvPr>
        </p:nvGraphicFramePr>
        <p:xfrm>
          <a:off x="2726795" y="1356615"/>
          <a:ext cx="3510390" cy="358546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766223"/>
                <a:gridCol w="2744167"/>
              </a:tblGrid>
              <a:tr h="3863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11437F"/>
                          </a:solidFill>
                          <a:effectLst/>
                          <a:latin typeface="Cambria" panose="02040503050406030204" pitchFamily="18" charset="0"/>
                        </a:rPr>
                        <a:t>Код </a:t>
                      </a:r>
                      <a:r>
                        <a:rPr lang="ru-RU" sz="800" b="1" dirty="0" err="1" smtClean="0">
                          <a:solidFill>
                            <a:srgbClr val="11437F"/>
                          </a:solidFill>
                          <a:effectLst/>
                          <a:latin typeface="Cambria" panose="02040503050406030204" pitchFamily="18" charset="0"/>
                        </a:rPr>
                        <a:t>аналитичес</a:t>
                      </a:r>
                      <a:r>
                        <a:rPr lang="ru-RU" sz="800" b="1" dirty="0" smtClean="0">
                          <a:solidFill>
                            <a:srgbClr val="11437F"/>
                          </a:solidFill>
                          <a:effectLst/>
                          <a:latin typeface="Cambria" panose="02040503050406030204" pitchFamily="18" charset="0"/>
                        </a:rPr>
                        <a:t>-кого </a:t>
                      </a:r>
                      <a:r>
                        <a:rPr lang="ru-RU" sz="800" b="1" dirty="0">
                          <a:solidFill>
                            <a:srgbClr val="11437F"/>
                          </a:solidFill>
                          <a:effectLst/>
                          <a:latin typeface="Cambria" panose="02040503050406030204" pitchFamily="18" charset="0"/>
                        </a:rPr>
                        <a:t>признака раскрытия информации</a:t>
                      </a:r>
                      <a:endParaRPr lang="ru-RU" sz="800" b="1" dirty="0">
                        <a:solidFill>
                          <a:srgbClr val="11437F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838" marR="24838" marT="0" marB="0" anchor="ctr">
                    <a:lnL w="9525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11437F"/>
                          </a:solidFill>
                          <a:effectLst/>
                          <a:latin typeface="Cambria" panose="02040503050406030204" pitchFamily="18" charset="0"/>
                        </a:rPr>
                        <a:t>Наименование кода аналитического признака раскрытия информации</a:t>
                      </a:r>
                      <a:endParaRPr lang="ru-RU" sz="800" b="1" dirty="0">
                        <a:solidFill>
                          <a:srgbClr val="11437F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838" marR="24838" marT="0" marB="0" anchor="ctr">
                    <a:lnL w="9525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38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mbria" panose="02040503050406030204" pitchFamily="18" charset="0"/>
                        </a:rPr>
                        <a:t>30</a:t>
                      </a:r>
                      <a:endParaRPr lang="ru-RU" sz="8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838" marR="24838" marT="0" marB="0" anchor="ctr">
                    <a:lnL w="9525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mbria" panose="02040503050406030204" pitchFamily="18" charset="0"/>
                        </a:rPr>
                        <a:t>Средства, привлеченные на счета бюджетов</a:t>
                      </a:r>
                      <a:endParaRPr lang="ru-RU" sz="8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838" marR="24838" marT="0" marB="0" anchor="ctr">
                    <a:lnL w="9525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51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mbria" panose="02040503050406030204" pitchFamily="18" charset="0"/>
                        </a:rPr>
                        <a:t>50</a:t>
                      </a:r>
                      <a:endParaRPr lang="ru-RU" sz="8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838" marR="24838" marT="0" marB="0" anchor="ctr">
                    <a:lnL w="9525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mbria" panose="02040503050406030204" pitchFamily="18" charset="0"/>
                        </a:rPr>
                        <a:t>Невыясненные поступления</a:t>
                      </a:r>
                      <a:endParaRPr lang="ru-RU" sz="8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838" marR="24838" marT="0" marB="0" anchor="ctr">
                    <a:lnL w="9525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4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ambria" panose="02040503050406030204" pitchFamily="18" charset="0"/>
                        </a:rPr>
                        <a:t>D1</a:t>
                      </a:r>
                      <a:endParaRPr lang="ru-RU" sz="8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838" marR="24838" marT="0" marB="0" anchor="ctr">
                    <a:lnL w="9525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mbria" panose="02040503050406030204" pitchFamily="18" charset="0"/>
                        </a:rPr>
                        <a:t>Операции по зачетам/уточнениям средств поступлений в бюджеты</a:t>
                      </a:r>
                      <a:endParaRPr lang="ru-RU" sz="8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838" marR="24838" marT="0" marB="0" anchor="ctr">
                    <a:lnL w="9525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990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Cambria" panose="02040503050406030204" pitchFamily="18" charset="0"/>
                        </a:rPr>
                        <a:t>ГЗ</a:t>
                      </a:r>
                      <a:endParaRPr lang="ru-RU" sz="8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838" marR="24838" marT="0" marB="0" anchor="ctr">
                    <a:lnL w="9525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Cambria" panose="02040503050406030204" pitchFamily="18" charset="0"/>
                        </a:rPr>
                        <a:t>Субсидии на финансовое обеспечение выполнения государственного (муниципального) задания</a:t>
                      </a:r>
                      <a:endParaRPr lang="ru-RU" sz="8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838" marR="24838" marT="0" marB="0" anchor="ctr">
                    <a:lnL w="9525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937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mbria" panose="02040503050406030204" pitchFamily="18" charset="0"/>
                        </a:rPr>
                        <a:t>ЦС</a:t>
                      </a:r>
                      <a:endParaRPr lang="ru-RU" sz="8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838" marR="24838" marT="0" marB="0" anchor="ctr">
                    <a:lnL w="9525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Cambria" panose="02040503050406030204" pitchFamily="18" charset="0"/>
                        </a:rPr>
                        <a:t>Целевые субсидии</a:t>
                      </a:r>
                      <a:endParaRPr lang="ru-RU" sz="8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838" marR="24838" marT="0" marB="0" anchor="ctr">
                    <a:lnL w="9525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67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mbria" panose="02040503050406030204" pitchFamily="18" charset="0"/>
                        </a:rPr>
                        <a:t>КВ</a:t>
                      </a:r>
                      <a:endParaRPr lang="ru-RU" sz="8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838" marR="24838" marT="0" marB="0" anchor="ctr">
                    <a:lnL w="9525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mbria" panose="02040503050406030204" pitchFamily="18" charset="0"/>
                        </a:rPr>
                        <a:t>Субсидии на осуществление капитальных вложений</a:t>
                      </a:r>
                      <a:endParaRPr lang="ru-RU" sz="8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838" marR="24838" marT="0" marB="0" anchor="ctr">
                    <a:lnL w="9525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397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mbria" panose="02040503050406030204" pitchFamily="18" charset="0"/>
                        </a:rPr>
                        <a:t>ИЦ</a:t>
                      </a:r>
                      <a:endParaRPr lang="ru-RU" sz="8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838" marR="24838" marT="0" marB="0" anchor="ctr">
                    <a:lnL w="9525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mbria" panose="02040503050406030204" pitchFamily="18" charset="0"/>
                        </a:rPr>
                        <a:t>Субсидии на иные цели</a:t>
                      </a:r>
                      <a:endParaRPr lang="ru-RU" sz="8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838" marR="24838" marT="0" marB="0" anchor="ctr">
                    <a:lnL w="9525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28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mbria" panose="02040503050406030204" pitchFamily="18" charset="0"/>
                        </a:rPr>
                        <a:t>ГР</a:t>
                      </a:r>
                      <a:endParaRPr lang="ru-RU" sz="8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838" marR="24838" marT="0" marB="0" anchor="ctr">
                    <a:lnL w="9525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mbria" panose="02040503050406030204" pitchFamily="18" charset="0"/>
                        </a:rPr>
                        <a:t>Гранты в форме субсидий</a:t>
                      </a:r>
                      <a:endParaRPr lang="ru-RU" sz="8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838" marR="24838" marT="0" marB="0" anchor="ctr">
                    <a:lnL w="9525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86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mbria" panose="02040503050406030204" pitchFamily="18" charset="0"/>
                        </a:rPr>
                        <a:t>МС</a:t>
                      </a:r>
                      <a:endParaRPr lang="ru-RU" sz="8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838" marR="24838" marT="0" marB="0" anchor="ctr">
                    <a:lnL w="9525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Cambria" panose="02040503050406030204" pitchFamily="18" charset="0"/>
                        </a:rPr>
                        <a:t>Средства обязательного медицинского страхования</a:t>
                      </a:r>
                      <a:endParaRPr lang="ru-RU" sz="8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838" marR="24838" marT="0" marB="0" anchor="ctr">
                    <a:lnL w="9525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364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mbria" panose="02040503050406030204" pitchFamily="18" charset="0"/>
                        </a:rPr>
                        <a:t>ВР</a:t>
                      </a:r>
                      <a:endParaRPr lang="ru-RU" sz="8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838" marR="24838" marT="0" marB="0" anchor="ctr">
                    <a:lnL w="9525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mbria" panose="02040503050406030204" pitchFamily="18" charset="0"/>
                        </a:rPr>
                        <a:t>Средства, поступающие во временное распоряжение, за исключением средств, поступающих в рамках обеспечения заявки, исполнения контракта</a:t>
                      </a:r>
                      <a:endParaRPr lang="ru-RU" sz="8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838" marR="24838" marT="0" marB="0" anchor="ctr">
                    <a:lnL w="9525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74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mbria" panose="02040503050406030204" pitchFamily="18" charset="0"/>
                        </a:rPr>
                        <a:t>ОБ</a:t>
                      </a:r>
                      <a:endParaRPr lang="ru-RU" sz="8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838" marR="24838" marT="0" marB="0" anchor="ctr">
                    <a:lnL w="9525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mbria" panose="02040503050406030204" pitchFamily="18" charset="0"/>
                        </a:rPr>
                        <a:t>Средства, поступающие в рамках обеспечения заявки, исполнения контракта</a:t>
                      </a:r>
                      <a:endParaRPr lang="ru-RU" sz="8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838" marR="24838" marT="0" marB="0" anchor="ctr">
                    <a:lnL w="9525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3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mbria" panose="02040503050406030204" pitchFamily="18" charset="0"/>
                        </a:rPr>
                        <a:t>ПД</a:t>
                      </a:r>
                      <a:endParaRPr lang="ru-RU" sz="8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838" marR="24838" marT="0" marB="0" anchor="ctr">
                    <a:lnL w="9525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mbria" panose="02040503050406030204" pitchFamily="18" charset="0"/>
                        </a:rPr>
                        <a:t>Средства от приносящей доход деятельности и иные средства</a:t>
                      </a:r>
                      <a:endParaRPr lang="ru-RU" sz="8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838" marR="24838" marT="0" marB="0" anchor="ctr">
                    <a:lnL w="9525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82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Cambria" panose="02040503050406030204" pitchFamily="18" charset="0"/>
                        </a:rPr>
                        <a:t>S0</a:t>
                      </a:r>
                      <a:endParaRPr lang="ru-RU" sz="8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838" marR="24838" marT="0" marB="0" anchor="ctr">
                    <a:lnL w="9525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Cambria" panose="02040503050406030204" pitchFamily="18" charset="0"/>
                        </a:rPr>
                        <a:t>Операции с использованием сервиса быстрых платежей платежной системы Банка России</a:t>
                      </a:r>
                      <a:endParaRPr lang="ru-RU" sz="8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838" marR="24838" marT="0" marB="0" anchor="ctr">
                    <a:lnL w="9525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2" name="Левая фигурная скобка 11"/>
          <p:cNvSpPr/>
          <p:nvPr/>
        </p:nvSpPr>
        <p:spPr>
          <a:xfrm>
            <a:off x="2450048" y="4610575"/>
            <a:ext cx="195856" cy="316678"/>
          </a:xfrm>
          <a:prstGeom prst="leftBrace">
            <a:avLst>
              <a:gd name="adj1" fmla="val 33264"/>
              <a:gd name="adj2" fmla="val 48612"/>
            </a:avLst>
          </a:prstGeom>
          <a:noFill/>
          <a:ln w="9525">
            <a:solidFill>
              <a:srgbClr val="4978B1"/>
            </a:solidFill>
            <a:prstDash val="dash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 sz="12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Левая фигурная скобка 12"/>
          <p:cNvSpPr/>
          <p:nvPr/>
        </p:nvSpPr>
        <p:spPr>
          <a:xfrm rot="10800000">
            <a:off x="6282481" y="2531674"/>
            <a:ext cx="195856" cy="2045566"/>
          </a:xfrm>
          <a:prstGeom prst="leftBrace">
            <a:avLst>
              <a:gd name="adj1" fmla="val 39660"/>
              <a:gd name="adj2" fmla="val 50449"/>
            </a:avLst>
          </a:prstGeom>
          <a:noFill/>
          <a:ln w="9525">
            <a:solidFill>
              <a:srgbClr val="4978B1"/>
            </a:solidFill>
            <a:prstDash val="dash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 sz="12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Левая фигурная скобка 13"/>
          <p:cNvSpPr/>
          <p:nvPr/>
        </p:nvSpPr>
        <p:spPr>
          <a:xfrm rot="10800000">
            <a:off x="6294712" y="4610575"/>
            <a:ext cx="195856" cy="316678"/>
          </a:xfrm>
          <a:prstGeom prst="leftBrace">
            <a:avLst>
              <a:gd name="adj1" fmla="val 33264"/>
              <a:gd name="adj2" fmla="val 48612"/>
            </a:avLst>
          </a:prstGeom>
          <a:noFill/>
          <a:ln w="9525">
            <a:solidFill>
              <a:srgbClr val="4978B1"/>
            </a:solidFill>
            <a:prstDash val="dash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 sz="12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Скругленный прямоугольник 56">
            <a:extLst>
              <a:ext uri="{FF2B5EF4-FFF2-40B4-BE49-F238E27FC236}">
                <a16:creationId xmlns="" xmlns:a16="http://schemas.microsoft.com/office/drawing/2014/main" id="{7D5109DB-5C3B-4D44-9353-4D26A24E9001}"/>
              </a:ext>
            </a:extLst>
          </p:cNvPr>
          <p:cNvSpPr/>
          <p:nvPr/>
        </p:nvSpPr>
        <p:spPr>
          <a:xfrm>
            <a:off x="6576418" y="1716654"/>
            <a:ext cx="805290" cy="825333"/>
          </a:xfrm>
          <a:prstGeom prst="roundRect">
            <a:avLst>
              <a:gd name="adj" fmla="val 3010"/>
            </a:avLst>
          </a:prstGeom>
          <a:noFill/>
          <a:ln w="9525">
            <a:solidFill>
              <a:srgbClr val="FF0000"/>
            </a:solidFill>
            <a:prstDash val="dash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000" dirty="0" smtClean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Доп. </a:t>
            </a:r>
            <a:r>
              <a:rPr lang="ru-RU" sz="1000" dirty="0" err="1" smtClean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детализа-ция</a:t>
            </a:r>
            <a:r>
              <a:rPr lang="ru-RU" sz="1000" dirty="0" smtClean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денежных средств</a:t>
            </a:r>
            <a:endParaRPr lang="ru-RU" sz="1000" dirty="0">
              <a:solidFill>
                <a:prstClr val="black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Скругленный прямоугольник 56">
            <a:extLst>
              <a:ext uri="{FF2B5EF4-FFF2-40B4-BE49-F238E27FC236}">
                <a16:creationId xmlns="" xmlns:a16="http://schemas.microsoft.com/office/drawing/2014/main" id="{7D5109DB-5C3B-4D44-9353-4D26A24E9001}"/>
              </a:ext>
            </a:extLst>
          </p:cNvPr>
          <p:cNvSpPr/>
          <p:nvPr/>
        </p:nvSpPr>
        <p:spPr>
          <a:xfrm>
            <a:off x="6576418" y="2616757"/>
            <a:ext cx="805290" cy="1395153"/>
          </a:xfrm>
          <a:prstGeom prst="roundRect">
            <a:avLst>
              <a:gd name="adj" fmla="val 3010"/>
            </a:avLst>
          </a:prstGeom>
          <a:noFill/>
          <a:ln w="9525">
            <a:solidFill>
              <a:srgbClr val="FF0000"/>
            </a:solidFill>
            <a:prstDash val="dash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000" dirty="0" smtClean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Коды </a:t>
            </a:r>
            <a:r>
              <a:rPr lang="ru-RU" sz="1000" dirty="0" err="1" smtClean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поступле-ний</a:t>
            </a:r>
            <a:r>
              <a:rPr lang="en-US" sz="1000" dirty="0" smtClean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,</a:t>
            </a:r>
            <a:r>
              <a:rPr lang="ru-RU" sz="1000" dirty="0" smtClean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1000" dirty="0" err="1" smtClean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учиты-ваемые</a:t>
            </a:r>
            <a:r>
              <a:rPr lang="ru-RU" sz="1000" dirty="0" smtClean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на лицевых счетах</a:t>
            </a:r>
            <a:endParaRPr lang="ru-RU" sz="1000" dirty="0">
              <a:solidFill>
                <a:prstClr val="black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Скругленный прямоугольник 56">
            <a:extLst>
              <a:ext uri="{FF2B5EF4-FFF2-40B4-BE49-F238E27FC236}">
                <a16:creationId xmlns="" xmlns:a16="http://schemas.microsoft.com/office/drawing/2014/main" id="{7D5109DB-5C3B-4D44-9353-4D26A24E9001}"/>
              </a:ext>
            </a:extLst>
          </p:cNvPr>
          <p:cNvSpPr/>
          <p:nvPr/>
        </p:nvSpPr>
        <p:spPr>
          <a:xfrm>
            <a:off x="6584738" y="4101920"/>
            <a:ext cx="805290" cy="825333"/>
          </a:xfrm>
          <a:prstGeom prst="roundRect">
            <a:avLst>
              <a:gd name="adj" fmla="val 3010"/>
            </a:avLst>
          </a:prstGeom>
          <a:noFill/>
          <a:ln w="9525">
            <a:solidFill>
              <a:srgbClr val="FF0000"/>
            </a:solidFill>
            <a:prstDash val="dash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000" dirty="0" smtClean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Доп. </a:t>
            </a:r>
            <a:r>
              <a:rPr lang="ru-RU" sz="1000" dirty="0" err="1" smtClean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детализа-ция</a:t>
            </a:r>
            <a:r>
              <a:rPr lang="ru-RU" sz="1000" dirty="0" smtClean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средств ЕКС</a:t>
            </a:r>
            <a:endParaRPr lang="ru-RU" sz="1000" dirty="0">
              <a:solidFill>
                <a:prstClr val="black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Скругленный прямоугольник 56">
            <a:extLst>
              <a:ext uri="{FF2B5EF4-FFF2-40B4-BE49-F238E27FC236}">
                <a16:creationId xmlns="" xmlns:a16="http://schemas.microsoft.com/office/drawing/2014/main" id="{7D5109DB-5C3B-4D44-9353-4D26A24E9001}"/>
              </a:ext>
            </a:extLst>
          </p:cNvPr>
          <p:cNvSpPr/>
          <p:nvPr/>
        </p:nvSpPr>
        <p:spPr>
          <a:xfrm>
            <a:off x="1565004" y="4105380"/>
            <a:ext cx="805290" cy="825333"/>
          </a:xfrm>
          <a:prstGeom prst="roundRect">
            <a:avLst>
              <a:gd name="adj" fmla="val 3010"/>
            </a:avLst>
          </a:prstGeom>
          <a:noFill/>
          <a:ln w="9525">
            <a:solidFill>
              <a:srgbClr val="FF0000"/>
            </a:solidFill>
            <a:prstDash val="dash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000" dirty="0" smtClean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Доп. </a:t>
            </a:r>
            <a:r>
              <a:rPr lang="ru-RU" sz="1000" dirty="0" err="1" smtClean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детализа-ция</a:t>
            </a:r>
            <a:r>
              <a:rPr lang="ru-RU" sz="1000" dirty="0" smtClean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средств ЕКС</a:t>
            </a:r>
            <a:endParaRPr lang="ru-RU" sz="1000" dirty="0">
              <a:solidFill>
                <a:prstClr val="black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Левая фигурная скобка 19"/>
          <p:cNvSpPr/>
          <p:nvPr/>
        </p:nvSpPr>
        <p:spPr>
          <a:xfrm rot="10800000">
            <a:off x="7473169" y="1731433"/>
            <a:ext cx="195856" cy="3195820"/>
          </a:xfrm>
          <a:prstGeom prst="leftBrace">
            <a:avLst>
              <a:gd name="adj1" fmla="val 39660"/>
              <a:gd name="adj2" fmla="val 50449"/>
            </a:avLst>
          </a:prstGeom>
          <a:noFill/>
          <a:ln w="9525">
            <a:solidFill>
              <a:srgbClr val="4978B1"/>
            </a:solidFill>
            <a:prstDash val="dash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 sz="12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Левая фигурная скобка 20"/>
          <p:cNvSpPr/>
          <p:nvPr/>
        </p:nvSpPr>
        <p:spPr>
          <a:xfrm>
            <a:off x="1273989" y="1806665"/>
            <a:ext cx="195856" cy="3120588"/>
          </a:xfrm>
          <a:prstGeom prst="leftBrace">
            <a:avLst>
              <a:gd name="adj1" fmla="val 39660"/>
              <a:gd name="adj2" fmla="val 50449"/>
            </a:avLst>
          </a:prstGeom>
          <a:noFill/>
          <a:ln w="9525">
            <a:solidFill>
              <a:srgbClr val="4978B1"/>
            </a:solidFill>
            <a:prstDash val="dash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 sz="12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Скругленный прямоугольник 56">
            <a:extLst>
              <a:ext uri="{FF2B5EF4-FFF2-40B4-BE49-F238E27FC236}">
                <a16:creationId xmlns="" xmlns:a16="http://schemas.microsoft.com/office/drawing/2014/main" id="{7D5109DB-5C3B-4D44-9353-4D26A24E9001}"/>
              </a:ext>
            </a:extLst>
          </p:cNvPr>
          <p:cNvSpPr/>
          <p:nvPr/>
        </p:nvSpPr>
        <p:spPr>
          <a:xfrm>
            <a:off x="1560716" y="1806665"/>
            <a:ext cx="805290" cy="1237639"/>
          </a:xfrm>
          <a:prstGeom prst="roundRect">
            <a:avLst>
              <a:gd name="adj" fmla="val 3010"/>
            </a:avLst>
          </a:prstGeom>
          <a:noFill/>
          <a:ln w="9525">
            <a:solidFill>
              <a:srgbClr val="FF0000"/>
            </a:solidFill>
            <a:prstDash val="dash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000" dirty="0" smtClean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Доп. </a:t>
            </a:r>
            <a:r>
              <a:rPr lang="ru-RU" sz="1000" dirty="0" err="1" smtClean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детализа-ция</a:t>
            </a:r>
            <a:r>
              <a:rPr lang="ru-RU" sz="1000" dirty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1000" dirty="0" smtClean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операций с </a:t>
            </a:r>
            <a:r>
              <a:rPr lang="ru-RU" sz="1000" dirty="0" err="1" smtClean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денеж-ными</a:t>
            </a:r>
            <a:r>
              <a:rPr lang="ru-RU" sz="1000" dirty="0" smtClean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средства-ми</a:t>
            </a:r>
            <a:endParaRPr lang="ru-RU" sz="1000" dirty="0">
              <a:solidFill>
                <a:prstClr val="black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" name="Picture 2" descr="C:\Users\1\AppData\Local\Microsoft\Windows\Temporary Internet Files\Content.IE5\FUZSU1KV\MC900434750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3013" y="1625315"/>
            <a:ext cx="375314" cy="322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" descr="C:\Users\1\AppData\Local\Microsoft\Windows\Temporary Internet Files\Content.IE5\FUZSU1KV\MC900434750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6992" y="3914498"/>
            <a:ext cx="375314" cy="322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2" descr="C:\Users\1\AppData\Local\Microsoft\Windows\Temporary Internet Files\Content.IE5\FUZSU1KV\MC900434750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7398" y="1535298"/>
            <a:ext cx="375314" cy="322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2" descr="C:\Users\1\AppData\Local\Microsoft\Windows\Temporary Internet Files\Content.IE5\FUZSU1KV\MC900434750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7722" y="2455483"/>
            <a:ext cx="375314" cy="322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2" descr="C:\Users\1\AppData\Local\Microsoft\Windows\Temporary Internet Files\Content.IE5\FUZSU1KV\MC900434750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2913" y="3933135"/>
            <a:ext cx="375314" cy="322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TextBox 33"/>
          <p:cNvSpPr txBox="1"/>
          <p:nvPr/>
        </p:nvSpPr>
        <p:spPr>
          <a:xfrm>
            <a:off x="3581890" y="6465"/>
            <a:ext cx="55682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b="1" dirty="0">
                <a:solidFill>
                  <a:srgbClr val="11437F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Первый этап </a:t>
            </a:r>
            <a:r>
              <a:rPr lang="ru-RU" sz="1600" b="1" dirty="0" smtClean="0">
                <a:solidFill>
                  <a:srgbClr val="11437F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перехода на </a:t>
            </a:r>
            <a:r>
              <a:rPr lang="ru-RU" sz="1600" b="1" dirty="0">
                <a:solidFill>
                  <a:srgbClr val="11437F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новую модель бухгалтерского учета </a:t>
            </a:r>
            <a:r>
              <a:rPr lang="ru-RU" sz="1600" b="1" dirty="0" smtClean="0">
                <a:solidFill>
                  <a:srgbClr val="11437F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в СКП</a:t>
            </a:r>
            <a:endParaRPr lang="ru-RU" sz="1600" b="1" dirty="0">
              <a:solidFill>
                <a:srgbClr val="11437F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25009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object 2"/>
          <p:cNvSpPr/>
          <p:nvPr/>
        </p:nvSpPr>
        <p:spPr>
          <a:xfrm flipV="1">
            <a:off x="2242" y="397591"/>
            <a:ext cx="9139528" cy="280834"/>
          </a:xfrm>
          <a:custGeom>
            <a:avLst/>
            <a:gdLst/>
            <a:ahLst/>
            <a:cxnLst/>
            <a:rect l="l" t="t" r="r" b="b"/>
            <a:pathLst>
              <a:path w="4416425">
                <a:moveTo>
                  <a:pt x="0" y="0"/>
                </a:moveTo>
                <a:lnTo>
                  <a:pt x="4415994" y="0"/>
                </a:lnTo>
              </a:path>
            </a:pathLst>
          </a:custGeom>
          <a:ln w="12700">
            <a:solidFill>
              <a:schemeClr val="bg1">
                <a:lumMod val="85000"/>
              </a:schemeClr>
            </a:solidFill>
          </a:ln>
        </p:spPr>
        <p:txBody>
          <a:bodyPr wrap="square" lIns="0" tIns="0" rIns="0" bIns="0" rtlCol="0"/>
          <a:lstStyle/>
          <a:p>
            <a:endParaRPr sz="2855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908698" y="4822003"/>
            <a:ext cx="2103120" cy="1846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algn="r"/>
            <a:r>
              <a:rPr lang="ru-RU" sz="1200" b="1" dirty="0" smtClean="0">
                <a:solidFill>
                  <a:schemeClr val="tx2"/>
                </a:solidFill>
                <a:latin typeface="Cambria" panose="02040503050406030204" pitchFamily="18" charset="0"/>
              </a:rPr>
              <a:t>9</a:t>
            </a:r>
            <a:endParaRPr lang="ru-RU" sz="1200" b="1" dirty="0">
              <a:solidFill>
                <a:schemeClr val="tx2"/>
              </a:solidFill>
              <a:latin typeface="Cambria" panose="020405030504060302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771806" y="6465"/>
            <a:ext cx="63782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b="1" dirty="0">
                <a:solidFill>
                  <a:srgbClr val="11437F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Первый этап перехода на новую модель</a:t>
            </a:r>
          </a:p>
          <a:p>
            <a:pPr algn="r"/>
            <a:r>
              <a:rPr lang="ru-RU" sz="1600" b="1" dirty="0">
                <a:solidFill>
                  <a:srgbClr val="11437F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бухгалтерского учета в </a:t>
            </a:r>
            <a:r>
              <a:rPr lang="ru-RU" sz="1600" b="1" dirty="0" smtClean="0">
                <a:solidFill>
                  <a:srgbClr val="11437F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СКП</a:t>
            </a:r>
            <a:endParaRPr lang="ru-RU" sz="1600" b="1" dirty="0">
              <a:solidFill>
                <a:srgbClr val="11437F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5" name="Скругленный прямоугольник 56">
            <a:extLst>
              <a:ext uri="{FF2B5EF4-FFF2-40B4-BE49-F238E27FC236}">
                <a16:creationId xmlns="" xmlns:a16="http://schemas.microsoft.com/office/drawing/2014/main" id="{7D5109DB-5C3B-4D44-9353-4D26A24E9001}"/>
              </a:ext>
            </a:extLst>
          </p:cNvPr>
          <p:cNvSpPr/>
          <p:nvPr/>
        </p:nvSpPr>
        <p:spPr>
          <a:xfrm>
            <a:off x="3328433" y="816555"/>
            <a:ext cx="2340260" cy="369060"/>
          </a:xfrm>
          <a:prstGeom prst="roundRect">
            <a:avLst>
              <a:gd name="adj" fmla="val 3010"/>
            </a:avLst>
          </a:prstGeom>
          <a:noFill/>
          <a:ln w="9525">
            <a:solidFill>
              <a:srgbClr val="4978B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200" dirty="0" smtClean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Субъект казначейского учета</a:t>
            </a:r>
            <a:endParaRPr lang="ru-RU" sz="1200" dirty="0">
              <a:solidFill>
                <a:prstClr val="black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6">
            <a:extLst>
              <a:ext uri="{FF2B5EF4-FFF2-40B4-BE49-F238E27FC236}">
                <a16:creationId xmlns="" xmlns:a16="http://schemas.microsoft.com/office/drawing/2014/main" id="{7D5109DB-5C3B-4D44-9353-4D26A24E9001}"/>
              </a:ext>
            </a:extLst>
          </p:cNvPr>
          <p:cNvSpPr/>
          <p:nvPr/>
        </p:nvSpPr>
        <p:spPr>
          <a:xfrm>
            <a:off x="5382090" y="1415829"/>
            <a:ext cx="3150350" cy="1127051"/>
          </a:xfrm>
          <a:prstGeom prst="roundRect">
            <a:avLst>
              <a:gd name="adj" fmla="val 3010"/>
            </a:avLst>
          </a:prstGeom>
          <a:noFill/>
          <a:ln w="9525">
            <a:solidFill>
              <a:srgbClr val="4978B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200" dirty="0" smtClean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Учет операций по казначейскому обслуживанию операций со средствами бюджетных</a:t>
            </a:r>
            <a:r>
              <a:rPr lang="en-US" sz="1200" dirty="0" smtClean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,</a:t>
            </a:r>
            <a:r>
              <a:rPr lang="ru-RU" sz="1200" dirty="0" smtClean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автономных учреждений субъектов Российской Федерации, муниципальных бюджетных, автономных учреждений</a:t>
            </a:r>
          </a:p>
        </p:txBody>
      </p:sp>
      <p:sp>
        <p:nvSpPr>
          <p:cNvPr id="7" name="Скругленный прямоугольник 56">
            <a:extLst>
              <a:ext uri="{FF2B5EF4-FFF2-40B4-BE49-F238E27FC236}">
                <a16:creationId xmlns="" xmlns:a16="http://schemas.microsoft.com/office/drawing/2014/main" id="{7D5109DB-5C3B-4D44-9353-4D26A24E9001}"/>
              </a:ext>
            </a:extLst>
          </p:cNvPr>
          <p:cNvSpPr/>
          <p:nvPr/>
        </p:nvSpPr>
        <p:spPr>
          <a:xfrm>
            <a:off x="628133" y="1415830"/>
            <a:ext cx="3150350" cy="1127050"/>
          </a:xfrm>
          <a:prstGeom prst="roundRect">
            <a:avLst>
              <a:gd name="adj" fmla="val 3010"/>
            </a:avLst>
          </a:prstGeom>
          <a:noFill/>
          <a:ln w="9525">
            <a:solidFill>
              <a:srgbClr val="4978B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200" dirty="0" smtClean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Учет операций по казначейскому обслуживанию </a:t>
            </a:r>
            <a:r>
              <a:rPr lang="ru-RU" sz="1200" dirty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поступлений в </a:t>
            </a:r>
            <a:r>
              <a:rPr lang="ru-RU" sz="1200" dirty="0" smtClean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бюджеты</a:t>
            </a:r>
            <a:endParaRPr lang="ru-RU" sz="1200" dirty="0">
              <a:solidFill>
                <a:prstClr val="black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Соединительная линия уступом 7"/>
          <p:cNvCxnSpPr/>
          <p:nvPr/>
        </p:nvCxnSpPr>
        <p:spPr>
          <a:xfrm rot="5400000">
            <a:off x="3219255" y="153095"/>
            <a:ext cx="230215" cy="2295255"/>
          </a:xfrm>
          <a:prstGeom prst="bentConnector3">
            <a:avLst>
              <a:gd name="adj1" fmla="val 36398"/>
            </a:avLst>
          </a:prstGeom>
          <a:ln>
            <a:solidFill>
              <a:srgbClr val="4978B1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Соединительная линия уступом 10"/>
          <p:cNvCxnSpPr/>
          <p:nvPr/>
        </p:nvCxnSpPr>
        <p:spPr>
          <a:xfrm rot="16200000" flipH="1">
            <a:off x="5657812" y="71371"/>
            <a:ext cx="230214" cy="2458702"/>
          </a:xfrm>
          <a:prstGeom prst="bentConnector3">
            <a:avLst>
              <a:gd name="adj1" fmla="val 36397"/>
            </a:avLst>
          </a:prstGeom>
          <a:ln>
            <a:solidFill>
              <a:srgbClr val="4978B1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Скругленный прямоугольник 56">
            <a:extLst>
              <a:ext uri="{FF2B5EF4-FFF2-40B4-BE49-F238E27FC236}">
                <a16:creationId xmlns="" xmlns:a16="http://schemas.microsoft.com/office/drawing/2014/main" id="{7D5109DB-5C3B-4D44-9353-4D26A24E9001}"/>
              </a:ext>
            </a:extLst>
          </p:cNvPr>
          <p:cNvSpPr/>
          <p:nvPr/>
        </p:nvSpPr>
        <p:spPr>
          <a:xfrm>
            <a:off x="628133" y="2632041"/>
            <a:ext cx="945105" cy="405045"/>
          </a:xfrm>
          <a:prstGeom prst="roundRect">
            <a:avLst>
              <a:gd name="adj" fmla="val 3010"/>
            </a:avLst>
          </a:prstGeom>
          <a:noFill/>
          <a:ln w="9525">
            <a:solidFill>
              <a:srgbClr val="4978B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200" dirty="0" smtClean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ЕКС</a:t>
            </a:r>
            <a:endParaRPr lang="ru-RU" sz="1200" dirty="0">
              <a:solidFill>
                <a:prstClr val="black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Скругленный прямоугольник 56">
            <a:extLst>
              <a:ext uri="{FF2B5EF4-FFF2-40B4-BE49-F238E27FC236}">
                <a16:creationId xmlns="" xmlns:a16="http://schemas.microsoft.com/office/drawing/2014/main" id="{7D5109DB-5C3B-4D44-9353-4D26A24E9001}"/>
              </a:ext>
            </a:extLst>
          </p:cNvPr>
          <p:cNvSpPr/>
          <p:nvPr/>
        </p:nvSpPr>
        <p:spPr>
          <a:xfrm>
            <a:off x="1663248" y="2630965"/>
            <a:ext cx="1215135" cy="405045"/>
          </a:xfrm>
          <a:prstGeom prst="roundRect">
            <a:avLst>
              <a:gd name="adj" fmla="val 3010"/>
            </a:avLst>
          </a:prstGeom>
          <a:noFill/>
          <a:ln w="9525">
            <a:solidFill>
              <a:srgbClr val="4978B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200" dirty="0" smtClean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Казначейский счет</a:t>
            </a:r>
            <a:endParaRPr lang="ru-RU" sz="1200" dirty="0">
              <a:solidFill>
                <a:prstClr val="black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Скругленный прямоугольник 56">
            <a:extLst>
              <a:ext uri="{FF2B5EF4-FFF2-40B4-BE49-F238E27FC236}">
                <a16:creationId xmlns="" xmlns:a16="http://schemas.microsoft.com/office/drawing/2014/main" id="{7D5109DB-5C3B-4D44-9353-4D26A24E9001}"/>
              </a:ext>
            </a:extLst>
          </p:cNvPr>
          <p:cNvSpPr/>
          <p:nvPr/>
        </p:nvSpPr>
        <p:spPr>
          <a:xfrm>
            <a:off x="2968393" y="2630966"/>
            <a:ext cx="810090" cy="405045"/>
          </a:xfrm>
          <a:prstGeom prst="roundRect">
            <a:avLst>
              <a:gd name="adj" fmla="val 3010"/>
            </a:avLst>
          </a:prstGeom>
          <a:noFill/>
          <a:ln w="9525">
            <a:solidFill>
              <a:srgbClr val="4978B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200" dirty="0" smtClean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Лицевой счет</a:t>
            </a:r>
            <a:endParaRPr lang="ru-RU" sz="1200" dirty="0">
              <a:solidFill>
                <a:prstClr val="black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Скругленный прямоугольник 56">
            <a:extLst>
              <a:ext uri="{FF2B5EF4-FFF2-40B4-BE49-F238E27FC236}">
                <a16:creationId xmlns="" xmlns:a16="http://schemas.microsoft.com/office/drawing/2014/main" id="{7D5109DB-5C3B-4D44-9353-4D26A24E9001}"/>
              </a:ext>
            </a:extLst>
          </p:cNvPr>
          <p:cNvSpPr/>
          <p:nvPr/>
        </p:nvSpPr>
        <p:spPr>
          <a:xfrm>
            <a:off x="5382090" y="2632041"/>
            <a:ext cx="945105" cy="405045"/>
          </a:xfrm>
          <a:prstGeom prst="roundRect">
            <a:avLst>
              <a:gd name="adj" fmla="val 3010"/>
            </a:avLst>
          </a:prstGeom>
          <a:noFill/>
          <a:ln w="9525">
            <a:solidFill>
              <a:srgbClr val="4978B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200" dirty="0" smtClean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ЕКС</a:t>
            </a:r>
            <a:endParaRPr lang="ru-RU" sz="1200" dirty="0">
              <a:solidFill>
                <a:prstClr val="black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Скругленный прямоугольник 56">
            <a:extLst>
              <a:ext uri="{FF2B5EF4-FFF2-40B4-BE49-F238E27FC236}">
                <a16:creationId xmlns="" xmlns:a16="http://schemas.microsoft.com/office/drawing/2014/main" id="{7D5109DB-5C3B-4D44-9353-4D26A24E9001}"/>
              </a:ext>
            </a:extLst>
          </p:cNvPr>
          <p:cNvSpPr/>
          <p:nvPr/>
        </p:nvSpPr>
        <p:spPr>
          <a:xfrm>
            <a:off x="6417205" y="2630965"/>
            <a:ext cx="1215135" cy="405045"/>
          </a:xfrm>
          <a:prstGeom prst="roundRect">
            <a:avLst>
              <a:gd name="adj" fmla="val 3010"/>
            </a:avLst>
          </a:prstGeom>
          <a:noFill/>
          <a:ln w="9525">
            <a:solidFill>
              <a:srgbClr val="4978B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200" dirty="0" smtClean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Казначейский счет</a:t>
            </a:r>
            <a:endParaRPr lang="ru-RU" sz="1200" dirty="0">
              <a:solidFill>
                <a:prstClr val="black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Скругленный прямоугольник 56">
            <a:extLst>
              <a:ext uri="{FF2B5EF4-FFF2-40B4-BE49-F238E27FC236}">
                <a16:creationId xmlns="" xmlns:a16="http://schemas.microsoft.com/office/drawing/2014/main" id="{7D5109DB-5C3B-4D44-9353-4D26A24E9001}"/>
              </a:ext>
            </a:extLst>
          </p:cNvPr>
          <p:cNvSpPr/>
          <p:nvPr/>
        </p:nvSpPr>
        <p:spPr>
          <a:xfrm>
            <a:off x="7722350" y="2630966"/>
            <a:ext cx="810090" cy="405045"/>
          </a:xfrm>
          <a:prstGeom prst="roundRect">
            <a:avLst>
              <a:gd name="adj" fmla="val 3010"/>
            </a:avLst>
          </a:prstGeom>
          <a:noFill/>
          <a:ln w="9525">
            <a:solidFill>
              <a:srgbClr val="4978B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200" dirty="0" smtClean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Лицевой счет</a:t>
            </a:r>
            <a:endParaRPr lang="ru-RU" sz="1200" dirty="0">
              <a:solidFill>
                <a:prstClr val="black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Левая фигурная скобка 26"/>
          <p:cNvSpPr/>
          <p:nvPr/>
        </p:nvSpPr>
        <p:spPr>
          <a:xfrm rot="16200000">
            <a:off x="2106934" y="1603768"/>
            <a:ext cx="195856" cy="3150352"/>
          </a:xfrm>
          <a:prstGeom prst="leftBrace">
            <a:avLst>
              <a:gd name="adj1" fmla="val 33264"/>
              <a:gd name="adj2" fmla="val 48612"/>
            </a:avLst>
          </a:prstGeom>
          <a:noFill/>
          <a:ln w="9525">
            <a:solidFill>
              <a:srgbClr val="4978B1"/>
            </a:solidFill>
            <a:prstDash val="soli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 sz="12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Левая фигурная скобка 27"/>
          <p:cNvSpPr/>
          <p:nvPr/>
        </p:nvSpPr>
        <p:spPr>
          <a:xfrm rot="16200000">
            <a:off x="5756716" y="2706392"/>
            <a:ext cx="195856" cy="945104"/>
          </a:xfrm>
          <a:prstGeom prst="leftBrace">
            <a:avLst>
              <a:gd name="adj1" fmla="val 33264"/>
              <a:gd name="adj2" fmla="val 48612"/>
            </a:avLst>
          </a:prstGeom>
          <a:noFill/>
          <a:ln w="9525">
            <a:solidFill>
              <a:srgbClr val="4978B1"/>
            </a:solidFill>
            <a:prstDash val="soli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 sz="12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Левая фигурная скобка 28"/>
          <p:cNvSpPr/>
          <p:nvPr/>
        </p:nvSpPr>
        <p:spPr>
          <a:xfrm rot="16200000">
            <a:off x="7380359" y="2124791"/>
            <a:ext cx="195856" cy="2108306"/>
          </a:xfrm>
          <a:prstGeom prst="leftBrace">
            <a:avLst>
              <a:gd name="adj1" fmla="val 33264"/>
              <a:gd name="adj2" fmla="val 48612"/>
            </a:avLst>
          </a:prstGeom>
          <a:noFill/>
          <a:ln w="9525">
            <a:solidFill>
              <a:srgbClr val="4978B1"/>
            </a:solidFill>
            <a:prstDash val="soli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 sz="12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Скругленный прямоугольник 56">
            <a:extLst>
              <a:ext uri="{FF2B5EF4-FFF2-40B4-BE49-F238E27FC236}">
                <a16:creationId xmlns="" xmlns:a16="http://schemas.microsoft.com/office/drawing/2014/main" id="{7D5109DB-5C3B-4D44-9353-4D26A24E9001}"/>
              </a:ext>
            </a:extLst>
          </p:cNvPr>
          <p:cNvSpPr/>
          <p:nvPr/>
        </p:nvSpPr>
        <p:spPr>
          <a:xfrm>
            <a:off x="628133" y="3351046"/>
            <a:ext cx="1176066" cy="720079"/>
          </a:xfrm>
          <a:prstGeom prst="roundRect">
            <a:avLst>
              <a:gd name="adj" fmla="val 3010"/>
            </a:avLst>
          </a:prstGeom>
          <a:noFill/>
          <a:ln w="9525">
            <a:solidFill>
              <a:srgbClr val="4978B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200" dirty="0" smtClean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ТОФК – платежный центр</a:t>
            </a:r>
            <a:endParaRPr lang="ru-RU" sz="1200" dirty="0">
              <a:solidFill>
                <a:prstClr val="black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Равно 30"/>
          <p:cNvSpPr/>
          <p:nvPr/>
        </p:nvSpPr>
        <p:spPr>
          <a:xfrm>
            <a:off x="1908260" y="3481391"/>
            <a:ext cx="503500" cy="348653"/>
          </a:xfrm>
          <a:prstGeom prst="mathEqual">
            <a:avLst/>
          </a:prstGeom>
          <a:ln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2" name="Скругленный прямоугольник 56">
            <a:extLst>
              <a:ext uri="{FF2B5EF4-FFF2-40B4-BE49-F238E27FC236}">
                <a16:creationId xmlns="" xmlns:a16="http://schemas.microsoft.com/office/drawing/2014/main" id="{7D5109DB-5C3B-4D44-9353-4D26A24E9001}"/>
              </a:ext>
            </a:extLst>
          </p:cNvPr>
          <p:cNvSpPr/>
          <p:nvPr/>
        </p:nvSpPr>
        <p:spPr>
          <a:xfrm>
            <a:off x="2501770" y="3351045"/>
            <a:ext cx="1276713" cy="720080"/>
          </a:xfrm>
          <a:prstGeom prst="roundRect">
            <a:avLst>
              <a:gd name="adj" fmla="val 3010"/>
            </a:avLst>
          </a:prstGeom>
          <a:noFill/>
          <a:ln w="9525">
            <a:solidFill>
              <a:srgbClr val="4978B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200" dirty="0" smtClean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ТОФК – центр специализации по лицевым счетам</a:t>
            </a:r>
            <a:endParaRPr lang="ru-RU" sz="1200" dirty="0">
              <a:solidFill>
                <a:prstClr val="black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Скругленный прямоугольник 56">
            <a:extLst>
              <a:ext uri="{FF2B5EF4-FFF2-40B4-BE49-F238E27FC236}">
                <a16:creationId xmlns="" xmlns:a16="http://schemas.microsoft.com/office/drawing/2014/main" id="{7D5109DB-5C3B-4D44-9353-4D26A24E9001}"/>
              </a:ext>
            </a:extLst>
          </p:cNvPr>
          <p:cNvSpPr/>
          <p:nvPr/>
        </p:nvSpPr>
        <p:spPr>
          <a:xfrm>
            <a:off x="5247074" y="3381531"/>
            <a:ext cx="1305145" cy="720079"/>
          </a:xfrm>
          <a:prstGeom prst="roundRect">
            <a:avLst>
              <a:gd name="adj" fmla="val 3010"/>
            </a:avLst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200" dirty="0" smtClean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ТОФК – платежный центр</a:t>
            </a:r>
            <a:endParaRPr lang="ru-RU" sz="1200" dirty="0">
              <a:solidFill>
                <a:prstClr val="black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Скругленный прямоугольник 56">
            <a:extLst>
              <a:ext uri="{FF2B5EF4-FFF2-40B4-BE49-F238E27FC236}">
                <a16:creationId xmlns="" xmlns:a16="http://schemas.microsoft.com/office/drawing/2014/main" id="{7D5109DB-5C3B-4D44-9353-4D26A24E9001}"/>
              </a:ext>
            </a:extLst>
          </p:cNvPr>
          <p:cNvSpPr/>
          <p:nvPr/>
        </p:nvSpPr>
        <p:spPr>
          <a:xfrm>
            <a:off x="6805677" y="3381531"/>
            <a:ext cx="1276713" cy="720079"/>
          </a:xfrm>
          <a:prstGeom prst="roundRect">
            <a:avLst>
              <a:gd name="adj" fmla="val 3010"/>
            </a:avLst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200" dirty="0" smtClean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ТОФК – центр специализации по лицевым счетам</a:t>
            </a:r>
            <a:endParaRPr lang="ru-RU" sz="1200" dirty="0">
              <a:solidFill>
                <a:prstClr val="black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Скругленный прямоугольник 56">
            <a:extLst>
              <a:ext uri="{FF2B5EF4-FFF2-40B4-BE49-F238E27FC236}">
                <a16:creationId xmlns="" xmlns:a16="http://schemas.microsoft.com/office/drawing/2014/main" id="{7D5109DB-5C3B-4D44-9353-4D26A24E9001}"/>
              </a:ext>
            </a:extLst>
          </p:cNvPr>
          <p:cNvSpPr/>
          <p:nvPr/>
        </p:nvSpPr>
        <p:spPr>
          <a:xfrm>
            <a:off x="1265688" y="4241586"/>
            <a:ext cx="1874438" cy="623792"/>
          </a:xfrm>
          <a:prstGeom prst="roundRect">
            <a:avLst>
              <a:gd name="adj" fmla="val 3010"/>
            </a:avLst>
          </a:prstGeom>
          <a:noFill/>
          <a:ln w="9525">
            <a:solidFill>
              <a:srgbClr val="4978B1"/>
            </a:solidFill>
            <a:prstDash val="dash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200" dirty="0" smtClean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Открыты ЕКС</a:t>
            </a:r>
            <a:r>
              <a:rPr lang="en-US" sz="1200" dirty="0" smtClean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,</a:t>
            </a:r>
            <a:r>
              <a:rPr lang="ru-RU" sz="1200" dirty="0" smtClean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казначейские и лицевые счета</a:t>
            </a:r>
            <a:endParaRPr lang="ru-RU" sz="1200" dirty="0">
              <a:solidFill>
                <a:prstClr val="black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2" name="Соединительная линия уступом 41"/>
          <p:cNvCxnSpPr/>
          <p:nvPr/>
        </p:nvCxnSpPr>
        <p:spPr>
          <a:xfrm rot="16200000" flipH="1">
            <a:off x="1559761" y="3662984"/>
            <a:ext cx="170460" cy="986741"/>
          </a:xfrm>
          <a:prstGeom prst="bentConnector3">
            <a:avLst>
              <a:gd name="adj1" fmla="val 50000"/>
            </a:avLst>
          </a:prstGeom>
          <a:ln>
            <a:solidFill>
              <a:srgbClr val="4978B1"/>
            </a:solidFill>
            <a:prstDash val="dash"/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Соединительная линия уступом 44"/>
          <p:cNvCxnSpPr/>
          <p:nvPr/>
        </p:nvCxnSpPr>
        <p:spPr>
          <a:xfrm rot="5400000">
            <a:off x="2668010" y="3687745"/>
            <a:ext cx="170460" cy="937220"/>
          </a:xfrm>
          <a:prstGeom prst="bentConnector3">
            <a:avLst>
              <a:gd name="adj1" fmla="val 50000"/>
            </a:avLst>
          </a:prstGeom>
          <a:ln>
            <a:solidFill>
              <a:srgbClr val="4978B1"/>
            </a:solidFill>
            <a:prstDash val="dash"/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Скругленный прямоугольник 56">
            <a:extLst>
              <a:ext uri="{FF2B5EF4-FFF2-40B4-BE49-F238E27FC236}">
                <a16:creationId xmlns="" xmlns:a16="http://schemas.microsoft.com/office/drawing/2014/main" id="{7D5109DB-5C3B-4D44-9353-4D26A24E9001}"/>
              </a:ext>
            </a:extLst>
          </p:cNvPr>
          <p:cNvSpPr/>
          <p:nvPr/>
        </p:nvSpPr>
        <p:spPr>
          <a:xfrm>
            <a:off x="5247075" y="4241586"/>
            <a:ext cx="1305145" cy="623792"/>
          </a:xfrm>
          <a:prstGeom prst="roundRect">
            <a:avLst>
              <a:gd name="adj" fmla="val 3010"/>
            </a:avLst>
          </a:prstGeom>
          <a:noFill/>
          <a:ln w="9525">
            <a:solidFill>
              <a:srgbClr val="4978B1"/>
            </a:solidFill>
            <a:prstDash val="dash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200" dirty="0" smtClean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Открыты ЕКС и казначейские счета</a:t>
            </a:r>
            <a:endParaRPr lang="ru-RU" sz="1200" dirty="0">
              <a:solidFill>
                <a:prstClr val="black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Скругленный прямоугольник 56">
            <a:extLst>
              <a:ext uri="{FF2B5EF4-FFF2-40B4-BE49-F238E27FC236}">
                <a16:creationId xmlns="" xmlns:a16="http://schemas.microsoft.com/office/drawing/2014/main" id="{7D5109DB-5C3B-4D44-9353-4D26A24E9001}"/>
              </a:ext>
            </a:extLst>
          </p:cNvPr>
          <p:cNvSpPr/>
          <p:nvPr/>
        </p:nvSpPr>
        <p:spPr>
          <a:xfrm>
            <a:off x="6805677" y="4241585"/>
            <a:ext cx="1276713" cy="623793"/>
          </a:xfrm>
          <a:prstGeom prst="roundRect">
            <a:avLst>
              <a:gd name="adj" fmla="val 3010"/>
            </a:avLst>
          </a:prstGeom>
          <a:noFill/>
          <a:ln w="9525">
            <a:solidFill>
              <a:srgbClr val="4978B1"/>
            </a:solidFill>
            <a:prstDash val="dash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200" dirty="0" smtClean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Открыты лицевые счета</a:t>
            </a:r>
            <a:endParaRPr lang="ru-RU" sz="1200" dirty="0">
              <a:solidFill>
                <a:prstClr val="black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7" name="Прямая со стрелкой 56"/>
          <p:cNvCxnSpPr>
            <a:stCxn id="39" idx="2"/>
            <a:endCxn id="52" idx="0"/>
          </p:cNvCxnSpPr>
          <p:nvPr/>
        </p:nvCxnSpPr>
        <p:spPr>
          <a:xfrm>
            <a:off x="5899647" y="4101610"/>
            <a:ext cx="1" cy="139976"/>
          </a:xfrm>
          <a:prstGeom prst="straightConnector1">
            <a:avLst/>
          </a:prstGeom>
          <a:ln>
            <a:solidFill>
              <a:srgbClr val="4978B1"/>
            </a:solidFill>
            <a:prstDash val="dash"/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 стрелкой 59"/>
          <p:cNvCxnSpPr>
            <a:stCxn id="40" idx="2"/>
            <a:endCxn id="53" idx="0"/>
          </p:cNvCxnSpPr>
          <p:nvPr/>
        </p:nvCxnSpPr>
        <p:spPr>
          <a:xfrm>
            <a:off x="7444034" y="4101610"/>
            <a:ext cx="0" cy="139975"/>
          </a:xfrm>
          <a:prstGeom prst="straightConnector1">
            <a:avLst/>
          </a:prstGeom>
          <a:ln>
            <a:solidFill>
              <a:srgbClr val="4978B1"/>
            </a:solidFill>
            <a:prstDash val="dash"/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3" name="Picture 2" descr="C:\Users\1\AppData\Local\Microsoft\Windows\Temporary Internet Files\Content.IE5\FUZSU1KV\MC900434750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249" y="3218268"/>
            <a:ext cx="375314" cy="322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" name="Picture 2" descr="C:\Users\1\AppData\Local\Microsoft\Windows\Temporary Internet Files\Content.IE5\FUZSU1KV\MC900434750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7195" y="3228679"/>
            <a:ext cx="375314" cy="322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42091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0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8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9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0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8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9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39095</TotalTime>
  <Words>3717</Words>
  <Application>Microsoft Office PowerPoint</Application>
  <PresentationFormat>Экран (16:9)</PresentationFormat>
  <Paragraphs>569</Paragraphs>
  <Slides>31</Slides>
  <Notes>31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31</vt:i4>
      </vt:variant>
    </vt:vector>
  </HeadingPairs>
  <TitlesOfParts>
    <vt:vector size="38" baseType="lpstr">
      <vt:lpstr>Arial</vt:lpstr>
      <vt:lpstr>Calibri</vt:lpstr>
      <vt:lpstr>Calibri Light</vt:lpstr>
      <vt:lpstr>Cambria</vt:lpstr>
      <vt:lpstr>Times New Roman</vt:lpstr>
      <vt:lpstr>Office Theme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евоывлд</dc:title>
  <dc:creator>Елизавета Арбатова</dc:creator>
  <cp:lastModifiedBy>Смолин Валерий Александрович</cp:lastModifiedBy>
  <cp:revision>2062</cp:revision>
  <cp:lastPrinted>2022-11-01T11:38:25Z</cp:lastPrinted>
  <dcterms:created xsi:type="dcterms:W3CDTF">2019-07-31T16:47:50Z</dcterms:created>
  <dcterms:modified xsi:type="dcterms:W3CDTF">2024-09-16T11:16:19Z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2019-03-19T00:00:00Z</vt:filetime>
  </property>
  <property fmtid="{D5CDD505-2E9C-101B-9397-08002B2CF9AE}" pid="3" name="Creator">
    <vt:lpwstr>Adobe Illustrator CC 22.1 (Windows)</vt:lpwstr>
  </property>
  <property fmtid="{D5CDD505-2E9C-101B-9397-08002B2CF9AE}" pid="4" name="LastSaved">
    <vt:filetime>2019-07-31T00:00:00Z</vt:filetime>
  </property>
</Properties>
</file>