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00" r:id="rId1"/>
  </p:sldMasterIdLst>
  <p:notesMasterIdLst>
    <p:notesMasterId r:id="rId10"/>
  </p:notesMasterIdLst>
  <p:sldIdLst>
    <p:sldId id="370" r:id="rId2"/>
    <p:sldId id="376" r:id="rId3"/>
    <p:sldId id="377" r:id="rId4"/>
    <p:sldId id="380" r:id="rId5"/>
    <p:sldId id="382" r:id="rId6"/>
    <p:sldId id="379" r:id="rId7"/>
    <p:sldId id="383" r:id="rId8"/>
    <p:sldId id="381" r:id="rId9"/>
  </p:sldIdLst>
  <p:sldSz cx="9144000" cy="6858000" type="screen4x3"/>
  <p:notesSz cx="6805613" cy="99393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2A7E"/>
    <a:srgbClr val="BDF395"/>
    <a:srgbClr val="CCCCFF"/>
    <a:srgbClr val="FBE9EC"/>
    <a:srgbClr val="F9EBEE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86" y="-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8564" cy="497287"/>
          </a:xfrm>
          <a:prstGeom prst="rect">
            <a:avLst/>
          </a:prstGeom>
        </p:spPr>
        <p:txBody>
          <a:bodyPr vert="horz" lIns="92237" tIns="46118" rIns="92237" bIns="4611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5445" y="0"/>
            <a:ext cx="2948564" cy="497287"/>
          </a:xfrm>
          <a:prstGeom prst="rect">
            <a:avLst/>
          </a:prstGeom>
        </p:spPr>
        <p:txBody>
          <a:bodyPr vert="horz" lIns="92237" tIns="46118" rIns="92237" bIns="4611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E1157B2-9DC3-4055-A83C-411CDED5AB39}" type="datetimeFigureOut">
              <a:rPr lang="ru-RU"/>
              <a:pPr>
                <a:defRPr/>
              </a:pPr>
              <a:t>27.01.2017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0463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7" tIns="46118" rIns="92237" bIns="46118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562" y="4721827"/>
            <a:ext cx="5444490" cy="4472382"/>
          </a:xfrm>
          <a:prstGeom prst="rect">
            <a:avLst/>
          </a:prstGeom>
        </p:spPr>
        <p:txBody>
          <a:bodyPr vert="horz" lIns="92237" tIns="46118" rIns="92237" bIns="46118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0453"/>
            <a:ext cx="2948564" cy="497287"/>
          </a:xfrm>
          <a:prstGeom prst="rect">
            <a:avLst/>
          </a:prstGeom>
        </p:spPr>
        <p:txBody>
          <a:bodyPr vert="horz" lIns="92237" tIns="46118" rIns="92237" bIns="4611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5445" y="9440453"/>
            <a:ext cx="2948564" cy="497287"/>
          </a:xfrm>
          <a:prstGeom prst="rect">
            <a:avLst/>
          </a:prstGeom>
        </p:spPr>
        <p:txBody>
          <a:bodyPr vert="horz" lIns="92237" tIns="46118" rIns="92237" bIns="4611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577F140-5445-4B72-90F6-D671B1AB4B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54460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F61524-2EEF-4D35-9BA2-419B27F5948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27.01.2017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228ED-B2EE-4F15-A0C7-6C0A4540E08A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452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B6BBEE-396A-4F11-9E30-03ECE3C0A05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27.01.2017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EBDE8-C4F5-46D8-A81D-B6AF711C3B2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520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B238A-AF06-4133-88AA-19E1582B82F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27.01.2017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9F1A9-CE99-4E9B-9B96-ACE372EA209C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45294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541339" y="6"/>
            <a:ext cx="463550" cy="379413"/>
          </a:xfrm>
          <a:prstGeom prst="rect">
            <a:avLst/>
          </a:prstGeom>
        </p:spPr>
        <p:txBody>
          <a:bodyPr wrap="none">
            <a:normAutofit lnSpcReduction="10000"/>
          </a:bodyPr>
          <a:lstStyle/>
          <a:p>
            <a:pPr>
              <a:defRPr/>
            </a:pPr>
            <a:r>
              <a:rPr lang="ru-RU" sz="2000" dirty="0">
                <a:solidFill>
                  <a:srgbClr val="53548A">
                    <a:lumMod val="20000"/>
                    <a:lumOff val="80000"/>
                  </a:srgb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dirty="0"/>
          </a:p>
        </p:txBody>
      </p:sp>
      <p:sp>
        <p:nvSpPr>
          <p:cNvPr id="3" name="Прямоугольник 11"/>
          <p:cNvSpPr>
            <a:spLocks noChangeArrowheads="1"/>
          </p:cNvSpPr>
          <p:nvPr userDrawn="1"/>
        </p:nvSpPr>
        <p:spPr bwMode="auto">
          <a:xfrm>
            <a:off x="963613" y="-20638"/>
            <a:ext cx="25359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altLang="ru-RU" sz="1600" smtClean="0">
                <a:solidFill>
                  <a:srgbClr val="DBDBE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altLang="ru-RU" smtClean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3"/>
          <p:cNvSpPr txBox="1">
            <a:spLocks noChangeArrowheads="1"/>
          </p:cNvSpPr>
          <p:nvPr userDrawn="1"/>
        </p:nvSpPr>
        <p:spPr bwMode="auto">
          <a:xfrm>
            <a:off x="774700" y="-61913"/>
            <a:ext cx="38504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defRPr/>
            </a:pPr>
            <a:r>
              <a:rPr lang="ru-RU" sz="2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200" dirty="0" smtClean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Прямоугольник 6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" name="Прямоугольник 7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8977315" y="-1588"/>
            <a:ext cx="25400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8915402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1" name="Прямоугольник 10"/>
          <p:cNvSpPr/>
          <p:nvPr/>
        </p:nvSpPr>
        <p:spPr bwMode="invGray">
          <a:xfrm>
            <a:off x="8875714" y="0"/>
            <a:ext cx="6350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541339" y="6"/>
            <a:ext cx="463550" cy="379413"/>
          </a:xfrm>
          <a:prstGeom prst="rect">
            <a:avLst/>
          </a:prstGeom>
        </p:spPr>
        <p:txBody>
          <a:bodyPr wrap="none">
            <a:normAutofit lnSpcReduction="10000"/>
          </a:bodyPr>
          <a:lstStyle/>
          <a:p>
            <a:pPr>
              <a:defRPr/>
            </a:pPr>
            <a:r>
              <a:rPr lang="ru-RU" sz="2000" dirty="0">
                <a:solidFill>
                  <a:srgbClr val="53548A">
                    <a:lumMod val="20000"/>
                    <a:lumOff val="80000"/>
                  </a:srgb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dirty="0"/>
          </a:p>
        </p:txBody>
      </p:sp>
      <p:sp>
        <p:nvSpPr>
          <p:cNvPr id="13" name="Прямоугольник 27"/>
          <p:cNvSpPr>
            <a:spLocks noChangeArrowheads="1"/>
          </p:cNvSpPr>
          <p:nvPr userDrawn="1"/>
        </p:nvSpPr>
        <p:spPr bwMode="auto">
          <a:xfrm>
            <a:off x="963613" y="-20638"/>
            <a:ext cx="25359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altLang="ru-RU" sz="1600" smtClean="0">
                <a:solidFill>
                  <a:srgbClr val="DBDBE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altLang="ru-RU" smtClean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/>
        </p:nvSpPr>
        <p:spPr bwMode="auto">
          <a:xfrm>
            <a:off x="774700" y="-61913"/>
            <a:ext cx="38504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defRPr/>
            </a:pPr>
            <a:r>
              <a:rPr lang="ru-RU" sz="2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200" dirty="0" smtClean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Рисунок 2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489" y="-1588"/>
            <a:ext cx="311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Номер слайда 2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3D86A6C2-4A76-4FAD-8711-853133DBD3A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9800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AEC480-DF72-4FB8-A0BE-8F7547C4F86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27.01.2017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FCD68-0AFD-4048-852E-53B764BC6EE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5173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45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70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7AD432-F635-43B8-A888-21BD53375DB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27.01.2017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2171C-80CF-4EB9-A959-3CDAA13E4B70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7340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BDE62D-5E43-4F1E-85C8-42A1316882D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27.01.2017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B7E1EA-8D70-4860-BF45-409C57149FC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154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D41DF-A042-45FC-9757-DE835BFF8AA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27.01.2017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C3CE3-15E3-41B9-AE14-EA2B846D9B63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287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B99EFF-3BAF-42CC-9F2B-88892EA97E2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27.01.2017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DD3E9E-ECEF-4AC7-BCA9-85B732FA39F3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5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15736-C094-4AC9-B4EA-AC43E29B276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27.01.2017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EA9584-6FC9-446B-89E9-C9D48C4D1663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6551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32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601795-C144-478F-BD5D-C08F1117CDD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27.01.2017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EB9F3-39CE-44E7-B9F9-66414ECE552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648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32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4FFCF-C78E-40DD-BECB-82779D5F05F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27.01.2017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B362C-59B7-4224-B209-68A5E34A71CF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972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28650" y="365129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A5AB894-143D-463C-90B4-F5AE23A5B76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27.01.2017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7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AF6D111-74A9-45D9-ADCC-62D41ADA5A7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5425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699" r:id="rId12"/>
  </p:sldLayoutIdLst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8.xml"/><Relationship Id="rId4" Type="http://schemas.openxmlformats.org/officeDocument/2006/relationships/hyperlink" Target="https://www.asfk-support.ru/jira/browse/KB-647).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EB0F3A-E4BA-4B83-B1DE-2BA1A7D7EAE1}" type="slidenum">
              <a:rPr lang="ru-RU" smtClean="0"/>
              <a:pPr>
                <a:defRPr/>
              </a:pPr>
              <a:t>1</a:t>
            </a:fld>
            <a:endParaRPr lang="ru-RU" dirty="0"/>
          </a:p>
        </p:txBody>
      </p:sp>
      <p:sp>
        <p:nvSpPr>
          <p:cNvPr id="9221" name="Заголовок 1"/>
          <p:cNvSpPr txBox="1">
            <a:spLocks/>
          </p:cNvSpPr>
          <p:nvPr/>
        </p:nvSpPr>
        <p:spPr bwMode="auto">
          <a:xfrm>
            <a:off x="3150029" y="332656"/>
            <a:ext cx="5472608" cy="5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ПРОБЛЕМЫ ЗАВЕРШЕНИЯ 2016 ФИНАНСОВОГО ГОДА</a:t>
            </a:r>
            <a:endParaRPr lang="ru-RU" alt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75861" y="1340768"/>
            <a:ext cx="8280920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Проблема: Не осуществлено своевременное подкрепление с 14 л/с. Итог – образование кредиторской задолженности федерального бюджета (отрицательный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остаток по коду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на начало 2017 года).</a:t>
            </a:r>
          </a:p>
          <a:p>
            <a:pPr lvl="0" algn="just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Поступил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возврат дебиторской задолженности прошлых лет, «незамеченной» отделом кассового обслуживания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Был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технический сбой, после которого не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восстановился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запрос на подкрепление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 клиента представлены в срок (до 28 декабря включительно), но обработаны только 29 или 30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декабря.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 клиента представлены и приняты ТОФК после 28 декабря.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Росавтодор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было в кратчайшие сроки уточнить поступления по 793 коду цели на код цели 977 по направлению Т6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Действия ТОФК:</a:t>
            </a:r>
          </a:p>
          <a:p>
            <a:pPr lvl="0" algn="just"/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в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Финансовый орган субъекта РФ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в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Федеральное казначейство с описанием ситуации и ее причинами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взаимодействия между отделом кассового обслуживания (отделом расходов) и отделом доходов ТОФК!!!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Усилить контроль в конце финансового года при проведении операций с целевыми средствами!!!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ru-RU" sz="1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964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EB0F3A-E4BA-4B83-B1DE-2BA1A7D7EAE1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  <p:sp>
        <p:nvSpPr>
          <p:cNvPr id="9221" name="Заголовок 1"/>
          <p:cNvSpPr txBox="1">
            <a:spLocks/>
          </p:cNvSpPr>
          <p:nvPr/>
        </p:nvSpPr>
        <p:spPr bwMode="auto">
          <a:xfrm>
            <a:off x="3147175" y="548680"/>
            <a:ext cx="5472608" cy="5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ПРОБЛЕМЫ ЗАВЕРШЕНИЯ 2016 ФИНАНСОВОГО ГОДА</a:t>
            </a:r>
            <a:endParaRPr lang="ru-RU" alt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05569" y="1772816"/>
            <a:ext cx="7488832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Проблема: Исполнение приказов по взысканию МБТ.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отдельных ТОФК после операции по взысканию проводили подкрепление на сумму взыскания.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Федеральное казначейство направило письмо от 29.12.2016 № 07-04-05/05-1060 о необходимости увеличения входящего остатка на 2016 год по соответствующему коду цели перед процедурой взыскания.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ряде субъектов РФ сформировался «отрицательный» остаток по МБТ, взысканным до получения письма Федерального казначейства.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 ТОФК:</a:t>
            </a:r>
          </a:p>
          <a:p>
            <a:pPr lvl="0" algn="just"/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провести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межотчетный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период 2015-2016 годов операцию по увеличению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входящего остатка на 2016 год по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соответствующим кодам цели.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3124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EB0F3A-E4BA-4B83-B1DE-2BA1A7D7EAE1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  <p:sp>
        <p:nvSpPr>
          <p:cNvPr id="9221" name="Заголовок 1"/>
          <p:cNvSpPr txBox="1">
            <a:spLocks/>
          </p:cNvSpPr>
          <p:nvPr/>
        </p:nvSpPr>
        <p:spPr bwMode="auto">
          <a:xfrm>
            <a:off x="3147175" y="548680"/>
            <a:ext cx="5472608" cy="5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ПРОБЛЕМЫ ЗАВЕРШЕНИЯ 2016 ФИНАНСОВОГО ГОДА</a:t>
            </a:r>
            <a:endParaRPr lang="ru-RU" alt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83216" y="2060848"/>
            <a:ext cx="7488832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Проблема: отражение в отчете 888 субсидий по коду цели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381 по операциям пенсионного фонда.</a:t>
            </a:r>
          </a:p>
          <a:p>
            <a:pPr lvl="0" algn="just"/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Федеральным законом о федеральном бюджете на 2016 год не предусмотрен учет операций со средствами ГВБФ на лицевых счетах ТОФК. Полномочия по перечислению этих средств из бюджета субъекта РФ в бюджет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ГВБФ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также не могут быть переданы ТОФК.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/>
          </a:p>
          <a:p>
            <a:pPr lvl="0" algn="just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 ТОФК:</a:t>
            </a:r>
          </a:p>
          <a:p>
            <a:pPr lvl="0" algn="just"/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снять федеральные коды целей со всех операций ГВБФ – как по поступлениям, так и по выплатам.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 быть обеспечено соответствие показателей отчета 888 и отчета 324.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554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EB0F3A-E4BA-4B83-B1DE-2BA1A7D7EAE1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  <p:sp>
        <p:nvSpPr>
          <p:cNvPr id="9221" name="Заголовок 1"/>
          <p:cNvSpPr txBox="1">
            <a:spLocks/>
          </p:cNvSpPr>
          <p:nvPr/>
        </p:nvSpPr>
        <p:spPr bwMode="auto">
          <a:xfrm>
            <a:off x="2987824" y="1052736"/>
            <a:ext cx="5472608" cy="5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УРОВНЯ СОФИНАНСИРОВАНИЯ ПРИ ПРЕДОСТАВЛЕНИИ СУБСИДИЙ</a:t>
            </a:r>
            <a:endParaRPr lang="ru-RU" alt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83216" y="2348880"/>
            <a:ext cx="7488832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Тем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ТОФК, у которых доступный к распределению остаток целевых средств на едином счете бюджета отразился по кодам цели 2016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года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вследствие доведения лимитов бюджетных обязательств в конце 2016 года, для отражения указанного показателя по кодам целей 2017 года в ППО АСФК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выполнить процедуру «Подготовка остатков по контрольным показателям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lvl="0" algn="just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В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связи с изменениями в ППО АСФК алгоритма вычисления КБК доходов, по которому отражаются на лицевом счете администратора доходов бюджета субъекта Российской Федерации поступившие из федерального бюджета в бюджет субъекта Российской Федерации межбюджетные трансферты, ТОФК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провести работу по предоставлению администраторами доходов бюджета субъекта Российской Федерации актуального реестра администрируемых доходов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2415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EB0F3A-E4BA-4B83-B1DE-2BA1A7D7EAE1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  <p:sp>
        <p:nvSpPr>
          <p:cNvPr id="9221" name="Заголовок 1"/>
          <p:cNvSpPr txBox="1">
            <a:spLocks/>
          </p:cNvSpPr>
          <p:nvPr/>
        </p:nvSpPr>
        <p:spPr bwMode="auto">
          <a:xfrm>
            <a:off x="2987824" y="1052736"/>
            <a:ext cx="5472608" cy="5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УРОВНЯ СОФИНАНСИРОВАНИЯ ПРИ ПРЕДОСТАВЛЕНИИ СУБСИДИЙ</a:t>
            </a:r>
            <a:endParaRPr lang="ru-RU" alt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83216" y="2348880"/>
            <a:ext cx="7488832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Проблема: ТОФК не разрешают проводить целевые выплаты до заключения соглашения за счет собственных средств бюджета субъекта РФ (в том числе социальные выплаты, зарплату и т.п.)</a:t>
            </a:r>
          </a:p>
          <a:p>
            <a:pPr lvl="0" algn="just"/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 ТОФК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Запрета на проведение целевых выплат за счет собственных средств бюджета субъекта НЕТ!!!</a:t>
            </a:r>
          </a:p>
          <a:p>
            <a:pPr lvl="0"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выбрана схема обслуживания, не позволяющая провести такую операцию, – в случае обращения ВОИВ субъекта, схему необходимо временно поменять и провести платежи.</a:t>
            </a:r>
          </a:p>
          <a:p>
            <a:pPr lvl="0" algn="just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!!!Сумма к подкреплению сформируется только на федеральную часть.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12231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062418" y="6492875"/>
            <a:ext cx="2057400" cy="365125"/>
          </a:xfrm>
        </p:spPr>
        <p:txBody>
          <a:bodyPr/>
          <a:lstStyle/>
          <a:p>
            <a:pPr>
              <a:defRPr/>
            </a:pPr>
            <a:fld id="{53EB0F3A-E4BA-4B83-B1DE-2BA1A7D7EAE1}" type="slidenum"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6</a:t>
            </a:fld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1" name="Заголовок 1"/>
          <p:cNvSpPr txBox="1">
            <a:spLocks/>
          </p:cNvSpPr>
          <p:nvPr/>
        </p:nvSpPr>
        <p:spPr bwMode="auto">
          <a:xfrm>
            <a:off x="3278169" y="404664"/>
            <a:ext cx="5472608" cy="5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УРОВНЯ СОФИНАНСИРОВАНИЯ ПРИ ПРЕДОСТАВЛЕНИИ СУБСИДИЙ</a:t>
            </a:r>
            <a:endParaRPr lang="ru-RU" alt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8" y="177281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400681" y="2200606"/>
            <a:ext cx="1114098" cy="652330"/>
          </a:xfrm>
          <a:prstGeom prst="rect">
            <a:avLst/>
          </a:prstGeom>
          <a:noFill/>
          <a:ln w="222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40201</a:t>
            </a:r>
          </a:p>
          <a:p>
            <a:pPr algn="ctr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14л/с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300192" y="2210479"/>
            <a:ext cx="1131268" cy="642457"/>
          </a:xfrm>
          <a:prstGeom prst="rect">
            <a:avLst/>
          </a:prstGeom>
          <a:noFill/>
          <a:ln w="22225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40204</a:t>
            </a:r>
          </a:p>
          <a:p>
            <a:pPr algn="ctr"/>
            <a:r>
              <a:rPr lang="ru-RU" sz="14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03(02)л/с</a:t>
            </a:r>
            <a:endParaRPr lang="ru-RU" sz="14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391235" y="4852908"/>
            <a:ext cx="1123543" cy="664324"/>
          </a:xfrm>
          <a:prstGeom prst="rect">
            <a:avLst/>
          </a:prstGeom>
          <a:noFill/>
          <a:ln w="222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40201</a:t>
            </a:r>
          </a:p>
          <a:p>
            <a:pPr algn="ctr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03(02)л/с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300193" y="4852908"/>
            <a:ext cx="1131267" cy="664324"/>
          </a:xfrm>
          <a:prstGeom prst="rect">
            <a:avLst/>
          </a:prstGeom>
          <a:noFill/>
          <a:ln w="22225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40204</a:t>
            </a:r>
          </a:p>
          <a:p>
            <a:pPr algn="ctr"/>
            <a:r>
              <a:rPr lang="ru-RU" sz="16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03(02)л/с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95536" y="4852908"/>
            <a:ext cx="1075449" cy="664324"/>
          </a:xfrm>
          <a:prstGeom prst="rect">
            <a:avLst/>
          </a:prstGeom>
          <a:noFill/>
          <a:ln w="222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40105</a:t>
            </a:r>
          </a:p>
          <a:p>
            <a:pPr algn="ctr"/>
            <a:r>
              <a:rPr lang="ru-RU" sz="1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14л/с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15896" y="1302329"/>
            <a:ext cx="68103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На уровне субъекта и МО: «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софинансирование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и механизм «под потребность»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95536" y="2200607"/>
            <a:ext cx="1084582" cy="652329"/>
          </a:xfrm>
          <a:prstGeom prst="rect">
            <a:avLst/>
          </a:prstGeom>
          <a:noFill/>
          <a:ln w="222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40105</a:t>
            </a:r>
          </a:p>
          <a:p>
            <a:pPr algn="ctr"/>
            <a: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14л/с</a:t>
            </a:r>
            <a:endParaRPr lang="ru-RU" sz="1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60134" y="3861048"/>
            <a:ext cx="79207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На уровне субъекта  и МО: БЕЗ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механизма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«под потребность» </a:t>
            </a:r>
          </a:p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(уровень 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софинансирования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МО не контролируется ТОФК)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21441" y="1788205"/>
            <a:ext cx="6527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 </a:t>
            </a:r>
            <a:r>
              <a:rPr lang="en-US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endParaRPr lang="ru-RU" sz="1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33260" y="4437112"/>
            <a:ext cx="6527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 </a:t>
            </a:r>
            <a:r>
              <a:rPr lang="en-US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endParaRPr lang="ru-RU" sz="1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78168" y="4437112"/>
            <a:ext cx="6527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002A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1600" b="1" dirty="0" smtClean="0">
                <a:solidFill>
                  <a:srgbClr val="002A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sz="1600" b="1" dirty="0" smtClean="0">
                <a:solidFill>
                  <a:srgbClr val="002A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endParaRPr lang="ru-RU" sz="1600" b="1" dirty="0">
              <a:solidFill>
                <a:srgbClr val="002A7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78169" y="1798781"/>
            <a:ext cx="6527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002A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1600" b="1" dirty="0" smtClean="0">
                <a:solidFill>
                  <a:srgbClr val="002A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sz="1600" b="1" dirty="0" smtClean="0">
                <a:solidFill>
                  <a:srgbClr val="002A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endParaRPr lang="ru-RU" sz="1600" b="1" dirty="0">
              <a:solidFill>
                <a:srgbClr val="002A7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057504" y="1798781"/>
            <a:ext cx="6527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002A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sz="1600" b="1" dirty="0" smtClean="0">
                <a:solidFill>
                  <a:srgbClr val="002A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sz="1600" b="1" dirty="0" smtClean="0">
                <a:solidFill>
                  <a:srgbClr val="002A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endParaRPr lang="ru-RU" sz="1600" b="1" dirty="0">
              <a:solidFill>
                <a:srgbClr val="002A7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213083" y="1797272"/>
            <a:ext cx="6527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6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sz="16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endParaRPr lang="ru-RU" sz="1600" b="1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929841" y="4473841"/>
            <a:ext cx="13519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002A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Нет контроля</a:t>
            </a:r>
            <a:endParaRPr lang="ru-RU" sz="1200" b="1" dirty="0">
              <a:solidFill>
                <a:srgbClr val="002A7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1" name="Прямая со стрелкой 20"/>
          <p:cNvCxnSpPr/>
          <p:nvPr/>
        </p:nvCxnSpPr>
        <p:spPr>
          <a:xfrm>
            <a:off x="1480117" y="2508384"/>
            <a:ext cx="1920564" cy="0"/>
          </a:xfrm>
          <a:prstGeom prst="straightConnector1">
            <a:avLst/>
          </a:prstGeom>
          <a:ln w="2222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6" idx="3"/>
            <a:endCxn id="7" idx="1"/>
          </p:cNvCxnSpPr>
          <p:nvPr/>
        </p:nvCxnSpPr>
        <p:spPr>
          <a:xfrm>
            <a:off x="4514779" y="2526771"/>
            <a:ext cx="1785413" cy="4937"/>
          </a:xfrm>
          <a:prstGeom prst="straightConnector1">
            <a:avLst/>
          </a:prstGeom>
          <a:ln w="22225">
            <a:solidFill>
              <a:srgbClr val="002A7E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7431460" y="2518257"/>
            <a:ext cx="1387058" cy="0"/>
          </a:xfrm>
          <a:prstGeom prst="straightConnector1">
            <a:avLst/>
          </a:prstGeom>
          <a:ln w="22225">
            <a:solidFill>
              <a:srgbClr val="00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10" idx="3"/>
            <a:endCxn id="8" idx="1"/>
          </p:cNvCxnSpPr>
          <p:nvPr/>
        </p:nvCxnSpPr>
        <p:spPr>
          <a:xfrm>
            <a:off x="1470985" y="5185070"/>
            <a:ext cx="1920250" cy="0"/>
          </a:xfrm>
          <a:prstGeom prst="straightConnector1">
            <a:avLst/>
          </a:prstGeom>
          <a:ln w="2222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8" idx="3"/>
            <a:endCxn id="9" idx="1"/>
          </p:cNvCxnSpPr>
          <p:nvPr/>
        </p:nvCxnSpPr>
        <p:spPr>
          <a:xfrm>
            <a:off x="4514778" y="5185070"/>
            <a:ext cx="1785415" cy="0"/>
          </a:xfrm>
          <a:prstGeom prst="straightConnector1">
            <a:avLst/>
          </a:prstGeom>
          <a:ln w="22225">
            <a:solidFill>
              <a:srgbClr val="002A7E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9" idx="3"/>
          </p:cNvCxnSpPr>
          <p:nvPr/>
        </p:nvCxnSpPr>
        <p:spPr>
          <a:xfrm flipV="1">
            <a:off x="7431460" y="5176584"/>
            <a:ext cx="1319317" cy="8486"/>
          </a:xfrm>
          <a:prstGeom prst="straightConnector1">
            <a:avLst/>
          </a:prstGeom>
          <a:ln w="22225">
            <a:solidFill>
              <a:srgbClr val="00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559633" y="2200607"/>
            <a:ext cx="17749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54руб = 90руб х 60%</a:t>
            </a:r>
            <a:endParaRPr lang="ru-RU" sz="1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455884" y="2210480"/>
            <a:ext cx="19163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solidFill>
                  <a:srgbClr val="002A7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90руб = 100руб х 90%</a:t>
            </a:r>
            <a:endParaRPr lang="ru-RU" sz="1400" dirty="0">
              <a:solidFill>
                <a:srgbClr val="002A7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595900" y="2200606"/>
            <a:ext cx="7730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r>
              <a:rPr lang="en-US" sz="14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endParaRPr lang="ru-RU" sz="14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502704" y="4868807"/>
            <a:ext cx="18647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>
              <a:defRPr sz="1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ru-RU" b="0" dirty="0" smtClean="0"/>
              <a:t>60руб = 100руб </a:t>
            </a:r>
            <a:r>
              <a:rPr lang="ru-RU" b="0" dirty="0"/>
              <a:t>х 60</a:t>
            </a:r>
            <a:r>
              <a:rPr lang="ru-RU" b="0" dirty="0" smtClean="0"/>
              <a:t>%</a:t>
            </a:r>
            <a:endParaRPr lang="ru-RU" b="0" dirty="0"/>
          </a:p>
        </p:txBody>
      </p:sp>
      <p:sp>
        <p:nvSpPr>
          <p:cNvPr id="31" name="TextBox 30"/>
          <p:cNvSpPr txBox="1"/>
          <p:nvPr/>
        </p:nvSpPr>
        <p:spPr>
          <a:xfrm>
            <a:off x="4674187" y="4852909"/>
            <a:ext cx="13643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1400" b="1">
                <a:solidFill>
                  <a:srgbClr val="002A7E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ru-RU" b="0" dirty="0" smtClean="0"/>
              <a:t>100</a:t>
            </a:r>
            <a:r>
              <a:rPr lang="en-US" b="0" dirty="0" smtClean="0"/>
              <a:t> </a:t>
            </a:r>
            <a:r>
              <a:rPr lang="ru-RU" b="0" dirty="0" err="1" smtClean="0"/>
              <a:t>руб</a:t>
            </a:r>
            <a:endParaRPr lang="ru-RU" b="0" dirty="0"/>
          </a:p>
        </p:txBody>
      </p:sp>
      <p:sp>
        <p:nvSpPr>
          <p:cNvPr id="33" name="TextBox 32"/>
          <p:cNvSpPr txBox="1"/>
          <p:nvPr/>
        </p:nvSpPr>
        <p:spPr>
          <a:xfrm>
            <a:off x="5884653" y="4472978"/>
            <a:ext cx="12875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Нет контроля</a:t>
            </a:r>
            <a:endParaRPr lang="ru-RU" sz="1200" b="1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978470" y="3052636"/>
            <a:ext cx="52479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100 руб. = 54 руб. ФБ   +   36 руб. БС   +   10 руб.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МБ 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7615733" y="4852908"/>
            <a:ext cx="7650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r>
              <a:rPr lang="en-US" sz="14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endParaRPr lang="ru-RU" sz="14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890781" y="5724422"/>
            <a:ext cx="52479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100 руб. =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 руб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ФБ   +   40 руб. БС   +   0 руб.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МБ 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240447" y="1268759"/>
            <a:ext cx="8724041" cy="2232249"/>
          </a:xfrm>
          <a:prstGeom prst="rect">
            <a:avLst/>
          </a:prstGeom>
          <a:noFill/>
          <a:ln w="15875"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240446" y="3789040"/>
            <a:ext cx="8724041" cy="2448272"/>
          </a:xfrm>
          <a:prstGeom prst="rect">
            <a:avLst/>
          </a:prstGeom>
          <a:noFill/>
          <a:ln w="15875"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2963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EB0F3A-E4BA-4B83-B1DE-2BA1A7D7EAE1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  <p:sp>
        <p:nvSpPr>
          <p:cNvPr id="9221" name="Заголовок 1"/>
          <p:cNvSpPr txBox="1">
            <a:spLocks/>
          </p:cNvSpPr>
          <p:nvPr/>
        </p:nvSpPr>
        <p:spPr bwMode="auto">
          <a:xfrm>
            <a:off x="3059832" y="404664"/>
            <a:ext cx="5472608" cy="5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СРОКИ ДОРАБОТКИ ОТЧЕТНЫХ ФОРМ</a:t>
            </a:r>
            <a:endParaRPr lang="ru-RU" alt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1894118"/>
              </p:ext>
            </p:extLst>
          </p:nvPr>
        </p:nvGraphicFramePr>
        <p:xfrm>
          <a:off x="1187625" y="1196752"/>
          <a:ext cx="6403773" cy="50046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2047"/>
                <a:gridCol w="4176464"/>
                <a:gridCol w="1795262"/>
              </a:tblGrid>
              <a:tr h="4320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№</a:t>
                      </a:r>
                      <a:endParaRPr lang="ru-RU" sz="10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24818" marR="24818" marT="16545" marB="1654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Наименование отчета</a:t>
                      </a:r>
                      <a:endParaRPr lang="ru-RU" sz="10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24818" marR="24818" marT="16545" marB="1654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Срок реализации</a:t>
                      </a:r>
                      <a:endParaRPr lang="ru-RU" sz="10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24818" marR="24818" marT="16545" marB="16545" anchor="ctr"/>
                </a:tc>
              </a:tr>
              <a:tr h="3263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/>
                        <a:ea typeface="Calibri"/>
                      </a:endParaRPr>
                    </a:p>
                  </a:txBody>
                  <a:tcPr marL="24818" marR="24818" marT="16545" marB="1654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Справка о свободном остатке средств бюджета (код формы по КФД 0531859)</a:t>
                      </a:r>
                      <a:endParaRPr lang="ru-RU" sz="1000">
                        <a:effectLst/>
                        <a:latin typeface="Calibri"/>
                        <a:ea typeface="Calibri"/>
                      </a:endParaRPr>
                    </a:p>
                  </a:txBody>
                  <a:tcPr marL="24818" marR="24818" marT="16545" marB="1654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10.02.2017</a:t>
                      </a:r>
                      <a:endParaRPr lang="ru-RU" sz="10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24818" marR="24818" marT="16545" marB="16545" anchor="ctr"/>
                </a:tc>
              </a:tr>
              <a:tr h="3263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/>
                        <a:ea typeface="Calibri"/>
                      </a:endParaRPr>
                    </a:p>
                  </a:txBody>
                  <a:tcPr marL="24818" marR="24818" marT="16545" marB="1654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Справка к ведомости по движению свободного остатка средств бюджета (код формы по КФД 0531820)</a:t>
                      </a:r>
                      <a:endParaRPr lang="ru-RU" sz="1000">
                        <a:effectLst/>
                        <a:latin typeface="Calibri"/>
                        <a:ea typeface="Calibri"/>
                      </a:endParaRPr>
                    </a:p>
                  </a:txBody>
                  <a:tcPr marL="24818" marR="24818" marT="16545" marB="1654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10.02.2017</a:t>
                      </a:r>
                      <a:endParaRPr lang="ru-RU" sz="10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24818" marR="24818" marT="16545" marB="16545" anchor="ctr"/>
                </a:tc>
              </a:tr>
              <a:tr h="3263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Calibri"/>
                        <a:ea typeface="Calibri"/>
                      </a:endParaRPr>
                    </a:p>
                  </a:txBody>
                  <a:tcPr marL="24818" marR="24818" marT="16545" marB="1654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Ведомость по движению свободного остатка средств бюджета на счете № 40201 (код формы по КФД 0531819)</a:t>
                      </a:r>
                      <a:endParaRPr lang="ru-RU" sz="1000">
                        <a:effectLst/>
                        <a:latin typeface="Calibri"/>
                        <a:ea typeface="Calibri"/>
                      </a:endParaRPr>
                    </a:p>
                  </a:txBody>
                  <a:tcPr marL="24818" marR="24818" marT="16545" marB="1654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10.02.2017</a:t>
                      </a:r>
                      <a:endParaRPr lang="ru-RU" sz="10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24818" marR="24818" marT="16545" marB="16545" anchor="ctr"/>
                </a:tc>
              </a:tr>
              <a:tr h="1844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</a:t>
                      </a:r>
                      <a:endParaRPr lang="ru-RU" sz="1000">
                        <a:effectLst/>
                        <a:latin typeface="Calibri"/>
                        <a:ea typeface="Calibri"/>
                      </a:endParaRPr>
                    </a:p>
                  </a:txBody>
                  <a:tcPr marL="24818" marR="24818" marT="16545" marB="1654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Выписка из лицевого счета бюджета (код формы по КФД 0531775)</a:t>
                      </a:r>
                      <a:endParaRPr lang="ru-RU" sz="1000">
                        <a:effectLst/>
                        <a:latin typeface="Calibri"/>
                        <a:ea typeface="Calibri"/>
                      </a:endParaRPr>
                    </a:p>
                  </a:txBody>
                  <a:tcPr marL="24818" marR="24818" marT="16545" marB="1654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22.02.2017</a:t>
                      </a:r>
                      <a:endParaRPr lang="ru-RU" sz="10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24818" marR="24818" marT="16545" marB="16545" anchor="ctr"/>
                </a:tc>
              </a:tr>
              <a:tr h="3263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</a:t>
                      </a:r>
                      <a:endParaRPr lang="ru-RU" sz="1000">
                        <a:effectLst/>
                        <a:latin typeface="Calibri"/>
                        <a:ea typeface="Calibri"/>
                      </a:endParaRPr>
                    </a:p>
                  </a:txBody>
                  <a:tcPr marL="24818" marR="24818" marT="16545" marB="1654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Приложение к выписке из лицевого счета бюджета (код формы по КФД 0531784)</a:t>
                      </a:r>
                      <a:endParaRPr lang="ru-RU" sz="1000">
                        <a:effectLst/>
                        <a:latin typeface="Calibri"/>
                        <a:ea typeface="Calibri"/>
                      </a:endParaRPr>
                    </a:p>
                  </a:txBody>
                  <a:tcPr marL="24818" marR="24818" marT="16545" marB="1654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22.02.2017</a:t>
                      </a:r>
                      <a:endParaRPr lang="ru-RU" sz="10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24818" marR="24818" marT="16545" marB="16545" anchor="ctr"/>
                </a:tc>
              </a:tr>
              <a:tr h="3263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</a:t>
                      </a:r>
                      <a:endParaRPr lang="ru-RU" sz="1000">
                        <a:effectLst/>
                        <a:latin typeface="Calibri"/>
                        <a:ea typeface="Calibri"/>
                      </a:endParaRPr>
                    </a:p>
                  </a:txBody>
                  <a:tcPr marL="24818" marR="24818" marT="16545" marB="1654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Отчет о состоянии лицевого счета бюджета (код формы по КФД 0531793)</a:t>
                      </a:r>
                      <a:endParaRPr lang="ru-RU" sz="1000">
                        <a:effectLst/>
                        <a:latin typeface="Calibri"/>
                        <a:ea typeface="Calibri"/>
                      </a:endParaRPr>
                    </a:p>
                  </a:txBody>
                  <a:tcPr marL="24818" marR="24818" marT="16545" marB="1654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22.02.2017</a:t>
                      </a:r>
                      <a:endParaRPr lang="ru-RU" sz="10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24818" marR="24818" marT="16545" marB="16545" anchor="ctr"/>
                </a:tc>
              </a:tr>
              <a:tr h="3263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7</a:t>
                      </a:r>
                      <a:endParaRPr lang="ru-RU" sz="1000">
                        <a:effectLst/>
                        <a:latin typeface="Calibri"/>
                        <a:ea typeface="Calibri"/>
                      </a:endParaRPr>
                    </a:p>
                  </a:txBody>
                  <a:tcPr marL="24818" marR="24818" marT="16545" marB="1654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Процедура расчета остатков по показателю ВЫБЫТИЯ_МБТ и ПОФР_БДЖ_МБТ</a:t>
                      </a:r>
                      <a:endParaRPr lang="ru-RU" sz="10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24818" marR="24818" marT="16545" marB="1654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29.02.2017</a:t>
                      </a:r>
                      <a:endParaRPr lang="ru-RU" sz="1000">
                        <a:effectLst/>
                        <a:latin typeface="Calibri"/>
                        <a:ea typeface="Calibri"/>
                      </a:endParaRPr>
                    </a:p>
                  </a:txBody>
                  <a:tcPr marL="24818" marR="24818" marT="16545" marB="16545" anchor="ctr"/>
                </a:tc>
              </a:tr>
              <a:tr h="3263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8</a:t>
                      </a:r>
                      <a:endParaRPr lang="ru-RU" sz="1000">
                        <a:effectLst/>
                        <a:latin typeface="Calibri"/>
                        <a:ea typeface="Calibri"/>
                      </a:endParaRPr>
                    </a:p>
                  </a:txBody>
                  <a:tcPr marL="24818" marR="24818" marT="16545" marB="1654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Сводная ведомость по кассовым выплатам из бюджетов (ежедневная) (код формы по КФД 0531813)</a:t>
                      </a:r>
                      <a:endParaRPr lang="ru-RU" sz="10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24818" marR="24818" marT="16545" marB="1654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22.02.2017</a:t>
                      </a:r>
                      <a:endParaRPr lang="ru-RU" sz="1000">
                        <a:effectLst/>
                        <a:latin typeface="Calibri"/>
                        <a:ea typeface="Calibri"/>
                      </a:endParaRPr>
                    </a:p>
                  </a:txBody>
                  <a:tcPr marL="24818" marR="24818" marT="16545" marB="16545" anchor="ctr"/>
                </a:tc>
              </a:tr>
              <a:tr h="3263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9</a:t>
                      </a:r>
                      <a:endParaRPr lang="ru-RU" sz="1000">
                        <a:effectLst/>
                        <a:latin typeface="Calibri"/>
                        <a:ea typeface="Calibri"/>
                      </a:endParaRPr>
                    </a:p>
                  </a:txBody>
                  <a:tcPr marL="24818" marR="24818" marT="16545" marB="1654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Справка о кассовых операциях со средствами бюджета (код формы по КФД 0531855)</a:t>
                      </a:r>
                      <a:endParaRPr lang="ru-RU" sz="10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24818" marR="24818" marT="16545" marB="1654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22.02.2017</a:t>
                      </a:r>
                      <a:endParaRPr lang="ru-RU" sz="10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24818" marR="24818" marT="16545" marB="16545" anchor="ctr"/>
                </a:tc>
              </a:tr>
              <a:tr h="3263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10</a:t>
                      </a:r>
                      <a:endParaRPr lang="ru-RU" sz="1000">
                        <a:effectLst/>
                        <a:latin typeface="Calibri"/>
                        <a:ea typeface="Calibri"/>
                      </a:endParaRPr>
                    </a:p>
                  </a:txBody>
                  <a:tcPr marL="24818" marR="24818" marT="16545" marB="1654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Сводная справка по кассовым операциям (ежедневная) (код формы по КФД 0531856)</a:t>
                      </a:r>
                      <a:endParaRPr lang="ru-RU" sz="1000">
                        <a:effectLst/>
                        <a:latin typeface="Calibri"/>
                        <a:ea typeface="Calibri"/>
                      </a:endParaRPr>
                    </a:p>
                  </a:txBody>
                  <a:tcPr marL="24818" marR="24818" marT="16545" marB="1654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22.02.2017</a:t>
                      </a:r>
                      <a:endParaRPr lang="ru-RU" sz="10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24818" marR="24818" marT="16545" marB="16545" anchor="ctr"/>
                </a:tc>
              </a:tr>
              <a:tr h="3263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11</a:t>
                      </a:r>
                      <a:endParaRPr lang="ru-RU" sz="1000">
                        <a:effectLst/>
                        <a:latin typeface="Calibri"/>
                        <a:ea typeface="Calibri"/>
                      </a:endParaRPr>
                    </a:p>
                  </a:txBody>
                  <a:tcPr marL="24818" marR="24818" marT="16545" marB="1654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Сводная ведомость по кассовым выплатам из бюджетов (месячная) (код формы по КФД 0531815)</a:t>
                      </a:r>
                      <a:endParaRPr lang="ru-RU" sz="1000">
                        <a:effectLst/>
                        <a:latin typeface="Calibri"/>
                        <a:ea typeface="Calibri"/>
                      </a:endParaRPr>
                    </a:p>
                  </a:txBody>
                  <a:tcPr marL="24818" marR="24818" marT="16545" marB="1654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22.02.2017</a:t>
                      </a:r>
                      <a:endParaRPr lang="ru-RU" sz="10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24818" marR="24818" marT="16545" marB="16545" anchor="ctr"/>
                </a:tc>
              </a:tr>
              <a:tr h="3263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12</a:t>
                      </a:r>
                      <a:endParaRPr lang="ru-RU" sz="1000">
                        <a:effectLst/>
                        <a:latin typeface="Calibri"/>
                        <a:ea typeface="Calibri"/>
                      </a:endParaRPr>
                    </a:p>
                  </a:txBody>
                  <a:tcPr marL="24818" marR="24818" marT="16545" marB="1654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Ведомость по кассовым выплатам из бюджетов (месячная) (код формы по КФД 0531816)</a:t>
                      </a:r>
                      <a:endParaRPr lang="ru-RU" sz="1000">
                        <a:effectLst/>
                        <a:latin typeface="Calibri"/>
                        <a:ea typeface="Calibri"/>
                      </a:endParaRPr>
                    </a:p>
                  </a:txBody>
                  <a:tcPr marL="24818" marR="24818" marT="16545" marB="1654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03.03.2017</a:t>
                      </a:r>
                      <a:endParaRPr lang="ru-RU" sz="10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24818" marR="24818" marT="16545" marB="16545" anchor="ctr"/>
                </a:tc>
              </a:tr>
              <a:tr h="3263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13</a:t>
                      </a:r>
                      <a:endParaRPr lang="ru-RU" sz="1000">
                        <a:effectLst/>
                        <a:latin typeface="Calibri"/>
                        <a:ea typeface="Calibri"/>
                      </a:endParaRPr>
                    </a:p>
                  </a:txBody>
                  <a:tcPr marL="24818" marR="24818" marT="16545" marB="1654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Сводная справка по кассовым операциям со средствами бюджета (месячная) (код формы по КФД 0531857)</a:t>
                      </a:r>
                      <a:endParaRPr lang="ru-RU" sz="1000">
                        <a:effectLst/>
                        <a:latin typeface="Calibri"/>
                        <a:ea typeface="Calibri"/>
                      </a:endParaRPr>
                    </a:p>
                  </a:txBody>
                  <a:tcPr marL="24818" marR="24818" marT="16545" marB="1654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03.03.2017</a:t>
                      </a:r>
                      <a:endParaRPr lang="ru-RU" sz="10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24818" marR="24818" marT="16545" marB="16545" anchor="ctr"/>
                </a:tc>
              </a:tr>
              <a:tr h="4719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14</a:t>
                      </a:r>
                      <a:endParaRPr lang="ru-RU" sz="1000">
                        <a:effectLst/>
                        <a:latin typeface="Calibri"/>
                        <a:ea typeface="Calibri"/>
                      </a:endParaRPr>
                    </a:p>
                  </a:txBody>
                  <a:tcPr marL="24818" marR="24818" marT="16545" marB="1654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Сводная справка по кассовым операциям со средствами консолидированного бюджета (месячная) (код формы по КФД 0531858)</a:t>
                      </a:r>
                      <a:endParaRPr lang="ru-RU" sz="1000">
                        <a:effectLst/>
                        <a:latin typeface="Calibri"/>
                        <a:ea typeface="Calibri"/>
                      </a:endParaRPr>
                    </a:p>
                  </a:txBody>
                  <a:tcPr marL="24818" marR="24818" marT="16545" marB="1654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03.03.2017</a:t>
                      </a:r>
                      <a:endParaRPr lang="ru-RU" sz="10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24818" marR="24818" marT="16545" marB="1654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14985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EB0F3A-E4BA-4B83-B1DE-2BA1A7D7EAE1}" type="slidenum">
              <a:rPr lang="ru-RU" smtClean="0"/>
              <a:pPr>
                <a:defRPr/>
              </a:pPr>
              <a:t>8</a:t>
            </a:fld>
            <a:endParaRPr lang="ru-RU" dirty="0"/>
          </a:p>
        </p:txBody>
      </p:sp>
      <p:sp>
        <p:nvSpPr>
          <p:cNvPr id="9221" name="Заголовок 1"/>
          <p:cNvSpPr txBox="1">
            <a:spLocks/>
          </p:cNvSpPr>
          <p:nvPr/>
        </p:nvSpPr>
        <p:spPr bwMode="auto">
          <a:xfrm>
            <a:off x="2987824" y="1052736"/>
            <a:ext cx="5472608" cy="5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УРОВНЯ СОФИНАНСИРОВАНИЯ ПРИ ПРЕДОСТАВЛЕНИИ СУБСИДИЙ</a:t>
            </a:r>
            <a:endParaRPr lang="ru-RU" alt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83216" y="2348880"/>
            <a:ext cx="7488832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FAQ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 algn="just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часто встречающиеся проблемы при проведении кассовых выплат МБТ в 2017 г. и методы их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 размещены по адресу:</a:t>
            </a:r>
          </a:p>
          <a:p>
            <a:pPr lvl="0" algn="just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://www.asfk-support.ru/jira/browse/KB-647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)</a:t>
            </a:r>
          </a:p>
          <a:p>
            <a:pPr lvl="0"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  <a:hlinkClick r:id="rId4"/>
            </a:endParaRPr>
          </a:p>
          <a:p>
            <a:pPr lvl="0"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воспользоваться рекомендациями, описанными более подробно в комментариях от января 2017 года в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KB-647.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41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5032</TotalTime>
  <Words>839</Words>
  <Application>Microsoft Office PowerPoint</Application>
  <PresentationFormat>Экран (4:3)</PresentationFormat>
  <Paragraphs>141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fk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2303</dc:creator>
  <cp:lastModifiedBy>Вольф Елена Владимировна</cp:lastModifiedBy>
  <cp:revision>365</cp:revision>
  <cp:lastPrinted>2015-09-29T10:51:45Z</cp:lastPrinted>
  <dcterms:created xsi:type="dcterms:W3CDTF">2013-02-18T08:51:06Z</dcterms:created>
  <dcterms:modified xsi:type="dcterms:W3CDTF">2017-01-27T09:04:36Z</dcterms:modified>
</cp:coreProperties>
</file>