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png" ContentType="image/png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2.xml" ContentType="application/vnd.openxmlformats-officedocument.presentationml.slide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s/slide13.xml" ContentType="application/vnd.openxmlformats-officedocument.presentationml.slide+xml"/>
  <Override PartName="/ppt/theme/theme1.xml" ContentType="application/vnd.openxmlformats-officedocument.theme+xml"/>
  <Override PartName="/ppt/slideLayouts/slideLayout1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5.xml" ContentType="application/vnd.openxmlformats-officedocument.presentationml.slide+xml"/>
  <Override PartName="/ppt/viewProps.xml" ContentType="application/vnd.openxmlformats-officedocument.presentationml.viewProps+xml"/>
  <Override PartName="/ppt/slides/slide9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SpecialPlsOnTitleSld="0">
  <p:sldMasterIdLst>
    <p:sldMasterId id="2147483648" r:id="rId1"/>
    <p:sldMasterId id="2147483664" r:id="rId2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24384000" cy="13716000"/>
  <p:notesSz cx="24384000" cy="13716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82550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sz="4000" b="0" i="1" u="none" strike="noStrike" cap="none" spc="38">
        <a:ln>
          <a:noFill/>
        </a:ln>
        <a:solidFill>
          <a:srgbClr val="5C5C5C"/>
        </a:solidFill>
        <a:latin typeface="Iowan Old Style Roman"/>
        <a:ea typeface="Iowan Old Style Roman"/>
        <a:cs typeface="Iowan Old Style Roman"/>
      </a:defRPr>
    </a:lvl1pPr>
    <a:lvl2pPr marL="0" marR="0" indent="342900" algn="l" defTabSz="82550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sz="4000" b="0" i="1" u="none" strike="noStrike" cap="none" spc="38">
        <a:ln>
          <a:noFill/>
        </a:ln>
        <a:solidFill>
          <a:srgbClr val="5C5C5C"/>
        </a:solidFill>
        <a:latin typeface="Iowan Old Style Roman"/>
        <a:ea typeface="Iowan Old Style Roman"/>
        <a:cs typeface="Iowan Old Style Roman"/>
      </a:defRPr>
    </a:lvl2pPr>
    <a:lvl3pPr marL="0" marR="0" indent="685800" algn="l" defTabSz="82550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sz="4000" b="0" i="1" u="none" strike="noStrike" cap="none" spc="38">
        <a:ln>
          <a:noFill/>
        </a:ln>
        <a:solidFill>
          <a:srgbClr val="5C5C5C"/>
        </a:solidFill>
        <a:latin typeface="Iowan Old Style Roman"/>
        <a:ea typeface="Iowan Old Style Roman"/>
        <a:cs typeface="Iowan Old Style Roman"/>
      </a:defRPr>
    </a:lvl3pPr>
    <a:lvl4pPr marL="0" marR="0" indent="1028700" algn="l" defTabSz="82550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sz="4000" b="0" i="1" u="none" strike="noStrike" cap="none" spc="38">
        <a:ln>
          <a:noFill/>
        </a:ln>
        <a:solidFill>
          <a:srgbClr val="5C5C5C"/>
        </a:solidFill>
        <a:latin typeface="Iowan Old Style Roman"/>
        <a:ea typeface="Iowan Old Style Roman"/>
        <a:cs typeface="Iowan Old Style Roman"/>
      </a:defRPr>
    </a:lvl4pPr>
    <a:lvl5pPr marL="0" marR="0" indent="1371600" algn="l" defTabSz="82550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sz="4000" b="0" i="1" u="none" strike="noStrike" cap="none" spc="38">
        <a:ln>
          <a:noFill/>
        </a:ln>
        <a:solidFill>
          <a:srgbClr val="5C5C5C"/>
        </a:solidFill>
        <a:latin typeface="Iowan Old Style Roman"/>
        <a:ea typeface="Iowan Old Style Roman"/>
        <a:cs typeface="Iowan Old Style Roman"/>
      </a:defRPr>
    </a:lvl5pPr>
    <a:lvl6pPr marL="0" marR="0" indent="1714500" algn="l" defTabSz="82550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sz="4000" b="0" i="1" u="none" strike="noStrike" cap="none" spc="38">
        <a:ln>
          <a:noFill/>
        </a:ln>
        <a:solidFill>
          <a:srgbClr val="5C5C5C"/>
        </a:solidFill>
        <a:latin typeface="Iowan Old Style Roman"/>
        <a:ea typeface="Iowan Old Style Roman"/>
        <a:cs typeface="Iowan Old Style Roman"/>
      </a:defRPr>
    </a:lvl6pPr>
    <a:lvl7pPr marL="0" marR="0" indent="2057400" algn="l" defTabSz="82550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sz="4000" b="0" i="1" u="none" strike="noStrike" cap="none" spc="38">
        <a:ln>
          <a:noFill/>
        </a:ln>
        <a:solidFill>
          <a:srgbClr val="5C5C5C"/>
        </a:solidFill>
        <a:latin typeface="Iowan Old Style Roman"/>
        <a:ea typeface="Iowan Old Style Roman"/>
        <a:cs typeface="Iowan Old Style Roman"/>
      </a:defRPr>
    </a:lvl7pPr>
    <a:lvl8pPr marL="0" marR="0" indent="2400300" algn="l" defTabSz="82550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sz="4000" b="0" i="1" u="none" strike="noStrike" cap="none" spc="38">
        <a:ln>
          <a:noFill/>
        </a:ln>
        <a:solidFill>
          <a:srgbClr val="5C5C5C"/>
        </a:solidFill>
        <a:latin typeface="Iowan Old Style Roman"/>
        <a:ea typeface="Iowan Old Style Roman"/>
        <a:cs typeface="Iowan Old Style Roman"/>
      </a:defRPr>
    </a:lvl8pPr>
    <a:lvl9pPr marL="0" marR="0" indent="2743200" algn="l" defTabSz="82550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defRPr sz="4000" b="0" i="1" u="none" strike="noStrike" cap="none" spc="38">
        <a:ln>
          <a:noFill/>
        </a:ln>
        <a:solidFill>
          <a:srgbClr val="5C5C5C"/>
        </a:solidFill>
        <a:latin typeface="Iowan Old Style Roman"/>
        <a:ea typeface="Iowan Old Style Roman"/>
        <a:cs typeface="Iowan Old Style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napToObjects="1">
      <p:cViewPr varScale="1">
        <p:scale>
          <a:sx n="30" d="100"/>
          <a:sy n="30" d="100"/>
        </p:scale>
        <p:origin x="847" y="-79"/>
      </p:cViewPr>
      <p:guideLst>
        <p:guide pos="4320" orient="horz"/>
        <p:guide pos="76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presProps" Target="presProps.xml" /><Relationship Id="rId20" Type="http://schemas.openxmlformats.org/officeDocument/2006/relationships/tableStyles" Target="tableStyles.xml" /><Relationship Id="rId2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4857759-AF48-4B1F-9075-D07AD08DD416}" type="datetime1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3A80CA-F5A6-4BC9-8F5F-5D23FE74211F}" type="datetime1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17449800" y="730250"/>
            <a:ext cx="5257800" cy="11623676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1676400" y="730250"/>
            <a:ext cx="15468600" cy="11623676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DB9AD5-7172-4A8B-ADD9-F1745454CBBF}" type="datetime1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9E7295-B5C0-4D21-9A6B-6C8AF1871E33}" type="datetime1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18507139" y="12788961"/>
            <a:ext cx="5608322" cy="716890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>
                <a:solidFill>
                  <a:srgbClr val="44546A"/>
                </a:solidFill>
              </a:rPr>
              <a:t/>
            </a:fld>
            <a:endParaRPr lang="ru-RU">
              <a:solidFill>
                <a:srgbClr val="44546A"/>
              </a:solidFill>
            </a:endParaRPr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 bwMode="auto">
          <a:xfrm>
            <a:off x="12535526" y="93955"/>
            <a:ext cx="11579936" cy="7168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47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object 2"/>
          <p:cNvSpPr/>
          <p:nvPr userDrawn="1"/>
        </p:nvSpPr>
        <p:spPr bwMode="auto">
          <a:xfrm flipV="1">
            <a:off x="2" y="1060239"/>
            <a:ext cx="24384000" cy="748890"/>
          </a:xfrm>
          <a:custGeom>
            <a:avLst/>
            <a:gdLst/>
            <a:ahLst/>
            <a:cxnLst/>
            <a:rect l="l" t="t" r="r" b="b"/>
            <a:pathLst>
              <a:path w="4416425" fill="norm" stroke="1" extrusionOk="0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1828800">
              <a:spcBef>
                <a:spcPts val="0"/>
              </a:spcBef>
              <a:defRPr/>
            </a:pPr>
            <a:endParaRPr sz="7600" i="0" spc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6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 bwMode="auto">
          <a:xfrm>
            <a:off x="180976" y="1981200"/>
            <a:ext cx="2402522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 bwMode="auto">
          <a:xfrm>
            <a:off x="6204000" y="180000"/>
            <a:ext cx="18000000" cy="180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4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 bwMode="auto">
          <a:xfrm>
            <a:off x="4991100" y="12817479"/>
            <a:ext cx="14401800" cy="717550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23485476" y="13104140"/>
            <a:ext cx="720724" cy="43088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/>
          </a:bodyPr>
          <a:lstStyle>
            <a:lvl1pPr algn="r">
              <a:defRPr sz="28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DCFD259-276A-48CF-AAAF-66CD61FCC4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4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>
          <a:xfrm>
            <a:off x="1219251" y="12755938"/>
            <a:ext cx="5608322" cy="11490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D7FD47-8056-498A-BF34-077F1BDE275B}" type="datetime1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8290562" y="12755942"/>
            <a:ext cx="7802880" cy="11490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18507189" y="12788963"/>
            <a:ext cx="5608322" cy="697626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>
                <a:solidFill>
                  <a:srgbClr val="44546A"/>
                </a:solidFill>
              </a:rPr>
              <a:t/>
            </a:fld>
            <a:endParaRPr lang="ru-RU">
              <a:solidFill>
                <a:srgbClr val="44546A"/>
              </a:solidFill>
            </a:endParaRPr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 bwMode="auto">
          <a:xfrm>
            <a:off x="12535526" y="93963"/>
            <a:ext cx="11579936" cy="69762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45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object 2"/>
          <p:cNvSpPr/>
          <p:nvPr userDrawn="1"/>
        </p:nvSpPr>
        <p:spPr bwMode="auto">
          <a:xfrm flipV="1">
            <a:off x="2" y="1060243"/>
            <a:ext cx="24384000" cy="748890"/>
          </a:xfrm>
          <a:custGeom>
            <a:avLst/>
            <a:gdLst/>
            <a:ahLst/>
            <a:cxnLst/>
            <a:rect l="l" t="t" r="r" b="b"/>
            <a:pathLst>
              <a:path w="4416425" fill="norm" stroke="1" extrusionOk="0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1828800">
              <a:spcBef>
                <a:spcPts val="0"/>
              </a:spcBef>
              <a:defRPr/>
            </a:pPr>
            <a:endParaRPr sz="7700" i="0" spc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3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>
          <a:xfrm>
            <a:off x="1219209" y="12755893"/>
            <a:ext cx="5608322" cy="878061"/>
          </a:xfrm>
        </p:spPr>
        <p:txBody>
          <a:bodyPr/>
          <a:lstStyle/>
          <a:p>
            <a:pPr>
              <a:defRPr/>
            </a:pPr>
            <a:fld id="{957B05F4-714D-49B2-A56B-515B4FC571FA}" type="datetime1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8290562" y="12755897"/>
            <a:ext cx="7802880" cy="878061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18507141" y="12788960"/>
            <a:ext cx="5608322" cy="537712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>
                <a:solidFill>
                  <a:srgbClr val="1F497D"/>
                </a:solidFill>
              </a:rPr>
              <a:t/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 bwMode="auto">
          <a:xfrm>
            <a:off x="12535526" y="93954"/>
            <a:ext cx="11579936" cy="53771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5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cxnSp>
        <p:nvCxnSpPr>
          <p:cNvPr id="8" name="Прямая соединительная линия 7"/>
          <p:cNvCxnSpPr>
            <a:cxnSpLocks/>
          </p:cNvCxnSpPr>
          <p:nvPr userDrawn="1"/>
        </p:nvCxnSpPr>
        <p:spPr bwMode="auto">
          <a:xfrm>
            <a:off x="240001" y="1980000"/>
            <a:ext cx="2387546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Заголовок — по центр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016000" y="1016000"/>
            <a:ext cx="22352000" cy="70739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2948900" y="12922250"/>
            <a:ext cx="419088" cy="469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Фото — вертикальн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Линия"/>
          <p:cNvSpPr/>
          <p:nvPr/>
        </p:nvSpPr>
        <p:spPr bwMode="auto">
          <a:xfrm>
            <a:off x="1016000" y="10718800"/>
            <a:ext cx="12090400" cy="3"/>
          </a:xfrm>
          <a:prstGeom prst="line">
            <a:avLst/>
          </a:prstGeom>
          <a:ln w="38100" cap="rnd">
            <a:solidFill>
              <a:srgbClr val="747676"/>
            </a:solidFill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sz="1200" i="0" spc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42" name="182429520_1646x1646.jpeg"/>
          <p:cNvSpPr>
            <a:spLocks noGrp="1"/>
          </p:cNvSpPr>
          <p:nvPr>
            <p:ph type="pic" idx="21"/>
          </p:nvPr>
        </p:nvSpPr>
        <p:spPr bwMode="auto">
          <a:xfrm>
            <a:off x="12306299" y="-114300"/>
            <a:ext cx="13931900" cy="13931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43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016000" y="1155699"/>
            <a:ext cx="12090400" cy="97790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16000" y="10795000"/>
            <a:ext cx="12090400" cy="19050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Заголовок — сверх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" name="Линия"/>
          <p:cNvSpPr/>
          <p:nvPr/>
        </p:nvSpPr>
        <p:spPr bwMode="auto">
          <a:xfrm>
            <a:off x="1016000" y="2222500"/>
            <a:ext cx="22352000" cy="5"/>
          </a:xfrm>
          <a:prstGeom prst="line">
            <a:avLst/>
          </a:prstGeom>
          <a:ln w="38100" cap="rnd">
            <a:solidFill>
              <a:srgbClr val="747676"/>
            </a:solidFill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sz="1200" i="0" spc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53" name="Текст заголовка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Заголовок и пункт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Линия"/>
          <p:cNvSpPr/>
          <p:nvPr/>
        </p:nvSpPr>
        <p:spPr bwMode="auto">
          <a:xfrm>
            <a:off x="1016000" y="2222500"/>
            <a:ext cx="22352000" cy="5"/>
          </a:xfrm>
          <a:prstGeom prst="line">
            <a:avLst/>
          </a:prstGeom>
          <a:ln w="38100" cap="rnd">
            <a:solidFill>
              <a:srgbClr val="747676"/>
            </a:solidFill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sz="1200" i="0" spc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62" name="Текст заголовка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10A155-1B71-449D-BFD2-995C04143038}" type="datetime1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Заголовок, пункты и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Линия"/>
          <p:cNvSpPr/>
          <p:nvPr/>
        </p:nvSpPr>
        <p:spPr bwMode="auto">
          <a:xfrm>
            <a:off x="13208000" y="2222500"/>
            <a:ext cx="10160000" cy="3"/>
          </a:xfrm>
          <a:prstGeom prst="line">
            <a:avLst/>
          </a:prstGeom>
          <a:ln w="38100" cap="rnd">
            <a:solidFill>
              <a:srgbClr val="747676"/>
            </a:solidFill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</a:defRPr>
            </a:pPr>
            <a:endParaRPr sz="1200" i="0" spc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72" name="118295074_2675x2907.jpeg"/>
          <p:cNvSpPr>
            <a:spLocks noGrp="1"/>
          </p:cNvSpPr>
          <p:nvPr>
            <p:ph type="pic" idx="21"/>
          </p:nvPr>
        </p:nvSpPr>
        <p:spPr bwMode="auto">
          <a:xfrm>
            <a:off x="-381000" y="-114300"/>
            <a:ext cx="13931900" cy="151364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73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3208000" y="1016000"/>
            <a:ext cx="10160000" cy="101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74" name="Уровень текста 1…"/>
          <p:cNvSpPr txBox="1">
            <a:spLocks noGrp="1"/>
          </p:cNvSpPr>
          <p:nvPr>
            <p:ph type="body" sz="half" idx="1"/>
          </p:nvPr>
        </p:nvSpPr>
        <p:spPr bwMode="auto">
          <a:xfrm>
            <a:off x="13208000" y="2540000"/>
            <a:ext cx="10160000" cy="10160000"/>
          </a:xfrm>
          <a:prstGeom prst="rect">
            <a:avLst/>
          </a:prstGeom>
        </p:spPr>
        <p:txBody>
          <a:bodyPr/>
          <a:lstStyle>
            <a:lvl1pPr marL="571500" indent="-571500">
              <a:defRPr sz="4000"/>
            </a:lvl1pPr>
            <a:lvl2pPr marL="1143000" indent="-571500">
              <a:defRPr sz="4000"/>
            </a:lvl2pPr>
            <a:lvl3pPr marL="1714500" indent="-571500">
              <a:defRPr sz="4000"/>
            </a:lvl3pPr>
            <a:lvl4pPr marL="2286000" indent="-571500">
              <a:defRPr sz="4000"/>
            </a:lvl4pPr>
            <a:lvl5pPr marL="2857500" indent="-571500">
              <a:defRPr sz="400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Пункт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Уровень текста 1…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Фото (3 шт.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" name="118295074_2675x2907.jpeg"/>
          <p:cNvSpPr>
            <a:spLocks noGrp="1"/>
          </p:cNvSpPr>
          <p:nvPr>
            <p:ph type="pic" idx="21"/>
          </p:nvPr>
        </p:nvSpPr>
        <p:spPr bwMode="auto">
          <a:xfrm>
            <a:off x="1016000" y="-1333500"/>
            <a:ext cx="13970000" cy="1517782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91" name="182741592_1098x949.jpeg"/>
          <p:cNvSpPr>
            <a:spLocks noGrp="1"/>
          </p:cNvSpPr>
          <p:nvPr>
            <p:ph type="pic" sz="half" idx="22"/>
          </p:nvPr>
        </p:nvSpPr>
        <p:spPr bwMode="auto">
          <a:xfrm>
            <a:off x="15240000" y="-1130300"/>
            <a:ext cx="9296400" cy="80348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92" name="182429520_1646x1646.jpeg"/>
          <p:cNvSpPr>
            <a:spLocks noGrp="1"/>
          </p:cNvSpPr>
          <p:nvPr>
            <p:ph type="pic" sz="half" idx="23"/>
          </p:nvPr>
        </p:nvSpPr>
        <p:spPr bwMode="auto">
          <a:xfrm>
            <a:off x="15240000" y="5778500"/>
            <a:ext cx="8382000" cy="838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16000" y="11137900"/>
            <a:ext cx="22352000" cy="190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0"/>
              </a:spcBef>
              <a:buSzTx/>
              <a:buFontTx/>
              <a:buNone/>
              <a:defRPr sz="4000" i="1" spc="38"/>
            </a:lvl1pPr>
            <a:lvl2pPr marL="0" indent="0">
              <a:spcBef>
                <a:spcPts val="2000"/>
              </a:spcBef>
              <a:buSzTx/>
              <a:buFontTx/>
              <a:buNone/>
              <a:defRPr sz="4000" i="1" spc="38"/>
            </a:lvl2pPr>
            <a:lvl3pPr marL="0" indent="0">
              <a:spcBef>
                <a:spcPts val="2000"/>
              </a:spcBef>
              <a:buSzTx/>
              <a:buFontTx/>
              <a:buNone/>
              <a:defRPr sz="4000" i="1" spc="38"/>
            </a:lvl3pPr>
            <a:lvl4pPr marL="0" indent="0">
              <a:spcBef>
                <a:spcPts val="2000"/>
              </a:spcBef>
              <a:buSzTx/>
              <a:buFontTx/>
              <a:buNone/>
              <a:defRPr sz="4000" i="1" spc="38"/>
            </a:lvl4pPr>
            <a:lvl5pPr marL="0" indent="0">
              <a:spcBef>
                <a:spcPts val="2000"/>
              </a:spcBef>
              <a:buSzTx/>
              <a:buFontTx/>
              <a:buNone/>
              <a:defRPr sz="4000" i="1" spc="38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Цита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" name="«"/>
          <p:cNvSpPr txBox="1"/>
          <p:nvPr/>
        </p:nvSpPr>
        <p:spPr bwMode="auto">
          <a:xfrm>
            <a:off x="965200" y="1041400"/>
            <a:ext cx="3130550" cy="5956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0" b="1" i="0" spc="0">
                <a:solidFill>
                  <a:srgbClr val="E4E4E4"/>
                </a:solidFill>
                <a:latin typeface="Baskerville"/>
                <a:ea typeface="Baskerville"/>
                <a:cs typeface="Baskerville"/>
              </a:defRPr>
            </a:lvl1pPr>
          </a:lstStyle>
          <a:p>
            <a:pPr>
              <a:defRPr/>
            </a:pPr>
            <a:r>
              <a:rPr/>
              <a:t>«</a:t>
            </a:r>
            <a:endParaRPr/>
          </a:p>
        </p:txBody>
      </p:sp>
      <p:sp>
        <p:nvSpPr>
          <p:cNvPr id="102" name="Введите цитату…"/>
          <p:cNvSpPr txBox="1">
            <a:spLocks noGrp="1"/>
          </p:cNvSpPr>
          <p:nvPr>
            <p:ph type="body" sz="quarter" idx="21"/>
          </p:nvPr>
        </p:nvSpPr>
        <p:spPr bwMode="auto">
          <a:xfrm>
            <a:off x="3632200" y="5442942"/>
            <a:ext cx="19735800" cy="1320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2300"/>
              </a:spcBef>
              <a:buSzTx/>
              <a:buFontTx/>
              <a:buNone/>
              <a:defRPr sz="7000">
                <a:solidFill>
                  <a:srgbClr val="747676"/>
                </a:solidFill>
              </a:defRPr>
            </a:lvl1pPr>
          </a:lstStyle>
          <a:p>
            <a:pPr>
              <a:defRPr/>
            </a:pPr>
            <a:r>
              <a:rPr/>
              <a:t>Введите цитату…</a:t>
            </a:r>
            <a:endParaRPr/>
          </a:p>
        </p:txBody>
      </p:sp>
      <p:sp>
        <p:nvSpPr>
          <p:cNvPr id="103" name="— Иван Арсентьев"/>
          <p:cNvSpPr txBox="1">
            <a:spLocks noGrp="1"/>
          </p:cNvSpPr>
          <p:nvPr>
            <p:ph type="body" sz="quarter" idx="22"/>
          </p:nvPr>
        </p:nvSpPr>
        <p:spPr bwMode="auto">
          <a:xfrm>
            <a:off x="3632200" y="10756900"/>
            <a:ext cx="19735800" cy="1320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2300"/>
              </a:spcBef>
              <a:buSzTx/>
              <a:buFontTx/>
              <a:buNone/>
              <a:defRPr sz="7000" i="1">
                <a:solidFill>
                  <a:srgbClr val="6B6D6D"/>
                </a:solidFill>
              </a:defRPr>
            </a:lvl1pPr>
          </a:lstStyle>
          <a:p>
            <a:pPr>
              <a:defRPr/>
            </a:pPr>
            <a:r>
              <a:rPr/>
              <a:t>— Иван Арсентьев</a:t>
            </a:r>
            <a:endParaRPr/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118295074_2675x2907.jpeg"/>
          <p:cNvSpPr>
            <a:spLocks noGrp="1"/>
          </p:cNvSpPr>
          <p:nvPr>
            <p:ph type="pic" idx="21"/>
          </p:nvPr>
        </p:nvSpPr>
        <p:spPr bwMode="auto">
          <a:xfrm>
            <a:off x="-127000" y="-2540000"/>
            <a:ext cx="24637998" cy="26768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4B22845-2FBA-4A47-893C-E0790A1C74AE}" type="datetime1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1676400" y="3651250"/>
            <a:ext cx="10363200" cy="870267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12344400" y="3651250"/>
            <a:ext cx="10363200" cy="870267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82C9479-DC33-461B-8252-73634EE50817}" type="datetime1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79576" y="730251"/>
            <a:ext cx="21031200" cy="2651126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1679577" y="5010149"/>
            <a:ext cx="10315574" cy="736917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12344400" y="5010149"/>
            <a:ext cx="10366376" cy="736917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A4B954E-F4E7-4ED2-9B8B-E5102DDC7629}" type="datetime1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0EE720-8A15-4FFD-9DA6-89DA8FD26DAA}" type="datetime1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9E7EE9C-8CDF-482E-8EAB-9E7C77D83017}" type="datetime1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FC072A7-E494-4149-9B09-A25BAA0F3971}" type="datetime1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8DB7FFA-6B60-4D91-9D82-55A6ACCE3175}" type="datetime1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4A6F70-B317-4A4F-98B4-679CD3E73B83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Relationship Id="rId1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>
              <a:spcBef>
                <a:spcPts val="0"/>
              </a:spcBef>
              <a:defRPr/>
            </a:pPr>
            <a:fld id="{E64DB8CD-D9E3-4690-8A83-D93448CAFEF6}" type="datetime1">
              <a:rPr lang="ru-RU" i="0" spc="0">
                <a:solidFill>
                  <a:prstClr val="black">
                    <a:tint val="75000"/>
                  </a:prstClr>
                </a:solidFill>
                <a:latin typeface="Calibri"/>
              </a:rPr>
              <a:t/>
            </a:fld>
            <a:endParaRPr lang="ru-RU" i="0" spc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>
              <a:spcBef>
                <a:spcPts val="0"/>
              </a:spcBef>
              <a:defRPr/>
            </a:pPr>
            <a:endParaRPr lang="ru-RU" i="0" spc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>
              <a:spcBef>
                <a:spcPts val="0"/>
              </a:spcBef>
              <a:defRPr/>
            </a:pPr>
            <a:fld id="{5C4A6F70-B317-4A4F-98B4-679CD3E73B83}" type="slidenum">
              <a:rPr lang="ru-RU" i="0" spc="0">
                <a:solidFill>
                  <a:prstClr val="black">
                    <a:tint val="75000"/>
                  </a:prstClr>
                </a:solidFill>
                <a:latin typeface="Calibri"/>
              </a:rPr>
              <a:t/>
            </a:fld>
            <a:endParaRPr lang="ru-RU" i="0" spc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1"/>
  <p:txStyles>
    <p:titleStyle>
      <a:lvl1pPr algn="l" defTabSz="1828800">
        <a:lnSpc>
          <a:spcPct val="90000"/>
        </a:lnSpc>
        <a:spcBef>
          <a:spcPts val="0"/>
        </a:spcBef>
        <a:buNone/>
        <a:defRPr sz="88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>
        <a:lnSpc>
          <a:spcPct val="90000"/>
        </a:lnSpc>
        <a:spcBef>
          <a:spcPts val="2000"/>
        </a:spcBef>
        <a:buFont typeface="Arial"/>
        <a:buChar char="•"/>
        <a:defRPr sz="56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>
        <a:lnSpc>
          <a:spcPct val="90000"/>
        </a:lnSpc>
        <a:spcBef>
          <a:spcPts val="100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>
        <a:defRPr sz="36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016000" y="1016000"/>
            <a:ext cx="22352000" cy="1016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1016000" y="2540000"/>
            <a:ext cx="22352000" cy="10160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2948900" y="12928600"/>
            <a:ext cx="41908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2500" i="0" spc="0">
                <a:solidFill>
                  <a:srgbClr val="747676"/>
                </a:solidFill>
                <a:latin typeface="DIN Alternate Bold"/>
                <a:ea typeface="DIN Alternate Bold"/>
                <a:cs typeface="DIN Alternate Bold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xStyles>
    <p:titleStyle>
      <a:lvl1pPr marL="0" marR="0" indent="0" algn="l" defTabSz="82550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>
          <a:solidFill>
            <a:srgbClr val="747676"/>
          </a:solidFill>
          <a:latin typeface="+mn-lt"/>
          <a:ea typeface="+mn-ea"/>
          <a:cs typeface="+mn-cs"/>
        </a:defRPr>
      </a:lvl1pPr>
      <a:lvl2pPr marL="0" marR="0" indent="342900" algn="l" defTabSz="82550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>
          <a:solidFill>
            <a:srgbClr val="747676"/>
          </a:solidFill>
          <a:latin typeface="+mn-lt"/>
          <a:ea typeface="+mn-ea"/>
          <a:cs typeface="+mn-cs"/>
        </a:defRPr>
      </a:lvl2pPr>
      <a:lvl3pPr marL="0" marR="0" indent="685800" algn="l" defTabSz="82550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>
          <a:solidFill>
            <a:srgbClr val="747676"/>
          </a:solidFill>
          <a:latin typeface="+mn-lt"/>
          <a:ea typeface="+mn-ea"/>
          <a:cs typeface="+mn-cs"/>
        </a:defRPr>
      </a:lvl3pPr>
      <a:lvl4pPr marL="0" marR="0" indent="1028700" algn="l" defTabSz="82550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>
          <a:solidFill>
            <a:srgbClr val="747676"/>
          </a:solidFill>
          <a:latin typeface="+mn-lt"/>
          <a:ea typeface="+mn-ea"/>
          <a:cs typeface="+mn-cs"/>
        </a:defRPr>
      </a:lvl4pPr>
      <a:lvl5pPr marL="0" marR="0" indent="1371600" algn="l" defTabSz="82550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>
          <a:solidFill>
            <a:srgbClr val="747676"/>
          </a:solidFill>
          <a:latin typeface="+mn-lt"/>
          <a:ea typeface="+mn-ea"/>
          <a:cs typeface="+mn-cs"/>
        </a:defRPr>
      </a:lvl5pPr>
      <a:lvl6pPr marL="0" marR="0" indent="1714500" algn="l" defTabSz="82550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>
          <a:solidFill>
            <a:srgbClr val="747676"/>
          </a:solidFill>
          <a:latin typeface="+mn-lt"/>
          <a:ea typeface="+mn-ea"/>
          <a:cs typeface="+mn-cs"/>
        </a:defRPr>
      </a:lvl6pPr>
      <a:lvl7pPr marL="0" marR="0" indent="2057400" algn="l" defTabSz="82550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>
          <a:solidFill>
            <a:srgbClr val="747676"/>
          </a:solidFill>
          <a:latin typeface="+mn-lt"/>
          <a:ea typeface="+mn-ea"/>
          <a:cs typeface="+mn-cs"/>
        </a:defRPr>
      </a:lvl7pPr>
      <a:lvl8pPr marL="0" marR="0" indent="2400300" algn="l" defTabSz="82550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>
          <a:solidFill>
            <a:srgbClr val="747676"/>
          </a:solidFill>
          <a:latin typeface="+mn-lt"/>
          <a:ea typeface="+mn-ea"/>
          <a:cs typeface="+mn-cs"/>
        </a:defRPr>
      </a:lvl8pPr>
      <a:lvl9pPr marL="0" marR="0" indent="2743200" algn="l" defTabSz="82550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defRPr sz="7500" b="0" i="0" u="none" strike="noStrike" cap="all" spc="0">
          <a:solidFill>
            <a:srgbClr val="747676"/>
          </a:solidFill>
          <a:latin typeface="+mn-lt"/>
          <a:ea typeface="+mn-ea"/>
          <a:cs typeface="+mn-cs"/>
        </a:defRPr>
      </a:lvl9pPr>
    </p:titleStyle>
    <p:bodyStyle>
      <a:lvl1pPr marL="635000" marR="0" indent="-635000" algn="l" defTabSz="82550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defRPr sz="4500" b="0" i="0" u="none" strike="noStrike" cap="none" spc="0">
          <a:solidFill>
            <a:srgbClr val="5C5C5C"/>
          </a:solidFill>
          <a:latin typeface="Iowan Old Style Roman"/>
          <a:ea typeface="Iowan Old Style Roman"/>
          <a:cs typeface="Iowan Old Style Roman"/>
        </a:defRPr>
      </a:lvl1pPr>
      <a:lvl2pPr marL="1270000" marR="0" indent="-635000" algn="l" defTabSz="82550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defRPr sz="4500" b="0" i="0" u="none" strike="noStrike" cap="none" spc="0">
          <a:solidFill>
            <a:srgbClr val="5C5C5C"/>
          </a:solidFill>
          <a:latin typeface="Iowan Old Style Roman"/>
          <a:ea typeface="Iowan Old Style Roman"/>
          <a:cs typeface="Iowan Old Style Roman"/>
        </a:defRPr>
      </a:lvl2pPr>
      <a:lvl3pPr marL="1905000" marR="0" indent="-635000" algn="l" defTabSz="82550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defRPr sz="4500" b="0" i="0" u="none" strike="noStrike" cap="none" spc="0">
          <a:solidFill>
            <a:srgbClr val="5C5C5C"/>
          </a:solidFill>
          <a:latin typeface="Iowan Old Style Roman"/>
          <a:ea typeface="Iowan Old Style Roman"/>
          <a:cs typeface="Iowan Old Style Roman"/>
        </a:defRPr>
      </a:lvl3pPr>
      <a:lvl4pPr marL="2540000" marR="0" indent="-635000" algn="l" defTabSz="82550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defRPr sz="4500" b="0" i="0" u="none" strike="noStrike" cap="none" spc="0">
          <a:solidFill>
            <a:srgbClr val="5C5C5C"/>
          </a:solidFill>
          <a:latin typeface="Iowan Old Style Roman"/>
          <a:ea typeface="Iowan Old Style Roman"/>
          <a:cs typeface="Iowan Old Style Roman"/>
        </a:defRPr>
      </a:lvl4pPr>
      <a:lvl5pPr marL="3175000" marR="0" indent="-635000" algn="l" defTabSz="82550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defRPr sz="4500" b="0" i="0" u="none" strike="noStrike" cap="none" spc="0">
          <a:solidFill>
            <a:srgbClr val="5C5C5C"/>
          </a:solidFill>
          <a:latin typeface="Iowan Old Style Roman"/>
          <a:ea typeface="Iowan Old Style Roman"/>
          <a:cs typeface="Iowan Old Style Roman"/>
        </a:defRPr>
      </a:lvl5pPr>
      <a:lvl6pPr marL="3810000" marR="0" indent="-635000" algn="l" defTabSz="82550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defRPr sz="4500" b="0" i="0" u="none" strike="noStrike" cap="none" spc="0">
          <a:solidFill>
            <a:srgbClr val="5C5C5C"/>
          </a:solidFill>
          <a:latin typeface="Iowan Old Style Roman"/>
          <a:ea typeface="Iowan Old Style Roman"/>
          <a:cs typeface="Iowan Old Style Roman"/>
        </a:defRPr>
      </a:lvl6pPr>
      <a:lvl7pPr marL="4445000" marR="0" indent="-635000" algn="l" defTabSz="82550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defRPr sz="4500" b="0" i="0" u="none" strike="noStrike" cap="none" spc="0">
          <a:solidFill>
            <a:srgbClr val="5C5C5C"/>
          </a:solidFill>
          <a:latin typeface="Iowan Old Style Roman"/>
          <a:ea typeface="Iowan Old Style Roman"/>
          <a:cs typeface="Iowan Old Style Roman"/>
        </a:defRPr>
      </a:lvl7pPr>
      <a:lvl8pPr marL="5080000" marR="0" indent="-635000" algn="l" defTabSz="82550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defRPr sz="4500" b="0" i="0" u="none" strike="noStrike" cap="none" spc="0">
          <a:solidFill>
            <a:srgbClr val="5C5C5C"/>
          </a:solidFill>
          <a:latin typeface="Iowan Old Style Roman"/>
          <a:ea typeface="Iowan Old Style Roman"/>
          <a:cs typeface="Iowan Old Style Roman"/>
        </a:defRPr>
      </a:lvl8pPr>
      <a:lvl9pPr marL="5715000" marR="0" indent="-635000" algn="l" defTabSz="82550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defRPr sz="4500" b="0" i="0" u="none" strike="noStrike" cap="none" spc="0">
          <a:solidFill>
            <a:srgbClr val="5C5C5C"/>
          </a:solidFill>
          <a:latin typeface="Iowan Old Style Roman"/>
          <a:ea typeface="Iowan Old Style Roman"/>
          <a:cs typeface="Iowan Old Style Roman"/>
        </a:defRPr>
      </a:lvl9pPr>
    </p:bodyStyle>
    <p:otherStyle>
      <a:lvl1pPr marL="0" marR="0" indent="0" algn="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228600" algn="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457200" algn="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685800" algn="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914400" algn="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1143000" algn="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1371600" algn="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1600200" algn="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1828800" algn="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5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 bwMode="auto">
          <a:xfrm>
            <a:off x="0" y="-126776"/>
            <a:ext cx="24384000" cy="7543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870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359895" y="228600"/>
            <a:ext cx="11813410" cy="132588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rcRect l="236" t="54217" r="793" b="0"/>
          <a:stretch/>
        </p:blipFill>
        <p:spPr bwMode="auto">
          <a:xfrm>
            <a:off x="12359895" y="7417024"/>
            <a:ext cx="11813410" cy="6070376"/>
          </a:xfrm>
          <a:prstGeom prst="rect">
            <a:avLst/>
          </a:prstGeom>
        </p:spPr>
      </p:pic>
      <p:sp>
        <p:nvSpPr>
          <p:cNvPr id="9" name="Заголовок 1"/>
          <p:cNvSpPr txBox="1"/>
          <p:nvPr/>
        </p:nvSpPr>
        <p:spPr bwMode="auto">
          <a:xfrm>
            <a:off x="1034472" y="4590676"/>
            <a:ext cx="11496964" cy="226732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Autofit/>
          </a:bodyPr>
          <a:lstStyle>
            <a:lvl1pPr marL="0" marR="0" indent="0" algn="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50" b="1" i="0" u="none" strike="noStrike" cap="none" spc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ru-RU" sz="5600">
              <a:solidFill>
                <a:schemeClr val="bg1"/>
              </a:solidFill>
              <a:latin typeface="Segoe UI Light"/>
              <a:ea typeface="Segoe UI Historic"/>
              <a:cs typeface="Segoe UI Light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34219" y="1306290"/>
            <a:ext cx="12725930" cy="54636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defRPr/>
            </a:pPr>
            <a:r>
              <a:rPr lang="ru-RU" sz="6000" b="1" i="0">
                <a:solidFill>
                  <a:schemeClr val="bg1"/>
                </a:solidFill>
                <a:latin typeface="Segoe UI Light"/>
                <a:cs typeface="Segoe UI Light"/>
              </a:rPr>
              <a:t>Доработки официального сайта </a:t>
            </a:r>
            <a:endParaRPr/>
          </a:p>
          <a:p>
            <a:pPr>
              <a:spcBef>
                <a:spcPts val="0"/>
              </a:spcBef>
              <a:defRPr/>
            </a:pPr>
            <a:r>
              <a:rPr lang="ru-RU" sz="5000" b="1" i="0">
                <a:solidFill>
                  <a:schemeClr val="bg1"/>
                </a:solidFill>
                <a:latin typeface="Segoe UI Light"/>
                <a:cs typeface="Segoe UI Light"/>
              </a:rPr>
              <a:t>для размещения информации о государственных и муниципальных учреждениях </a:t>
            </a:r>
            <a:r>
              <a:rPr lang="en-US" sz="5000" b="1" i="0">
                <a:solidFill>
                  <a:schemeClr val="bg1"/>
                </a:solidFill>
                <a:latin typeface="Segoe UI Light"/>
                <a:cs typeface="Segoe UI Light"/>
              </a:rPr>
              <a:t>WWW.BUS.GOV.RU</a:t>
            </a:r>
            <a:r>
              <a:rPr lang="ru-RU" sz="5000" b="1" i="0">
                <a:solidFill>
                  <a:schemeClr val="bg1"/>
                </a:solidFill>
                <a:latin typeface="Segoe UI Light"/>
                <a:cs typeface="Segoe UI Light"/>
              </a:rPr>
              <a:t> </a:t>
            </a:r>
            <a:endParaRPr sz="5000" b="1" i="0">
              <a:solidFill>
                <a:schemeClr val="bg1"/>
              </a:solidFill>
              <a:latin typeface="Segoe UI Light"/>
              <a:cs typeface="Segoe UI Light"/>
            </a:endParaRPr>
          </a:p>
          <a:p>
            <a:pPr>
              <a:spcBef>
                <a:spcPts val="0"/>
              </a:spcBef>
              <a:defRPr/>
            </a:pPr>
            <a:r>
              <a:rPr lang="ru-RU" sz="5000" b="1" i="0">
                <a:solidFill>
                  <a:schemeClr val="bg1"/>
                </a:solidFill>
                <a:latin typeface="Segoe UI Light"/>
                <a:cs typeface="Segoe UI Light"/>
              </a:rPr>
              <a:t>в 2023 году</a:t>
            </a:r>
            <a:endParaRPr sz="8000" i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85269" y="11341926"/>
            <a:ext cx="14383278" cy="16158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defRPr/>
            </a:pPr>
            <a:r>
              <a:rPr lang="ru-RU" sz="3200" i="0">
                <a:solidFill>
                  <a:schemeClr val="tx1"/>
                </a:solidFill>
                <a:latin typeface="Segoe UI Light"/>
                <a:cs typeface="Segoe UI Light"/>
              </a:rPr>
              <a:t>Светлов Андрей Михайлович</a:t>
            </a:r>
            <a:endParaRPr sz="8000" i="0"/>
          </a:p>
          <a:p>
            <a:pPr>
              <a:spcBef>
                <a:spcPts val="0"/>
              </a:spcBef>
              <a:defRPr/>
            </a:pPr>
            <a:r>
              <a:rPr lang="ru-RU" sz="3200" i="0">
                <a:solidFill>
                  <a:schemeClr val="tx1"/>
                </a:solidFill>
                <a:latin typeface="Segoe UI Light"/>
                <a:cs typeface="Segoe UI Light"/>
              </a:rPr>
              <a:t>Федеральное казначейство, декабрь 2023 года</a:t>
            </a:r>
            <a:endParaRPr lang="ru-RU" sz="3200" i="0">
              <a:solidFill>
                <a:schemeClr val="tx1"/>
              </a:solidFill>
              <a:latin typeface="Segoe UI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71383095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35455" y="329496"/>
            <a:ext cx="3230562" cy="12620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54408363" name="Заголовок 2"/>
          <p:cNvSpPr txBox="1"/>
          <p:nvPr/>
        </p:nvSpPr>
        <p:spPr bwMode="auto">
          <a:xfrm>
            <a:off x="4178299" y="622153"/>
            <a:ext cx="19422289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ru-RU" sz="4400" spc="0">
                <a:solidFill>
                  <a:srgbClr val="00467A"/>
                </a:solidFill>
                <a:latin typeface="Segoe UI Light"/>
                <a:cs typeface="Segoe UI Light"/>
              </a:rPr>
              <a:t>План работ по развитию сайта </a:t>
            </a:r>
            <a:r>
              <a:rPr lang="en-US" sz="4400" spc="0">
                <a:solidFill>
                  <a:srgbClr val="00467A"/>
                </a:solidFill>
                <a:latin typeface="Segoe UI Light"/>
                <a:cs typeface="Segoe UI Light"/>
              </a:rPr>
              <a:t>bus.gov.ru</a:t>
            </a:r>
            <a:r>
              <a:rPr lang="ru-RU" sz="4400" spc="0">
                <a:solidFill>
                  <a:srgbClr val="00467A"/>
                </a:solidFill>
                <a:latin typeface="Segoe UI Light"/>
                <a:cs typeface="Segoe UI Light"/>
              </a:rPr>
              <a:t> в 2024 году</a:t>
            </a:r>
            <a:endParaRPr lang="en-US" sz="44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sp>
        <p:nvSpPr>
          <p:cNvPr id="943729020" name="Скругленный прямоугольник 56"/>
          <p:cNvSpPr/>
          <p:nvPr/>
        </p:nvSpPr>
        <p:spPr bwMode="auto">
          <a:xfrm>
            <a:off x="592605" y="1950720"/>
            <a:ext cx="22755075" cy="10789919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endParaRPr lang="ru-RU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algn="ctr" defTabSz="914400">
              <a:spcBef>
                <a:spcPts val="0"/>
              </a:spcBef>
              <a:defRPr/>
            </a:pPr>
            <a:r>
              <a:rPr lang="ru-RU" sz="4500" b="1" i="0" spc="0">
                <a:solidFill>
                  <a:srgbClr val="002060"/>
                </a:solidFill>
                <a:latin typeface="Segoe UI Light"/>
                <a:cs typeface="Segoe UI Light"/>
              </a:rPr>
              <a:t>Технологические новации Цифрового профиля учреждения</a:t>
            </a:r>
            <a:endParaRPr sz="4500"/>
          </a:p>
          <a:p>
            <a:pPr algn="just" defTabSz="914400">
              <a:spcBef>
                <a:spcPts val="0"/>
              </a:spcBef>
              <a:defRPr/>
            </a:pPr>
            <a:endParaRPr lang="ru-RU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571500" indent="-571500" algn="just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наполнение цифрового профиля учреждения сведениями в структурированном виде осуществляется посредством информационного взаимодействия Официального сайта с государственными и иными информационными системами;</a:t>
            </a:r>
            <a:endParaRPr/>
          </a:p>
          <a:p>
            <a:pPr algn="just" defTabSz="914400">
              <a:spcBef>
                <a:spcPts val="0"/>
              </a:spcBef>
              <a:defRPr/>
            </a:pPr>
            <a:endParaRPr lang="ru-RU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571500" indent="-571500" algn="just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доступ к цифровому профилю учреждения предоставляется уполномоченным пользователям (государственные органы, органы муниципальной власти, учреждения);</a:t>
            </a:r>
            <a:endParaRPr/>
          </a:p>
          <a:p>
            <a:pPr algn="just" defTabSz="914400">
              <a:spcBef>
                <a:spcPts val="0"/>
              </a:spcBef>
              <a:defRPr/>
            </a:pPr>
            <a:endParaRPr lang="ru-RU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571500" indent="-571500" algn="just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позволит использовать данные учреждений для осуществления анализа, мониторинга, управления деятельностью учреждений, а также финансового контроля</a:t>
            </a:r>
            <a:endParaRPr/>
          </a:p>
          <a:p>
            <a:pPr algn="just" defTabSz="914400">
              <a:spcBef>
                <a:spcPts val="0"/>
              </a:spcBef>
              <a:defRPr/>
            </a:pPr>
            <a:endParaRPr lang="ru-RU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algn="just" defTabSz="914400">
              <a:spcBef>
                <a:spcPts val="0"/>
              </a:spcBef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 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endParaRPr lang="ru-RU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457200" lvl="0" indent="-457200" defTabSz="914400">
              <a:spcBef>
                <a:spcPts val="0"/>
              </a:spcBef>
              <a:buFont typeface="Arial"/>
              <a:buChar char="•"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71383095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35455" y="329496"/>
            <a:ext cx="3230562" cy="12620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54408363" name="Заголовок 2"/>
          <p:cNvSpPr txBox="1"/>
          <p:nvPr/>
        </p:nvSpPr>
        <p:spPr bwMode="auto">
          <a:xfrm>
            <a:off x="4178299" y="622153"/>
            <a:ext cx="19422289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ru-RU" sz="4400" spc="0">
                <a:solidFill>
                  <a:srgbClr val="00467A"/>
                </a:solidFill>
                <a:latin typeface="Segoe UI Light"/>
                <a:cs typeface="Segoe UI Light"/>
              </a:rPr>
              <a:t>План работ по развитию сайта </a:t>
            </a:r>
            <a:r>
              <a:rPr lang="en-US" sz="4400" spc="0">
                <a:solidFill>
                  <a:srgbClr val="00467A"/>
                </a:solidFill>
                <a:latin typeface="Segoe UI Light"/>
                <a:cs typeface="Segoe UI Light"/>
              </a:rPr>
              <a:t>bus.gov.ru</a:t>
            </a:r>
            <a:r>
              <a:rPr lang="ru-RU" sz="4400" spc="0">
                <a:solidFill>
                  <a:srgbClr val="00467A"/>
                </a:solidFill>
                <a:latin typeface="Segoe UI Light"/>
                <a:cs typeface="Segoe UI Light"/>
              </a:rPr>
              <a:t> в 2024 году</a:t>
            </a:r>
            <a:endParaRPr lang="en-US" sz="44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sp>
        <p:nvSpPr>
          <p:cNvPr id="943729020" name="Скругленный прямоугольник 56"/>
          <p:cNvSpPr/>
          <p:nvPr/>
        </p:nvSpPr>
        <p:spPr bwMode="auto">
          <a:xfrm>
            <a:off x="592605" y="1950720"/>
            <a:ext cx="22755075" cy="10789919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endParaRPr lang="ru-RU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algn="just" defTabSz="914400">
              <a:spcBef>
                <a:spcPts val="0"/>
              </a:spcBef>
              <a:defRPr/>
            </a:pPr>
            <a:r>
              <a:rPr lang="ru-RU" b="1" i="0" spc="0">
                <a:solidFill>
                  <a:srgbClr val="002060"/>
                </a:solidFill>
                <a:latin typeface="Segoe UI Light"/>
                <a:cs typeface="Segoe UI Light"/>
              </a:rPr>
              <a:t>Информационно-аналитический блок </a:t>
            </a: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- современный аналитический инструмент, который на основании создания запросов на выборку позволяет сформировать аналитические показатели по заданным пользователем параметрам, например, экономическим, статистическим, бухгалтерским и другим.</a:t>
            </a:r>
            <a:endParaRPr/>
          </a:p>
          <a:p>
            <a:pPr algn="ctr" defTabSz="914400">
              <a:spcBef>
                <a:spcPts val="0"/>
              </a:spcBef>
              <a:defRPr/>
            </a:pPr>
            <a:endParaRPr lang="ru-RU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Алгоритмы заданных параметров позволят рассчитывать следующие группы показателей:</a:t>
            </a:r>
            <a:endParaRPr/>
          </a:p>
          <a:p>
            <a:pPr algn="just" defTabSz="914400">
              <a:spcBef>
                <a:spcPts val="0"/>
              </a:spcBef>
              <a:defRPr/>
            </a:pPr>
            <a:r>
              <a:rPr lang="ru-RU"/>
              <a:t>– достаточности имущества;</a:t>
            </a:r>
            <a:endParaRPr/>
          </a:p>
          <a:p>
            <a:pPr algn="just" defTabSz="914400">
              <a:spcBef>
                <a:spcPts val="0"/>
              </a:spcBef>
              <a:defRPr/>
            </a:pPr>
            <a:r>
              <a:rPr lang="ru-RU"/>
              <a:t>– достаточности финансового обеспечения;</a:t>
            </a:r>
            <a:endParaRPr/>
          </a:p>
          <a:p>
            <a:pPr algn="just" defTabSz="914400">
              <a:spcBef>
                <a:spcPts val="0"/>
              </a:spcBef>
              <a:defRPr/>
            </a:pPr>
            <a:r>
              <a:rPr lang="ru-RU"/>
              <a:t>– анализа штатной и фактической численности;</a:t>
            </a:r>
            <a:endParaRPr/>
          </a:p>
          <a:p>
            <a:pPr algn="just" defTabSz="914400">
              <a:spcBef>
                <a:spcPts val="0"/>
              </a:spcBef>
              <a:defRPr/>
            </a:pPr>
            <a:r>
              <a:rPr lang="ru-RU"/>
              <a:t>– анализа категорий потребителей и востребованности услуг учреждения;</a:t>
            </a:r>
            <a:endParaRPr/>
          </a:p>
          <a:p>
            <a:pPr algn="just" defTabSz="914400">
              <a:spcBef>
                <a:spcPts val="0"/>
              </a:spcBef>
              <a:defRPr/>
            </a:pPr>
            <a:r>
              <a:rPr lang="ru-RU"/>
              <a:t>– расчёт показателей оценки эффективности учреждения и финансовой устойчивости – иные показатели</a:t>
            </a:r>
            <a:endParaRPr/>
          </a:p>
          <a:p>
            <a:pPr algn="ctr" defTabSz="914400">
              <a:spcBef>
                <a:spcPts val="0"/>
              </a:spcBef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71383095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35455" y="329496"/>
            <a:ext cx="3230562" cy="12620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54408363" name="Заголовок 2"/>
          <p:cNvSpPr txBox="1"/>
          <p:nvPr/>
        </p:nvSpPr>
        <p:spPr bwMode="auto">
          <a:xfrm>
            <a:off x="4178299" y="622153"/>
            <a:ext cx="19422289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 defTabSz="914400">
              <a:spcBef>
                <a:spcPts val="0"/>
              </a:spcBef>
              <a:defRPr/>
            </a:pPr>
            <a:r>
              <a:rPr lang="ru-RU" sz="4400" spc="0">
                <a:solidFill>
                  <a:srgbClr val="00467A"/>
                </a:solidFill>
                <a:latin typeface="Segoe UI Light"/>
                <a:cs typeface="Segoe UI Light"/>
              </a:rPr>
              <a:t>План работ по развитию сайта </a:t>
            </a:r>
            <a:r>
              <a:rPr lang="en-US" sz="4400" spc="0">
                <a:solidFill>
                  <a:srgbClr val="00467A"/>
                </a:solidFill>
                <a:latin typeface="Segoe UI Light"/>
                <a:cs typeface="Segoe UI Light"/>
              </a:rPr>
              <a:t>bus.gov.ru</a:t>
            </a:r>
            <a:r>
              <a:rPr lang="ru-RU" sz="4400" spc="0">
                <a:solidFill>
                  <a:srgbClr val="00467A"/>
                </a:solidFill>
                <a:latin typeface="Segoe UI Light"/>
                <a:cs typeface="Segoe UI Light"/>
              </a:rPr>
              <a:t> в 2024 году</a:t>
            </a:r>
            <a:endParaRPr lang="en-US" sz="44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sp>
        <p:nvSpPr>
          <p:cNvPr id="943729020" name="Скругленный прямоугольник 56"/>
          <p:cNvSpPr/>
          <p:nvPr/>
        </p:nvSpPr>
        <p:spPr bwMode="auto">
          <a:xfrm>
            <a:off x="592605" y="1950720"/>
            <a:ext cx="22755075" cy="10789919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algn="just" defTabSz="914400">
              <a:spcBef>
                <a:spcPts val="0"/>
              </a:spcBef>
              <a:defRPr/>
            </a:pPr>
            <a:r>
              <a:rPr lang="ru-RU" b="1" i="0" spc="0">
                <a:solidFill>
                  <a:srgbClr val="002060"/>
                </a:solidFill>
                <a:latin typeface="Segoe UI Light"/>
                <a:cs typeface="Segoe UI Light"/>
              </a:rPr>
              <a:t>Система мониторинга учреждения</a:t>
            </a:r>
            <a:endParaRPr/>
          </a:p>
          <a:p>
            <a:pPr algn="just" defTabSz="914400">
              <a:spcBef>
                <a:spcPts val="0"/>
              </a:spcBef>
              <a:defRPr/>
            </a:pPr>
            <a:endParaRPr lang="ru-RU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571500" indent="-571500" algn="just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содержит статистику и процент заполняемости цифрового профиля учреждения;</a:t>
            </a:r>
            <a:endParaRPr/>
          </a:p>
          <a:p>
            <a:pPr marL="571500" indent="-571500" algn="just" defTabSz="914400">
              <a:spcBef>
                <a:spcPts val="0"/>
              </a:spcBef>
              <a:buFont typeface="Arial"/>
              <a:buChar char="•"/>
              <a:defRPr/>
            </a:pPr>
            <a:endParaRPr lang="ru-RU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571500" indent="-571500" algn="just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формируется в разрезе каждого учреждения, а также по типам учреждений, по учредителю, уровням бюджетов, выбранному федеральному округу, региону, муниципалитету, в целом по всем учреждениям</a:t>
            </a:r>
            <a:endParaRPr/>
          </a:p>
          <a:p>
            <a:pPr algn="just" defTabSz="914400">
              <a:spcBef>
                <a:spcPts val="0"/>
              </a:spcBef>
              <a:defRPr/>
            </a:pPr>
            <a:endParaRPr lang="ru-RU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algn="ctr" defTabSz="914400">
              <a:spcBef>
                <a:spcPts val="0"/>
              </a:spcBef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71383095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35455" y="329496"/>
            <a:ext cx="3230562" cy="12620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54408363" name="Заголовок 2"/>
          <p:cNvSpPr txBox="1"/>
          <p:nvPr/>
        </p:nvSpPr>
        <p:spPr bwMode="auto">
          <a:xfrm>
            <a:off x="4178299" y="622153"/>
            <a:ext cx="19422289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 defTabSz="914400">
              <a:spcBef>
                <a:spcPts val="0"/>
              </a:spcBef>
              <a:defRPr/>
            </a:pPr>
            <a:r>
              <a:rPr lang="ru-RU" sz="4400" spc="0">
                <a:solidFill>
                  <a:srgbClr val="00467A"/>
                </a:solidFill>
                <a:latin typeface="Segoe UI Light"/>
                <a:cs typeface="Segoe UI Light"/>
              </a:rPr>
              <a:t>План работ по развитию сайта </a:t>
            </a:r>
            <a:r>
              <a:rPr lang="en-US" sz="4400" spc="0">
                <a:solidFill>
                  <a:srgbClr val="00467A"/>
                </a:solidFill>
                <a:latin typeface="Segoe UI Light"/>
                <a:cs typeface="Segoe UI Light"/>
              </a:rPr>
              <a:t>bus.gov.ru</a:t>
            </a:r>
            <a:r>
              <a:rPr lang="ru-RU" sz="4400" spc="0">
                <a:solidFill>
                  <a:srgbClr val="00467A"/>
                </a:solidFill>
                <a:latin typeface="Segoe UI Light"/>
                <a:cs typeface="Segoe UI Light"/>
              </a:rPr>
              <a:t> в 2024 году</a:t>
            </a:r>
            <a:endParaRPr lang="en-US" sz="44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sp>
        <p:nvSpPr>
          <p:cNvPr id="943729020" name="Скругленный прямоугольник 56"/>
          <p:cNvSpPr/>
          <p:nvPr/>
        </p:nvSpPr>
        <p:spPr bwMode="auto">
          <a:xfrm>
            <a:off x="592605" y="1950720"/>
            <a:ext cx="22755075" cy="10789919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endParaRPr lang="ru-RU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algn="ctr" defTabSz="914400">
              <a:spcBef>
                <a:spcPts val="0"/>
              </a:spcBef>
              <a:defRPr/>
            </a:pPr>
            <a:r>
              <a:rPr lang="en-US" b="1" i="0" spc="0">
                <a:solidFill>
                  <a:srgbClr val="002060"/>
                </a:solidFill>
                <a:latin typeface="Segoe UI Light"/>
                <a:cs typeface="Segoe UI Light"/>
              </a:rPr>
              <a:t>II. </a:t>
            </a:r>
            <a:r>
              <a:rPr lang="ru-RU" b="1" i="0" spc="0">
                <a:solidFill>
                  <a:srgbClr val="002060"/>
                </a:solidFill>
                <a:latin typeface="Segoe UI Light"/>
                <a:cs typeface="Segoe UI Light"/>
              </a:rPr>
              <a:t>«Маркет-плейс» государственных (муниципальных) услуг на базе портала Официального сайта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endParaRPr lang="ru-RU"/>
          </a:p>
          <a:p>
            <a:pPr algn="just" defTabSz="914400">
              <a:spcBef>
                <a:spcPts val="0"/>
              </a:spcBef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оптимизированная онлайн-платформа по предоставлению государственных (муниципальных) услуг </a:t>
            </a:r>
            <a:endParaRPr/>
          </a:p>
          <a:p>
            <a:pPr algn="just" defTabSz="914400">
              <a:spcBef>
                <a:spcPts val="0"/>
              </a:spcBef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(выполняемых работ) гражданам на базе Официального сайта (1-очередь в части государственных (муниципальных) услуг, предоставляемых в рамках Федерального закона 189-ФЗ, и выступает информационным посредником в онлайн-среде по предоставлению потребителям площадки для связи онлайн-пользователей с информацией о продуктах или услугах различных компаний</a:t>
            </a:r>
            <a:endParaRPr/>
          </a:p>
          <a:p>
            <a:pPr algn="just" defTabSz="914400">
              <a:spcBef>
                <a:spcPts val="0"/>
              </a:spcBef>
              <a:defRPr/>
            </a:pPr>
            <a:endParaRPr lang="ru-RU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algn="just" defTabSz="914400">
              <a:spcBef>
                <a:spcPts val="0"/>
              </a:spcBef>
              <a:defRPr/>
            </a:pPr>
            <a:r>
              <a:rPr lang="ru-RU" b="1" i="0" spc="0">
                <a:solidFill>
                  <a:srgbClr val="002060"/>
                </a:solidFill>
                <a:latin typeface="Segoe UI Light"/>
                <a:cs typeface="Segoe UI Light"/>
              </a:rPr>
              <a:t>Основные преимущества:</a:t>
            </a:r>
            <a:endParaRPr b="1"/>
          </a:p>
          <a:p>
            <a:pPr algn="just" defTabSz="914400">
              <a:spcBef>
                <a:spcPts val="0"/>
              </a:spcBef>
              <a:defRPr/>
            </a:pPr>
            <a:endParaRPr lang="ru-RU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algn="just" defTabSz="914400">
              <a:spcBef>
                <a:spcPts val="0"/>
              </a:spcBef>
              <a:defRPr/>
            </a:pPr>
            <a:r>
              <a:rPr lang="ru-RU"/>
              <a:t>- расширенные возможности подбора исполнителя по параметрам: стоимость услуг, их качество и доступность (место оказания услуг), сроки и др.;</a:t>
            </a:r>
            <a:endParaRPr/>
          </a:p>
          <a:p>
            <a:pPr algn="just" defTabSz="914400">
              <a:spcBef>
                <a:spcPts val="0"/>
              </a:spcBef>
              <a:defRPr/>
            </a:pPr>
            <a:r>
              <a:rPr lang="ru-RU"/>
              <a:t>- простота и оперативность обратной связи, а также возможность оценки, в том числе независимой оценки качества условий оказания услуг, формирования отзывов.</a:t>
            </a:r>
            <a:endParaRPr/>
          </a:p>
          <a:p>
            <a:pPr algn="just" defTabSz="914400">
              <a:spcBef>
                <a:spcPts val="0"/>
              </a:spcBef>
              <a:defRPr/>
            </a:pPr>
            <a:endParaRPr lang="ru-RU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algn="just" defTabSz="914400">
              <a:spcBef>
                <a:spcPts val="0"/>
              </a:spcBef>
              <a:defRPr/>
            </a:pPr>
            <a:endParaRPr lang="ru-RU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5046490" name="Rectangle 27"/>
          <p:cNvSpPr/>
          <p:nvPr/>
        </p:nvSpPr>
        <p:spPr bwMode="auto">
          <a:xfrm>
            <a:off x="0" y="-126775"/>
            <a:ext cx="24384000" cy="7543800"/>
          </a:xfrm>
          <a:prstGeom prst="rect">
            <a:avLst/>
          </a:prstGeom>
          <a:solidFill>
            <a:srgbClr val="0B4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350"/>
          </a:p>
        </p:txBody>
      </p:sp>
      <p:pic>
        <p:nvPicPr>
          <p:cNvPr id="1123229267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359894" y="228600"/>
            <a:ext cx="11813410" cy="13258800"/>
          </a:xfrm>
          <a:prstGeom prst="rect">
            <a:avLst/>
          </a:prstGeom>
        </p:spPr>
      </p:pic>
      <p:pic>
        <p:nvPicPr>
          <p:cNvPr id="1259777602" name="Рисунок 6"/>
          <p:cNvPicPr>
            <a:picLocks noChangeAspect="1"/>
          </p:cNvPicPr>
          <p:nvPr/>
        </p:nvPicPr>
        <p:blipFill>
          <a:blip r:embed="rId3"/>
          <a:srcRect l="236" t="54217" r="793" b="0"/>
          <a:stretch/>
        </p:blipFill>
        <p:spPr bwMode="auto">
          <a:xfrm>
            <a:off x="12359894" y="7417023"/>
            <a:ext cx="11813410" cy="6070375"/>
          </a:xfrm>
          <a:prstGeom prst="rect">
            <a:avLst/>
          </a:prstGeom>
        </p:spPr>
      </p:pic>
      <p:sp>
        <p:nvSpPr>
          <p:cNvPr id="724497334" name="Заголовок 1"/>
          <p:cNvSpPr txBox="1"/>
          <p:nvPr/>
        </p:nvSpPr>
        <p:spPr bwMode="auto">
          <a:xfrm>
            <a:off x="361507" y="3096579"/>
            <a:ext cx="11830489" cy="4320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Autofit/>
          </a:bodyPr>
          <a:lstStyle>
            <a:defPPr>
              <a:defRPr lang="ru-RU"/>
            </a:defPPr>
            <a:lvl1pPr marR="0" indent="0" defTabSz="8254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u="none" strike="noStrike" cap="none" spc="0">
                <a:solidFill>
                  <a:schemeClr val="bg1"/>
                </a:solidFill>
                <a:latin typeface="Segoe UI Light"/>
                <a:ea typeface="Segoe UI Historic"/>
                <a:cs typeface="Segoe UI Light"/>
              </a:defRPr>
            </a:lvl1pPr>
            <a:lvl2pPr marL="0" marR="0" indent="0" algn="ctr" defTabSz="8254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2pPr>
            <a:lvl3pPr marL="0" marR="0" indent="0" algn="ctr" defTabSz="8254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3pPr>
            <a:lvl4pPr marL="0" marR="0" indent="0" algn="ctr" defTabSz="8254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4pPr>
            <a:lvl5pPr marL="0" marR="0" indent="0" algn="ctr" defTabSz="8254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5pPr>
            <a:lvl6pPr marL="0" marR="0" indent="0" algn="ctr" defTabSz="8254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6pPr>
            <a:lvl7pPr marL="0" marR="0" indent="0" algn="ctr" defTabSz="8254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7pPr>
            <a:lvl8pPr marL="0" marR="0" indent="0" algn="ctr" defTabSz="8254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8pPr>
            <a:lvl9pPr marL="0" marR="0" indent="0" algn="ctr" defTabSz="8254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</a:defRPr>
            </a:lvl9pPr>
          </a:lstStyle>
          <a:p>
            <a:pPr>
              <a:defRPr/>
            </a:pPr>
            <a:r>
              <a:rPr lang="ru-RU" sz="4800" b="1"/>
              <a:t>СПАСИБО ЗА ВНИМАНИЕ</a:t>
            </a:r>
            <a:endParaRPr/>
          </a:p>
        </p:txBody>
      </p:sp>
      <p:sp>
        <p:nvSpPr>
          <p:cNvPr id="1877014221" name="TextBox 8"/>
          <p:cNvSpPr txBox="1"/>
          <p:nvPr/>
        </p:nvSpPr>
        <p:spPr bwMode="auto">
          <a:xfrm>
            <a:off x="6912205" y="12735579"/>
            <a:ext cx="9687838" cy="51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i="0">
                <a:solidFill>
                  <a:schemeClr val="tx1"/>
                </a:solidFill>
                <a:latin typeface="Segoe UI Light"/>
                <a:ea typeface="Segoe UI Black"/>
                <a:cs typeface="Segoe UI Light"/>
              </a:rPr>
              <a:t>Федеральное казначейство, декабрь 2023</a:t>
            </a:r>
            <a:endParaRPr sz="2800" i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" name="Сервисы по мониторингу размещения информации"/>
          <p:cNvSpPr txBox="1"/>
          <p:nvPr/>
        </p:nvSpPr>
        <p:spPr bwMode="auto">
          <a:xfrm>
            <a:off x="10616909" y="260437"/>
            <a:ext cx="13474254" cy="118430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 fontScale="85000" lnSpcReduction="10000"/>
          </a:bodyPr>
          <a:lstStyle>
            <a:lvl1pPr algn="ctr">
              <a:spcBef>
                <a:spcPts val="0"/>
              </a:spcBef>
              <a:defRPr sz="42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pPr>
              <a:defRPr/>
            </a:pPr>
            <a:r>
              <a:rPr lang="ru-RU"/>
              <a:t>Доработки Официального сайта </a:t>
            </a:r>
            <a:r>
              <a:rPr lang="en-US"/>
              <a:t>bus.gov.ru </a:t>
            </a:r>
            <a:endParaRPr lang="ru-RU"/>
          </a:p>
          <a:p>
            <a:pPr>
              <a:defRPr/>
            </a:pPr>
            <a:r>
              <a:rPr lang="ru-RU"/>
              <a:t>в части сведений о годовой бухгалтерской отчетности</a:t>
            </a:r>
            <a:endParaRPr>
              <a:latin typeface="Avenir Nex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1815" y="1896710"/>
            <a:ext cx="14308818" cy="607243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1815" y="8258361"/>
            <a:ext cx="14308818" cy="237638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71815" y="345767"/>
            <a:ext cx="3223204" cy="1261722"/>
          </a:xfrm>
          <a:prstGeom prst="rect">
            <a:avLst/>
          </a:prstGeom>
        </p:spPr>
      </p:pic>
      <p:sp>
        <p:nvSpPr>
          <p:cNvPr id="24" name="Заголовок 2"/>
          <p:cNvSpPr txBox="1"/>
          <p:nvPr/>
        </p:nvSpPr>
        <p:spPr bwMode="auto">
          <a:xfrm>
            <a:off x="4178300" y="406531"/>
            <a:ext cx="1942193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Доработки Официального сайта bus.gov.ru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в части сведений о годовой бухгалтерской отчетности</a:t>
            </a:r>
            <a:endParaRPr lang="en-US" sz="36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sp>
        <p:nvSpPr>
          <p:cNvPr id="25" name="Скругленный прямоугольник 56"/>
          <p:cNvSpPr/>
          <p:nvPr/>
        </p:nvSpPr>
        <p:spPr bwMode="auto">
          <a:xfrm>
            <a:off x="15487650" y="1896710"/>
            <a:ext cx="7923893" cy="3531633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r>
              <a:rPr lang="ru-RU" sz="2800" b="1" i="0" spc="0">
                <a:solidFill>
                  <a:srgbClr val="002060"/>
                </a:solidFill>
                <a:latin typeface="Segoe UI Light"/>
                <a:cs typeface="Segoe UI Light"/>
              </a:rPr>
              <a:t>Нормативно-правовое основание: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Изменения Приказа Минфина России № 33н;</a:t>
            </a:r>
            <a:endParaRPr/>
          </a:p>
          <a:p>
            <a:pPr marL="34290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Изменения Приказа Минфина России № 191н.</a:t>
            </a:r>
            <a:endParaRPr/>
          </a:p>
        </p:txBody>
      </p:sp>
      <p:sp>
        <p:nvSpPr>
          <p:cNvPr id="26" name="Скругленный прямоугольник 56"/>
          <p:cNvSpPr/>
          <p:nvPr/>
        </p:nvSpPr>
        <p:spPr bwMode="auto">
          <a:xfrm>
            <a:off x="15487650" y="5635256"/>
            <a:ext cx="7923893" cy="4999485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r>
              <a:rPr lang="ru-RU" sz="2800" b="1" i="0" spc="0">
                <a:solidFill>
                  <a:srgbClr val="002060"/>
                </a:solidFill>
                <a:latin typeface="Segoe UI Light"/>
                <a:cs typeface="Segoe UI Light"/>
              </a:rPr>
              <a:t>   Доработаны следующие формы: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ф.0503130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 Баланс главного распорядителя, распорядителя, получателя бюджетных средств, главного администратора, администратора источников финансирования дефицита бюджета, главного администратора, администратора доходов бюджета;</a:t>
            </a:r>
            <a:endParaRPr lang="ru-RU" sz="2400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ф.0503121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 Отчет о финансовых результатах деятельности;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ф.0503721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 Отчет о финансовых результатах деятельности учреждения;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ф.0503730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 Баланс государственного (муниципального) учреждения.</a:t>
            </a:r>
            <a:endParaRPr/>
          </a:p>
        </p:txBody>
      </p:sp>
      <p:sp>
        <p:nvSpPr>
          <p:cNvPr id="27" name="Скругленный прямоугольник 56"/>
          <p:cNvSpPr/>
          <p:nvPr/>
        </p:nvSpPr>
        <p:spPr bwMode="auto">
          <a:xfrm>
            <a:off x="471815" y="11066548"/>
            <a:ext cx="11270241" cy="1952766"/>
          </a:xfrm>
          <a:prstGeom prst="roundRect">
            <a:avLst>
              <a:gd name="adj" fmla="val 3010"/>
            </a:avLst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marL="17463" lvl="0" indent="-17463" algn="ctr" defTabSz="914400">
              <a:spcBef>
                <a:spcPts val="0"/>
              </a:spcBef>
              <a:defRPr/>
            </a:pPr>
            <a:r>
              <a:rPr lang="ru-RU" sz="2700" b="1" i="0" spc="0">
                <a:solidFill>
                  <a:srgbClr val="002060"/>
                </a:solidFill>
                <a:latin typeface="Segoe UI Light"/>
                <a:cs typeface="Segoe UI Light"/>
              </a:rPr>
              <a:t>1. Бухгалтерская отчетность федеральных учреждений: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загрузка сведений из открытых данных ЕПБС с использованием API;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автоматическая публикация;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блокировка редактирования сведений в ЛК учреждения, в случае загрузки из открытых данных ЕПБС</a:t>
            </a:r>
            <a:r>
              <a:rPr lang="ru-RU" sz="1400" i="0" spc="0">
                <a:solidFill>
                  <a:srgbClr val="002060"/>
                </a:solidFill>
                <a:latin typeface="Segoe UI Light"/>
                <a:cs typeface="Segoe UI Light"/>
              </a:rPr>
              <a:t>.</a:t>
            </a:r>
            <a:endParaRPr lang="ru-RU" sz="1400" b="0" i="0" u="none" strike="noStrike" cap="none" spc="0">
              <a:ln>
                <a:noFill/>
              </a:ln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  <p:sp>
        <p:nvSpPr>
          <p:cNvPr id="28" name="Скругленный прямоугольник 56"/>
          <p:cNvSpPr/>
          <p:nvPr/>
        </p:nvSpPr>
        <p:spPr bwMode="auto">
          <a:xfrm>
            <a:off x="12343595" y="11066548"/>
            <a:ext cx="11067948" cy="1952766"/>
          </a:xfrm>
          <a:prstGeom prst="roundRect">
            <a:avLst>
              <a:gd name="adj" fmla="val 3010"/>
            </a:avLst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algn="ctr" defTabSz="914400">
              <a:spcBef>
                <a:spcPts val="0"/>
              </a:spcBef>
              <a:defRPr/>
            </a:pPr>
            <a:r>
              <a:rPr lang="ru-RU" sz="2800" b="1" i="0" spc="0">
                <a:solidFill>
                  <a:srgbClr val="002060"/>
                </a:solidFill>
                <a:latin typeface="Segoe UI Light"/>
                <a:cs typeface="Segoe UI Light"/>
              </a:rPr>
              <a:t>2. </a:t>
            </a:r>
            <a:r>
              <a:rPr lang="ru-RU" sz="2700" b="1" i="0" spc="0">
                <a:solidFill>
                  <a:srgbClr val="002060"/>
                </a:solidFill>
                <a:latin typeface="Segoe UI Light"/>
                <a:cs typeface="Segoe UI Light"/>
              </a:rPr>
              <a:t>Бухгалтерская отчетность региональных и муниципальных учреждений: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доработка форм редактирования, печатных форм.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загрузка из внешних систем размещения информации в формате 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xml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;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endParaRPr lang="ru-RU" sz="2400" b="0" i="0" u="none" strike="noStrike" cap="none" spc="0">
              <a:ln>
                <a:noFill/>
              </a:ln>
              <a:solidFill>
                <a:srgbClr val="4472C4">
                  <a:lumMod val="50000"/>
                </a:srgbClr>
              </a:solidFill>
              <a:latin typeface="Segoe UI Light"/>
              <a:cs typeface="Segoe UI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9312" y="5919045"/>
            <a:ext cx="11203471" cy="727934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112825" y="5901505"/>
            <a:ext cx="11342261" cy="727934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99312" y="329498"/>
            <a:ext cx="3225800" cy="12620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Заголовок 2"/>
          <p:cNvSpPr txBox="1"/>
          <p:nvPr/>
        </p:nvSpPr>
        <p:spPr bwMode="auto">
          <a:xfrm>
            <a:off x="4178300" y="406531"/>
            <a:ext cx="1942193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Доработки Официального сайта bus.gov.ru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в части сведений о годовой бухгалтерской отчетности</a:t>
            </a:r>
            <a:endParaRPr lang="en-US" sz="36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sp>
        <p:nvSpPr>
          <p:cNvPr id="14" name="Скругленный прямоугольник 56"/>
          <p:cNvSpPr/>
          <p:nvPr/>
        </p:nvSpPr>
        <p:spPr bwMode="auto">
          <a:xfrm flipH="0" flipV="0">
            <a:off x="468766" y="1591560"/>
            <a:ext cx="22870203" cy="3303950"/>
          </a:xfrm>
          <a:prstGeom prst="roundRect">
            <a:avLst>
              <a:gd name="adj" fmla="val 3010"/>
            </a:avLst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800" i="0">
                <a:solidFill>
                  <a:srgbClr val="002060"/>
                </a:solidFill>
                <a:latin typeface="+mn-lt"/>
              </a:rPr>
              <a:t>Доработаны формы отображения сведений о годовой бухгалтерской отчетности в открытой части ГИС ГМУ; </a:t>
            </a:r>
            <a:endParaRPr/>
          </a:p>
          <a:p>
            <a:pPr marL="342900" lvl="0" indent="-342900">
              <a:spcBef>
                <a:spcPts val="0"/>
              </a:spcBef>
              <a:buFont typeface="Arial"/>
              <a:buChar char="•"/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</a:defRPr>
            </a:pPr>
            <a:r>
              <a:rPr lang="ru-RU" sz="2800" i="0">
                <a:solidFill>
                  <a:srgbClr val="002060"/>
                </a:solidFill>
                <a:latin typeface="+mn-lt"/>
              </a:rPr>
              <a:t>Доработаны форматно-логические и </a:t>
            </a:r>
            <a:r>
              <a:rPr lang="ru-RU" sz="2800" i="0">
                <a:solidFill>
                  <a:srgbClr val="002060"/>
                </a:solidFill>
                <a:latin typeface="+mn-lt"/>
              </a:rPr>
              <a:t>внутридокументные</a:t>
            </a:r>
            <a:r>
              <a:rPr lang="ru-RU" sz="2800" i="0">
                <a:solidFill>
                  <a:srgbClr val="002060"/>
                </a:solidFill>
                <a:latin typeface="+mn-lt"/>
              </a:rPr>
              <a:t> контроли;</a:t>
            </a:r>
            <a:endParaRPr/>
          </a:p>
          <a:p>
            <a:pPr marL="342900" lvl="0" indent="-342900">
              <a:spcBef>
                <a:spcPts val="0"/>
              </a:spcBef>
              <a:buFont typeface="Arial"/>
              <a:buChar char="•"/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</a:defRPr>
            </a:pPr>
            <a:r>
              <a:rPr lang="ru-RU" sz="2800" i="0">
                <a:solidFill>
                  <a:srgbClr val="002060"/>
                </a:solidFill>
                <a:latin typeface="+mn-lt"/>
              </a:rPr>
              <a:t>Реализованы </a:t>
            </a:r>
            <a:r>
              <a:rPr lang="ru-RU" sz="2800" i="0">
                <a:solidFill>
                  <a:srgbClr val="002060"/>
                </a:solidFill>
                <a:latin typeface="+mn-lt"/>
              </a:rPr>
              <a:t>междокументальные</a:t>
            </a:r>
            <a:r>
              <a:rPr lang="ru-RU" sz="2800" i="0">
                <a:solidFill>
                  <a:srgbClr val="002060"/>
                </a:solidFill>
                <a:latin typeface="+mn-lt"/>
              </a:rPr>
              <a:t> контроли при размещении сведений о годовой бухгалтерской отчетности:</a:t>
            </a:r>
            <a:endParaRPr/>
          </a:p>
          <a:p>
            <a:pPr marL="987425" lvl="7" indent="274638">
              <a:spcBef>
                <a:spcPts val="0"/>
              </a:spcBef>
              <a:buFont typeface="Wingdings"/>
              <a:buChar char="Ø"/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</a:defRPr>
            </a:pPr>
            <a:r>
              <a:rPr lang="ru-RU" sz="2800" i="0">
                <a:solidFill>
                  <a:srgbClr val="002060"/>
                </a:solidFill>
                <a:latin typeface="+mn-lt"/>
              </a:rPr>
              <a:t> между формами 0503730 и 0503721;</a:t>
            </a:r>
            <a:endParaRPr/>
          </a:p>
          <a:p>
            <a:pPr marL="987425" lvl="7" indent="274638">
              <a:spcBef>
                <a:spcPts val="0"/>
              </a:spcBef>
              <a:buFont typeface="Wingdings"/>
              <a:buChar char="Ø"/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</a:defRPr>
            </a:pPr>
            <a:r>
              <a:rPr lang="ru-RU" sz="2800" i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i="0">
                <a:solidFill>
                  <a:srgbClr val="002060"/>
                </a:solidFill>
                <a:latin typeface="DIN Condensed Bold"/>
              </a:rPr>
              <a:t>между формами 0503130 и 0503121;</a:t>
            </a:r>
            <a:endParaRPr/>
          </a:p>
          <a:p>
            <a:pPr marL="987424" lvl="7" indent="274637">
              <a:spcBef>
                <a:spcPts val="0"/>
              </a:spcBef>
              <a:buFont typeface="Wingdings"/>
              <a:buChar char="Ø"/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</a:defRPr>
            </a:pPr>
            <a:r>
              <a:rPr lang="ru-RU" sz="2800" i="0">
                <a:solidFill>
                  <a:srgbClr val="002060"/>
                </a:solidFill>
                <a:latin typeface="DIN Condensed Bold"/>
              </a:rPr>
              <a:t> между Планом финансово-хозяйственной деятельности  и формой 0503737 (Отчет об исполнении учреждением плана ФХД).</a:t>
            </a:r>
            <a:endParaRPr lang="ru-RU" sz="2800" i="0">
              <a:solidFill>
                <a:srgbClr val="002060"/>
              </a:solidFill>
              <a:latin typeface="DIN Condensed Bold"/>
            </a:endParaRPr>
          </a:p>
          <a:p>
            <a:pPr marL="0" marR="0" lvl="7" indent="7200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defRPr sz="3500" i="0" spc="0">
                <a:solidFill>
                  <a:srgbClr val="FFFFFF"/>
                </a:solidFill>
                <a:latin typeface="DIN Alternate Bold"/>
                <a:ea typeface="DIN Alternate Bold"/>
                <a:cs typeface="DIN Alternate Bold"/>
              </a:defRPr>
            </a:pPr>
            <a:r>
              <a:rPr lang="ru-RU" sz="2000" i="1">
                <a:solidFill>
                  <a:srgbClr val="002060"/>
                </a:solidFill>
                <a:latin typeface="DIN Condensed Bold"/>
              </a:rPr>
              <a:t>*Требования к </a:t>
            </a:r>
            <a:r>
              <a:rPr lang="ru-RU" sz="2000" b="0" i="1" u="none" strike="noStrike" cap="none" spc="37">
                <a:ln>
                  <a:noFill/>
                </a:ln>
                <a:solidFill>
                  <a:srgbClr val="002060"/>
                </a:solidFill>
                <a:latin typeface="DIN Condensed Bold"/>
                <a:ea typeface="DIN Condensed Bold"/>
                <a:cs typeface="DIN Condensed Bold"/>
              </a:rPr>
              <a:t>форматно-логическим и </a:t>
            </a:r>
            <a:r>
              <a:rPr lang="ru-RU" sz="2000" b="0" i="1" u="none" strike="noStrike" cap="none" spc="37">
                <a:ln>
                  <a:noFill/>
                </a:ln>
                <a:solidFill>
                  <a:srgbClr val="002060"/>
                </a:solidFill>
                <a:latin typeface="DIN Condensed Bold"/>
                <a:ea typeface="DIN Condensed Bold"/>
                <a:cs typeface="DIN Condensed Bold"/>
              </a:rPr>
              <a:t>внутридокументным</a:t>
            </a:r>
            <a:r>
              <a:rPr lang="ru-RU" sz="2000" b="0" i="1" u="none" strike="noStrike" cap="none" spc="37">
                <a:ln>
                  <a:noFill/>
                </a:ln>
                <a:solidFill>
                  <a:srgbClr val="002060"/>
                </a:solidFill>
                <a:latin typeface="DIN Condensed Bold"/>
                <a:ea typeface="DIN Condensed Bold"/>
                <a:cs typeface="DIN Condensed Bold"/>
              </a:rPr>
              <a:t> контролям размещены на сайте </a:t>
            </a:r>
            <a:r>
              <a:rPr lang="en-US" sz="2000" b="0" i="1" u="none" strike="noStrike" cap="none" spc="37">
                <a:ln>
                  <a:noFill/>
                </a:ln>
                <a:solidFill>
                  <a:srgbClr val="002060"/>
                </a:solidFill>
                <a:latin typeface="DIN Condensed Bold"/>
                <a:ea typeface="DIN Condensed Bold"/>
                <a:cs typeface="DIN Condensed Bold"/>
              </a:rPr>
              <a:t>bus.gov.ru </a:t>
            </a:r>
            <a:r>
              <a:rPr lang="ru-RU" sz="2000" b="0" i="1" u="none" strike="noStrike" cap="none" spc="37">
                <a:ln>
                  <a:noFill/>
                </a:ln>
                <a:solidFill>
                  <a:srgbClr val="002060"/>
                </a:solidFill>
                <a:latin typeface="DIN Condensed Bold"/>
                <a:ea typeface="DIN Condensed Bold"/>
                <a:cs typeface="DIN Condensed Bold"/>
              </a:rPr>
              <a:t>в разделе «Документы»</a:t>
            </a:r>
            <a:endParaRPr sz="2800" i="1">
              <a:solidFill>
                <a:srgbClr val="002060"/>
              </a:solidFill>
              <a:latin typeface="DIN Condensed Bold"/>
            </a:endParaRP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  <p:sp>
        <p:nvSpPr>
          <p:cNvPr id="7" name="Заголовок 2"/>
          <p:cNvSpPr txBox="1"/>
          <p:nvPr/>
        </p:nvSpPr>
        <p:spPr bwMode="auto">
          <a:xfrm>
            <a:off x="499312" y="4921354"/>
            <a:ext cx="11203471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>
              <a:spcBef>
                <a:spcPts val="0"/>
              </a:spcBef>
              <a:defRPr/>
            </a:pPr>
            <a:r>
              <a:rPr lang="ru-RU" sz="2800" spc="0">
                <a:solidFill>
                  <a:srgbClr val="00467A"/>
                </a:solidFill>
                <a:latin typeface="Segoe UI Light"/>
                <a:cs typeface="Segoe UI Light"/>
              </a:rPr>
              <a:t>Доступ к бухгалтерской отчетности </a:t>
            </a:r>
            <a:endParaRPr/>
          </a:p>
          <a:p>
            <a:pPr algn="ctr" defTabSz="914400">
              <a:spcBef>
                <a:spcPts val="0"/>
              </a:spcBef>
              <a:defRPr/>
            </a:pPr>
            <a:r>
              <a:rPr lang="ru-RU" sz="2800" spc="0">
                <a:solidFill>
                  <a:srgbClr val="00467A"/>
                </a:solidFill>
                <a:latin typeface="Segoe UI Light"/>
                <a:cs typeface="Segoe UI Light"/>
              </a:rPr>
              <a:t>в открытой части Официального сайта bus.gov.ru</a:t>
            </a:r>
            <a:endParaRPr/>
          </a:p>
        </p:txBody>
      </p:sp>
      <p:sp>
        <p:nvSpPr>
          <p:cNvPr id="8" name="Заголовок 2"/>
          <p:cNvSpPr txBox="1"/>
          <p:nvPr/>
        </p:nvSpPr>
        <p:spPr bwMode="auto">
          <a:xfrm>
            <a:off x="12112825" y="4895511"/>
            <a:ext cx="11203471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>
              <a:spcBef>
                <a:spcPts val="0"/>
              </a:spcBef>
              <a:defRPr/>
            </a:pPr>
            <a:r>
              <a:rPr lang="ru-RU" sz="2800" spc="0">
                <a:solidFill>
                  <a:srgbClr val="00467A"/>
                </a:solidFill>
                <a:latin typeface="Segoe UI Light"/>
                <a:cs typeface="Segoe UI Light"/>
              </a:rPr>
              <a:t>Доступ к бухгалтерской отчетности </a:t>
            </a:r>
            <a:endParaRPr/>
          </a:p>
          <a:p>
            <a:pPr algn="ctr" defTabSz="914400">
              <a:spcBef>
                <a:spcPts val="0"/>
              </a:spcBef>
              <a:defRPr/>
            </a:pPr>
            <a:r>
              <a:rPr lang="ru-RU" sz="2800" spc="0">
                <a:solidFill>
                  <a:srgbClr val="00467A"/>
                </a:solidFill>
                <a:latin typeface="Segoe UI Light"/>
                <a:cs typeface="Segoe UI Light"/>
              </a:rPr>
              <a:t>в ЛК учреждения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99311" y="329498"/>
            <a:ext cx="3225800" cy="12620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" name="Заголовок 2"/>
          <p:cNvSpPr txBox="1"/>
          <p:nvPr/>
        </p:nvSpPr>
        <p:spPr bwMode="auto">
          <a:xfrm>
            <a:off x="4178300" y="406531"/>
            <a:ext cx="1942193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Доработки Официального сайта bus.gov.ru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в части сведений о Плане финансово-хозяйственной деятельности</a:t>
            </a:r>
            <a:endParaRPr lang="en-US" sz="36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14464" y="1591560"/>
            <a:ext cx="14202807" cy="9273664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9" name="Скругленный прямоугольник 56"/>
          <p:cNvSpPr/>
          <p:nvPr/>
        </p:nvSpPr>
        <p:spPr bwMode="auto">
          <a:xfrm>
            <a:off x="15487650" y="1591560"/>
            <a:ext cx="8076293" cy="6404958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endParaRPr lang="ru-RU" sz="3000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defTabSz="914400">
              <a:spcBef>
                <a:spcPts val="0"/>
              </a:spcBef>
              <a:defRPr/>
            </a:pPr>
            <a:r>
              <a:rPr lang="ru-RU" sz="3000" b="1" i="0" spc="0">
                <a:solidFill>
                  <a:srgbClr val="002060"/>
                </a:solidFill>
                <a:latin typeface="Segoe UI Light"/>
                <a:cs typeface="Segoe UI Light"/>
              </a:rPr>
              <a:t>Нормативно-правовое основание: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Изменения Приказа Минфина России от 31 августа 2018 г. N 186н «О Требованиях к составлению и утверждению плана финансово-хозяйственной деятельности государственного (муниципального) учреждения» (</a:t>
            </a:r>
            <a:r>
              <a:rPr lang="ru-RU" sz="2800" b="1" i="0" spc="0">
                <a:solidFill>
                  <a:srgbClr val="002060"/>
                </a:solidFill>
                <a:latin typeface="Segoe UI Light"/>
                <a:cs typeface="Segoe UI Light"/>
              </a:rPr>
              <a:t>в редакции Приказа Минфина России от 25.08.2022 N 128н</a:t>
            </a: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).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Федеральный закон от 14.07.2022 </a:t>
            </a:r>
            <a:r>
              <a:rPr lang="ru-RU" sz="2800" b="1" i="0" spc="0">
                <a:solidFill>
                  <a:srgbClr val="002060"/>
                </a:solidFill>
                <a:latin typeface="Segoe UI Light"/>
                <a:cs typeface="Segoe UI Light"/>
              </a:rPr>
              <a:t>№ 326-ФЗ </a:t>
            </a: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«О внесении изменений в отдельные законодательные акты Российской Федерации и о приостановлении действия отдельных положений законодательных актов Российской Федерации».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endParaRPr lang="ru-RU" sz="2400" i="0" spc="0"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  <p:sp>
        <p:nvSpPr>
          <p:cNvPr id="20" name="Скругленный прямоугольник 56"/>
          <p:cNvSpPr/>
          <p:nvPr/>
        </p:nvSpPr>
        <p:spPr bwMode="auto">
          <a:xfrm>
            <a:off x="15487651" y="8373035"/>
            <a:ext cx="8076292" cy="2492188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algn="ctr" defTabSz="914400">
              <a:spcBef>
                <a:spcPts val="0"/>
              </a:spcBef>
              <a:defRPr/>
            </a:pPr>
            <a:endParaRPr lang="ru-RU" sz="3000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algn="ctr" defTabSz="914400">
              <a:spcBef>
                <a:spcPts val="0"/>
              </a:spcBef>
              <a:defRPr/>
            </a:pPr>
            <a:r>
              <a:rPr lang="ru-RU" sz="3200" i="0" spc="0">
                <a:solidFill>
                  <a:srgbClr val="002060"/>
                </a:solidFill>
                <a:latin typeface="Segoe UI Light"/>
                <a:cs typeface="Segoe UI Light"/>
              </a:rPr>
              <a:t>Сведения о ПФХД, поступившие </a:t>
            </a:r>
            <a:r>
              <a:rPr lang="ru-RU" sz="3200" b="1" i="0" spc="0">
                <a:solidFill>
                  <a:srgbClr val="002060"/>
                </a:solidFill>
                <a:latin typeface="Segoe UI Light"/>
                <a:cs typeface="Segoe UI Light"/>
              </a:rPr>
              <a:t>с 14 июля 2022 года по 31 декабря 2024 года, скрыты из открытой части Официального сайта</a:t>
            </a:r>
            <a:r>
              <a:rPr lang="ru-RU" sz="3200" i="0" spc="0">
                <a:solidFill>
                  <a:srgbClr val="002060"/>
                </a:solidFill>
                <a:latin typeface="Segoe UI Light"/>
                <a:cs typeface="Segoe UI Light"/>
              </a:rPr>
              <a:t> в соответствии с Федеральным законом </a:t>
            </a:r>
            <a:endParaRPr/>
          </a:p>
          <a:p>
            <a:pPr lvl="0" algn="ctr" defTabSz="914400">
              <a:spcBef>
                <a:spcPts val="0"/>
              </a:spcBef>
              <a:defRPr/>
            </a:pPr>
            <a:r>
              <a:rPr lang="ru-RU" sz="3200" i="0" spc="0">
                <a:solidFill>
                  <a:srgbClr val="002060"/>
                </a:solidFill>
                <a:latin typeface="Segoe UI Light"/>
                <a:cs typeface="Segoe UI Light"/>
              </a:rPr>
              <a:t>№ 326-ФЗ.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endParaRPr lang="ru-RU" sz="2400" i="0" spc="0"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  <p:sp>
        <p:nvSpPr>
          <p:cNvPr id="21" name="Скругленный прямоугольник 56"/>
          <p:cNvSpPr/>
          <p:nvPr/>
        </p:nvSpPr>
        <p:spPr bwMode="auto">
          <a:xfrm>
            <a:off x="714464" y="11169328"/>
            <a:ext cx="11270241" cy="1952766"/>
          </a:xfrm>
          <a:prstGeom prst="roundRect">
            <a:avLst>
              <a:gd name="adj" fmla="val 3010"/>
            </a:avLst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marL="17463" lvl="0" indent="-17463" algn="ctr" defTabSz="914400">
              <a:spcBef>
                <a:spcPts val="0"/>
              </a:spcBef>
              <a:defRPr/>
            </a:pPr>
            <a:r>
              <a:rPr lang="ru-RU" sz="2800" b="1" i="0" spc="0">
                <a:solidFill>
                  <a:srgbClr val="002060"/>
                </a:solidFill>
                <a:latin typeface="Segoe UI Light"/>
                <a:cs typeface="Segoe UI Light"/>
              </a:rPr>
              <a:t>1. ПФХД федеральных учреждений: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загрузка сведений из ГИИС ЭБ (ЕПБС);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автоматическая публикация;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блокировка редактирования сведений в ЛК учреждения, в случае загрузки из ГИИС ЭБ (ЕПБС).</a:t>
            </a:r>
            <a:endParaRPr lang="ru-RU" sz="1400" b="0" i="0" u="none" strike="noStrike" cap="none" spc="0">
              <a:ln>
                <a:noFill/>
              </a:ln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  <p:sp>
        <p:nvSpPr>
          <p:cNvPr id="22" name="Скругленный прямоугольник 56"/>
          <p:cNvSpPr/>
          <p:nvPr/>
        </p:nvSpPr>
        <p:spPr bwMode="auto">
          <a:xfrm>
            <a:off x="12467193" y="11204491"/>
            <a:ext cx="11096750" cy="1952766"/>
          </a:xfrm>
          <a:prstGeom prst="roundRect">
            <a:avLst>
              <a:gd name="adj" fmla="val 3010"/>
            </a:avLst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marL="17463" lvl="0" indent="-17463" algn="ctr" defTabSz="914400">
              <a:spcBef>
                <a:spcPts val="0"/>
              </a:spcBef>
              <a:defRPr/>
            </a:pPr>
            <a:r>
              <a:rPr lang="ru-RU" sz="2800" b="1" i="0" spc="0">
                <a:solidFill>
                  <a:srgbClr val="002060"/>
                </a:solidFill>
                <a:latin typeface="Segoe UI Light"/>
                <a:cs typeface="Segoe UI Light"/>
              </a:rPr>
              <a:t>2. ПФХД региональных и муниципальных учреждений: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загрузка из внешних систем размещения информации в формате 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xml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;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доработка форм редактирования, печатных форм.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endParaRPr lang="ru-RU" sz="2400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sz="2400" i="0" spc="0"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" name="Сервисы по мониторингу размещения информации"/>
          <p:cNvSpPr txBox="1"/>
          <p:nvPr/>
        </p:nvSpPr>
        <p:spPr bwMode="auto">
          <a:xfrm>
            <a:off x="10616909" y="260437"/>
            <a:ext cx="13474254" cy="118430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 fontScale="70000" lnSpcReduction="20000"/>
          </a:bodyPr>
          <a:lstStyle>
            <a:lvl1pPr algn="ctr">
              <a:spcBef>
                <a:spcPts val="0"/>
              </a:spcBef>
              <a:defRPr sz="42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pPr>
              <a:defRPr/>
            </a:pPr>
            <a:r>
              <a:rPr lang="ru-RU"/>
              <a:t>Доработки Официального сайта </a:t>
            </a:r>
            <a:r>
              <a:rPr lang="en-US"/>
              <a:t>bus.gov.ru </a:t>
            </a:r>
            <a:endParaRPr lang="ru-RU"/>
          </a:p>
          <a:p>
            <a:pPr>
              <a:defRPr/>
            </a:pPr>
            <a:r>
              <a:rPr lang="ru-RU"/>
              <a:t>в части сведений о Плане финансово-хозяйственной деятельности</a:t>
            </a:r>
            <a:endParaRPr>
              <a:latin typeface="Avenir Nex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7843" y="1591561"/>
            <a:ext cx="15077308" cy="1127872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20700" y="329498"/>
            <a:ext cx="3225800" cy="12620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Заголовок 2"/>
          <p:cNvSpPr txBox="1"/>
          <p:nvPr/>
        </p:nvSpPr>
        <p:spPr bwMode="auto">
          <a:xfrm>
            <a:off x="4178300" y="406531"/>
            <a:ext cx="1942193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Доработки Официального сайта bus.gov.ru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в части сведений о Плане финансово-хозяйственной деятельности</a:t>
            </a:r>
            <a:endParaRPr lang="en-US" sz="36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sp>
        <p:nvSpPr>
          <p:cNvPr id="15" name="Скругленный прямоугольник 56"/>
          <p:cNvSpPr/>
          <p:nvPr/>
        </p:nvSpPr>
        <p:spPr bwMode="auto">
          <a:xfrm>
            <a:off x="15885459" y="1591559"/>
            <a:ext cx="7678484" cy="11278721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endParaRPr lang="ru-RU" sz="3000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Доработаны форматно-логические и </a:t>
            </a: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внутридокументные</a:t>
            </a: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 контроли;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endParaRPr lang="ru-RU" sz="2800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Реализован </a:t>
            </a: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междокументальный</a:t>
            </a: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 контроль между Планом финансово-хозяйственной деятельности и формой 0503737 </a:t>
            </a:r>
            <a:r>
              <a:rPr lang="ru-RU" sz="2800" b="0" i="0" spc="0">
                <a:solidFill>
                  <a:srgbClr val="002060"/>
                </a:solidFill>
                <a:latin typeface="Segoe UI Light"/>
                <a:cs typeface="Segoe UI Light"/>
              </a:rPr>
              <a:t>(</a:t>
            </a:r>
            <a:r>
              <a:rPr lang="ru-RU" sz="2800" b="0" i="0" u="none" strike="noStrike" cap="none" spc="0">
                <a:ln>
                  <a:noFill/>
                </a:ln>
                <a:solidFill>
                  <a:srgbClr val="002060"/>
                </a:solidFill>
                <a:latin typeface="Segoe UI Light"/>
                <a:ea typeface="DIN Condensed Bold"/>
                <a:cs typeface="Segoe UI Light"/>
              </a:rPr>
              <a:t>Отчет об исполнении учреждением плана ФХД</a:t>
            </a:r>
            <a:r>
              <a:rPr lang="ru-RU" sz="2800" b="0" i="0" u="none" strike="noStrike" cap="none" spc="0">
                <a:ln>
                  <a:noFill/>
                </a:ln>
                <a:solidFill>
                  <a:srgbClr val="002060"/>
                </a:solidFill>
                <a:latin typeface="Segoe UI Light"/>
                <a:cs typeface="Segoe UI Light"/>
              </a:rPr>
              <a:t>)</a:t>
            </a: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;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endParaRPr lang="ru-RU" sz="2400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Доработана выгрузка размещенных сведений о ПФХД, в том числе, скрытых в соответствии с Федеральным законом № 326-ФЗ, в формате открытых данных с возможностью получения сведений с использованием интерфейса API с учетом ограниченного доступа со стороны внешних систем к указанным сведениям;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endParaRPr lang="ru-RU" sz="2800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Доработана функция взаимодействия с ЕИС в части предоставления сведений о ПФХД:</a:t>
            </a:r>
            <a:endParaRPr/>
          </a:p>
          <a:p>
            <a:pPr marL="457200" lvl="0" indent="169862" defTabSz="914400">
              <a:spcBef>
                <a:spcPts val="0"/>
              </a:spcBef>
              <a:buFont typeface="Wingdings"/>
              <a:buChar char="Ø"/>
              <a:defRPr/>
            </a:pPr>
            <a:r>
              <a:rPr lang="ru-RU" sz="2800" i="0" spc="0">
                <a:solidFill>
                  <a:srgbClr val="002060"/>
                </a:solidFill>
                <a:latin typeface="Segoe UI Light"/>
                <a:cs typeface="Segoe UI Light"/>
              </a:rPr>
              <a:t>   доработан экспорт сведений по выплатам на закупки товаров, работ, услуг, содержащихся в размещенных сведениях о ПФХД.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endParaRPr lang="ru-RU" sz="2400" i="0" spc="0"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rcRect l="3274" t="0" r="10823" b="0"/>
          <a:stretch/>
        </p:blipFill>
        <p:spPr bwMode="auto">
          <a:xfrm>
            <a:off x="520699" y="1591560"/>
            <a:ext cx="12155395" cy="5395895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0700" y="7400690"/>
            <a:ext cx="12155394" cy="5381688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20700" y="329497"/>
            <a:ext cx="3225800" cy="12620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" name="Заголовок 2"/>
          <p:cNvSpPr txBox="1"/>
          <p:nvPr/>
        </p:nvSpPr>
        <p:spPr bwMode="auto">
          <a:xfrm>
            <a:off x="4178300" y="406531"/>
            <a:ext cx="1942193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Доработки Официального сайта bus.gov.ru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в части сведений Отчета о результатах деятельности и использовании имущества</a:t>
            </a:r>
            <a:endParaRPr lang="en-US" sz="36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sp>
        <p:nvSpPr>
          <p:cNvPr id="19" name="Скругленный прямоугольник 56"/>
          <p:cNvSpPr/>
          <p:nvPr/>
        </p:nvSpPr>
        <p:spPr bwMode="auto">
          <a:xfrm>
            <a:off x="13303624" y="1591561"/>
            <a:ext cx="10260319" cy="4683734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endParaRPr lang="ru-RU" sz="3000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defTabSz="914400">
              <a:spcBef>
                <a:spcPts val="0"/>
              </a:spcBef>
              <a:defRPr/>
            </a:pPr>
            <a:r>
              <a:rPr lang="ru-RU" sz="2800" b="1" i="0" spc="0">
                <a:solidFill>
                  <a:srgbClr val="002060"/>
                </a:solidFill>
                <a:latin typeface="Segoe UI Light"/>
                <a:cs typeface="Segoe UI Light"/>
              </a:rPr>
              <a:t>Нормативно-правовое основание: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700" i="0" spc="0">
                <a:solidFill>
                  <a:srgbClr val="002060"/>
                </a:solidFill>
                <a:latin typeface="Segoe UI Light"/>
                <a:cs typeface="Segoe UI Light"/>
              </a:rPr>
              <a:t>Приказ Минфина России от 02 ноября 2021 № 171н «Об утверждении Общих требований к порядку составления и утверждения отчета о результатах деятельности государственного (муниципального) учреждения и об использовании закрепленного за ним государственного (муниципального) имущества»;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700" i="0" spc="0">
                <a:solidFill>
                  <a:srgbClr val="002060"/>
                </a:solidFill>
                <a:latin typeface="Segoe UI Light"/>
                <a:cs typeface="Segoe UI Light"/>
              </a:rPr>
              <a:t>Федеральный закон от 14.07.2022 № 326-ФЗ «О внесении изменений в отдельные законодательные акты Российской Федерации и о приостановлении действия отдельных положений законодательных актов Российской Федерации».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endParaRPr lang="ru-RU" sz="2400" i="0" spc="0"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  <p:sp>
        <p:nvSpPr>
          <p:cNvPr id="20" name="Скругленный прямоугольник 56"/>
          <p:cNvSpPr/>
          <p:nvPr/>
        </p:nvSpPr>
        <p:spPr bwMode="auto">
          <a:xfrm>
            <a:off x="13303624" y="6651812"/>
            <a:ext cx="10260319" cy="3245223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r>
              <a:rPr lang="ru-RU" sz="2700" b="1" i="0" spc="0">
                <a:solidFill>
                  <a:srgbClr val="002060"/>
                </a:solidFill>
                <a:latin typeface="Segoe UI Light"/>
                <a:cs typeface="Segoe UI Light"/>
              </a:rPr>
              <a:t>1. Отчет о результатах деятельности и использовании имущества федеральных учреждений: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700" i="0" spc="0">
                <a:solidFill>
                  <a:srgbClr val="002060"/>
                </a:solidFill>
                <a:latin typeface="Segoe UI Light"/>
                <a:cs typeface="Segoe UI Light"/>
              </a:rPr>
              <a:t>загрузка сведений из Подсистемы Бюджетного планирования ГИИС ЭБ (доработка в стадии реализации);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700" i="0" spc="0">
                <a:solidFill>
                  <a:srgbClr val="002060"/>
                </a:solidFill>
                <a:latin typeface="Segoe UI Light"/>
                <a:cs typeface="Segoe UI Light"/>
              </a:rPr>
              <a:t>автоматическая публикация;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700" i="0" spc="0">
                <a:solidFill>
                  <a:srgbClr val="002060"/>
                </a:solidFill>
                <a:latin typeface="Segoe UI Light"/>
                <a:cs typeface="Segoe UI Light"/>
              </a:rPr>
              <a:t>блокировка редактирования сведений в ЛК учреждения, в случае загрузки из Подсистемы Бюджетного планирования ГИИС ЭБ.</a:t>
            </a:r>
            <a:endParaRPr/>
          </a:p>
        </p:txBody>
      </p:sp>
      <p:sp>
        <p:nvSpPr>
          <p:cNvPr id="21" name="Скругленный прямоугольник 56"/>
          <p:cNvSpPr/>
          <p:nvPr/>
        </p:nvSpPr>
        <p:spPr bwMode="auto">
          <a:xfrm>
            <a:off x="13303624" y="10309412"/>
            <a:ext cx="10260319" cy="2472966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r>
              <a:rPr lang="ru-RU" sz="2700" b="1" i="0" spc="0">
                <a:solidFill>
                  <a:srgbClr val="002060"/>
                </a:solidFill>
                <a:latin typeface="Segoe UI Light"/>
                <a:cs typeface="Segoe UI Light"/>
              </a:rPr>
              <a:t>2. Отчет о результатах деятельности и использовании имущества региональных и муниципальных учреждений: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700" i="0" spc="0">
                <a:solidFill>
                  <a:srgbClr val="002060"/>
                </a:solidFill>
                <a:latin typeface="Segoe UI Light"/>
                <a:cs typeface="Segoe UI Light"/>
              </a:rPr>
              <a:t>загрузка из внешних систем размещения информации в формате xml;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700" i="0" spc="0">
                <a:solidFill>
                  <a:srgbClr val="002060"/>
                </a:solidFill>
                <a:latin typeface="Segoe UI Light"/>
                <a:cs typeface="Segoe UI Light"/>
              </a:rPr>
              <a:t>разработаны новые формы для внесения данных, печатные формы.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" name="Сервисы по мониторингу размещения информации"/>
          <p:cNvSpPr txBox="1"/>
          <p:nvPr/>
        </p:nvSpPr>
        <p:spPr bwMode="auto">
          <a:xfrm>
            <a:off x="10518598" y="503483"/>
            <a:ext cx="13474254" cy="118430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algn="ctr">
              <a:spcBef>
                <a:spcPts val="0"/>
              </a:spcBef>
              <a:defRPr sz="4200" b="1" i="0" spc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pPr>
              <a:defRPr/>
            </a:pPr>
            <a:endParaRPr>
              <a:latin typeface="Avenir Nex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7002" y="1812590"/>
            <a:ext cx="11277915" cy="5746005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468345" y="9603400"/>
            <a:ext cx="11277915" cy="2314356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57002" y="329497"/>
            <a:ext cx="3230563" cy="12620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Заголовок 2"/>
          <p:cNvSpPr txBox="1"/>
          <p:nvPr/>
        </p:nvSpPr>
        <p:spPr bwMode="auto">
          <a:xfrm>
            <a:off x="4178300" y="406531"/>
            <a:ext cx="1942193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Доработки Официального сайта bus.gov.ru 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r>
              <a:rPr lang="ru-RU" sz="3600" spc="0">
                <a:solidFill>
                  <a:srgbClr val="00467A"/>
                </a:solidFill>
                <a:latin typeface="Segoe UI Light"/>
                <a:cs typeface="Segoe UI Light"/>
              </a:rPr>
              <a:t>в части ЛК ТОФК, ЦА ФК, Финансового органа (Минфина России)</a:t>
            </a:r>
            <a:endParaRPr lang="en-US" sz="36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sp>
        <p:nvSpPr>
          <p:cNvPr id="8" name="Скругленный прямоугольник 56"/>
          <p:cNvSpPr/>
          <p:nvPr/>
        </p:nvSpPr>
        <p:spPr bwMode="auto">
          <a:xfrm>
            <a:off x="12476017" y="1757004"/>
            <a:ext cx="11270241" cy="7520344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marL="17463" lvl="0" indent="-17463" algn="ctr" defTabSz="914400">
              <a:spcBef>
                <a:spcPts val="0"/>
              </a:spcBef>
              <a:defRPr/>
            </a:pPr>
            <a:r>
              <a:rPr lang="ru-RU" sz="2700" b="1" i="0" spc="0">
                <a:solidFill>
                  <a:srgbClr val="002060"/>
                </a:solidFill>
                <a:latin typeface="Segoe UI Light"/>
                <a:cs typeface="Segoe UI Light"/>
              </a:rPr>
              <a:t>Реализован ЛК для сотрудников  ЦА ФК, Финансового органа (Минфина России)</a:t>
            </a:r>
            <a:endParaRPr/>
          </a:p>
          <a:p>
            <a:pPr marL="17463" lvl="0" indent="-17463" algn="ctr" defTabSz="914400">
              <a:spcBef>
                <a:spcPts val="0"/>
              </a:spcBef>
              <a:defRPr/>
            </a:pPr>
            <a:endParaRPr lang="ru-RU" sz="2700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342900" lvl="4" indent="-342900" defTabSz="914400">
              <a:spcBef>
                <a:spcPts val="0"/>
              </a:spcBef>
              <a:buFont typeface="Wingdings"/>
              <a:buChar char="Ø"/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Раздел «Информация об учреждениях»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 – доступ к сведениям, размещаемым учреждениями в соответствии с Приказом Минфина № 86н, в том числе, скрытым в соответствии с Федеральным законом № 326-ФЗ.</a:t>
            </a:r>
            <a:endParaRPr/>
          </a:p>
          <a:p>
            <a:pPr marL="342900" lvl="4" indent="-342900" defTabSz="914400">
              <a:spcBef>
                <a:spcPts val="0"/>
              </a:spcBef>
              <a:buFont typeface="Wingdings"/>
              <a:buChar char="Ø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Пользователям с полномочием «Центр компетенции» доступны типы сведений </a:t>
            </a: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по всем субъектам Российской Федерации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.</a:t>
            </a:r>
            <a:endParaRPr/>
          </a:p>
          <a:p>
            <a:pPr marL="342900" lvl="4" indent="-342900" defTabSz="914400">
              <a:spcBef>
                <a:spcPts val="0"/>
              </a:spcBef>
              <a:buFont typeface="Wingdings"/>
              <a:buChar char="Ø"/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Обеспечен поиск информации с учетом заданных параметров: 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по региону, уровню бюджета, периоду размещаемых сведений, поиск по учреждению и учредителю.</a:t>
            </a:r>
            <a:endParaRPr/>
          </a:p>
          <a:p>
            <a:pPr marL="342900" lvl="4" indent="-342900" defTabSz="914400">
              <a:spcBef>
                <a:spcPts val="0"/>
              </a:spcBef>
              <a:buFont typeface="Wingdings"/>
              <a:buChar char="Ø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Отображение сведений, включая </a:t>
            </a: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структурированные данные, приложенные документы, электронные подписи и историю изменений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.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Раздел «Мониторинги и отчеты»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 – содержит отчет «Мониторинг полноты размещения сведений».</a:t>
            </a:r>
            <a:endParaRPr/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Раздел «Администрирование организации»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 – управление реестром пользователей организации. Доступен пользователю с полномочием «Администратор организации».</a:t>
            </a:r>
            <a:endParaRPr lang="ru-RU" sz="1400" b="0" i="0" u="none" strike="noStrike" cap="none" spc="0">
              <a:ln>
                <a:noFill/>
              </a:ln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  <p:sp>
        <p:nvSpPr>
          <p:cNvPr id="9" name="Скругленный прямоугольник 56"/>
          <p:cNvSpPr/>
          <p:nvPr/>
        </p:nvSpPr>
        <p:spPr bwMode="auto">
          <a:xfrm>
            <a:off x="657001" y="7619999"/>
            <a:ext cx="11270241" cy="5957794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marL="17462" lvl="0" indent="-17462" algn="ctr" defTabSz="914400">
              <a:spcBef>
                <a:spcPts val="0"/>
              </a:spcBef>
              <a:defRPr/>
            </a:pPr>
            <a:endParaRPr lang="ru-RU" sz="2700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17463" lvl="0" indent="-17463" algn="ctr" defTabSz="914400">
              <a:spcBef>
                <a:spcPts val="0"/>
              </a:spcBef>
              <a:defRPr/>
            </a:pPr>
            <a:r>
              <a:rPr lang="ru-RU" sz="2700" b="1" i="0" spc="0">
                <a:solidFill>
                  <a:srgbClr val="002060"/>
                </a:solidFill>
                <a:latin typeface="Segoe UI Light"/>
                <a:cs typeface="Segoe UI Light"/>
              </a:rPr>
              <a:t>Доработан ЛК сотрудника ТОФК</a:t>
            </a:r>
            <a:endParaRPr/>
          </a:p>
          <a:p>
            <a:pPr marL="349965" lvl="0" indent="-349965" defTabSz="914400">
              <a:spcBef>
                <a:spcPts val="0"/>
              </a:spcBef>
              <a:buClrTx/>
              <a:buSzTx/>
              <a:buFont typeface="Wingdings"/>
              <a:buChar char="Ø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Реализован </a:t>
            </a: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раздел «Информация об учреждениях»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 – </a:t>
            </a:r>
            <a:r>
              <a:rPr lang="ru-RU" sz="2400" i="0">
                <a:solidFill>
                  <a:srgbClr val="11437F"/>
                </a:solidFill>
                <a:latin typeface="Segoe UI Light"/>
                <a:cs typeface="Segoe UI Light"/>
              </a:rPr>
              <a:t>доступ к сведениям, размещаемым учреждениями в соответствии с Приказом Минфина № 86н, в том числе, скрытым в соответствии с Федеральным законом № 326-ФЗ.</a:t>
            </a:r>
            <a:endParaRPr/>
          </a:p>
          <a:p>
            <a:pPr marL="342900" lvl="4" indent="-342900" defTabSz="914400">
              <a:spcBef>
                <a:spcPts val="0"/>
              </a:spcBef>
              <a:buFont typeface="Wingdings"/>
              <a:buChar char="Ø"/>
              <a:defRPr/>
            </a:pP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Организация с полномочием «ТОФК» видит типы сведений </a:t>
            </a: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только по своему субъекту Российской Федерации.</a:t>
            </a:r>
            <a:endParaRPr b="1"/>
          </a:p>
          <a:p>
            <a:pPr marL="342900" lvl="4" indent="-342900" defTabSz="914400">
              <a:spcBef>
                <a:spcPts val="0"/>
              </a:spcBef>
              <a:buFont typeface="Wingdings"/>
              <a:buChar char="Ø"/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Усовершенствован поиск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 информации по субъекту Российской Федерации, который обслуживается соответствующим ТОФК, уровню бюджета, периоду размещаемых сведений, поиск по учреждению и учредителю.</a:t>
            </a:r>
            <a:endParaRPr/>
          </a:p>
          <a:p>
            <a:pPr marL="342900" lvl="4" indent="-342900" defTabSz="914400">
              <a:spcBef>
                <a:spcPts val="0"/>
              </a:spcBef>
              <a:buFont typeface="Wingdings"/>
              <a:buChar char="Ø"/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Отображение сведений, 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включая структурированные данные, приложенные документы, электронные подписи и историю изменений.</a:t>
            </a:r>
            <a:endParaRPr lang="en-US" sz="2400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342900" lvl="4" indent="-342900" defTabSz="914400">
              <a:spcBef>
                <a:spcPts val="0"/>
              </a:spcBef>
              <a:buFont typeface="Wingdings"/>
              <a:buChar char="Ø"/>
              <a:defRPr/>
            </a:pPr>
            <a:r>
              <a:rPr lang="ru-RU" sz="2400" b="1" i="0" spc="0">
                <a:solidFill>
                  <a:srgbClr val="002060"/>
                </a:solidFill>
                <a:latin typeface="Segoe UI Light"/>
                <a:cs typeface="Segoe UI Light"/>
              </a:rPr>
              <a:t>Раздел «Мониторинги и отчеты»</a:t>
            </a:r>
            <a:r>
              <a:rPr lang="ru-RU" sz="2400" i="0" spc="0">
                <a:solidFill>
                  <a:srgbClr val="002060"/>
                </a:solidFill>
                <a:latin typeface="Segoe UI Light"/>
                <a:cs typeface="Segoe UI Light"/>
              </a:rPr>
              <a:t> – доработан отчет «Мониторинг полноты размещения сведений».</a:t>
            </a:r>
            <a:endParaRPr/>
          </a:p>
          <a:p>
            <a:pPr marL="342900" lvl="4" indent="-342900" defTabSz="914400">
              <a:spcBef>
                <a:spcPts val="0"/>
              </a:spcBef>
              <a:buFont typeface="Wingdings"/>
              <a:buChar char="Ø"/>
              <a:defRPr/>
            </a:pPr>
            <a:r>
              <a:rPr lang="ru-RU" sz="2400" b="1" i="1" spc="0">
                <a:solidFill>
                  <a:srgbClr val="002060"/>
                </a:solidFill>
                <a:latin typeface="Segoe UI Light"/>
                <a:cs typeface="Segoe UI Light"/>
              </a:rPr>
              <a:t>Для пользователей ТОФК с полномочием «Центр Компетенции» обеспечен доступ ко всем учреждениям по всем субъектам Российской Федерации.</a:t>
            </a:r>
            <a:endParaRPr/>
          </a:p>
          <a:p>
            <a:pPr marL="342900" indent="-342900" defTabSz="914400">
              <a:spcBef>
                <a:spcPts val="0"/>
              </a:spcBef>
              <a:buFont typeface="Arial"/>
              <a:buChar char="•"/>
              <a:defRPr/>
            </a:pPr>
            <a:endParaRPr lang="ru-RU" sz="2400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342900" lvl="0" indent="-342900" defTabSz="914400">
              <a:spcBef>
                <a:spcPts val="0"/>
              </a:spcBef>
              <a:buFont typeface="Arial"/>
              <a:buChar char="•"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002060"/>
              </a:solidFill>
              <a:latin typeface="Segoe UI Light"/>
              <a:cs typeface="Segoe UI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71383095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35455" y="329496"/>
            <a:ext cx="3230562" cy="12620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54408363" name="Заголовок 2"/>
          <p:cNvSpPr txBox="1"/>
          <p:nvPr/>
        </p:nvSpPr>
        <p:spPr bwMode="auto">
          <a:xfrm>
            <a:off x="4178299" y="622153"/>
            <a:ext cx="19422289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ru-RU" sz="4400" spc="0">
                <a:solidFill>
                  <a:srgbClr val="00467A"/>
                </a:solidFill>
                <a:latin typeface="Segoe UI Light"/>
                <a:cs typeface="Segoe UI Light"/>
              </a:rPr>
              <a:t>План работ по развитию сайта </a:t>
            </a:r>
            <a:r>
              <a:rPr lang="en-US" sz="4400" spc="0">
                <a:solidFill>
                  <a:srgbClr val="00467A"/>
                </a:solidFill>
                <a:latin typeface="Segoe UI Light"/>
                <a:cs typeface="Segoe UI Light"/>
              </a:rPr>
              <a:t>bus.gov.ru</a:t>
            </a:r>
            <a:r>
              <a:rPr lang="ru-RU" sz="4400" spc="0">
                <a:solidFill>
                  <a:srgbClr val="00467A"/>
                </a:solidFill>
                <a:latin typeface="Segoe UI Light"/>
                <a:cs typeface="Segoe UI Light"/>
              </a:rPr>
              <a:t> в 2024 году</a:t>
            </a:r>
            <a:endParaRPr lang="en-US" sz="44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sp>
        <p:nvSpPr>
          <p:cNvPr id="943729020" name="Скругленный прямоугольник 56"/>
          <p:cNvSpPr/>
          <p:nvPr/>
        </p:nvSpPr>
        <p:spPr bwMode="auto">
          <a:xfrm>
            <a:off x="592605" y="1950720"/>
            <a:ext cx="22755075" cy="10789919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endParaRPr lang="ru-RU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algn="ctr" defTabSz="914400">
              <a:spcBef>
                <a:spcPts val="0"/>
              </a:spcBef>
              <a:defRPr/>
            </a:pPr>
            <a:r>
              <a:rPr lang="en-US" b="1" i="0" spc="0">
                <a:solidFill>
                  <a:srgbClr val="002060"/>
                </a:solidFill>
                <a:latin typeface="Segoe UI Light"/>
                <a:cs typeface="Segoe UI Light"/>
              </a:rPr>
              <a:t>I. </a:t>
            </a:r>
            <a:r>
              <a:rPr lang="ru-RU" b="1" i="0" spc="0">
                <a:solidFill>
                  <a:srgbClr val="002060"/>
                </a:solidFill>
                <a:latin typeface="Segoe UI Light"/>
                <a:cs typeface="Segoe UI Light"/>
              </a:rPr>
              <a:t>Формирование организационно-технологической архитектуры цифровой платформы </a:t>
            </a:r>
            <a:br>
              <a:rPr lang="ru-RU" b="1" i="0" spc="0">
                <a:solidFill>
                  <a:srgbClr val="002060"/>
                </a:solidFill>
                <a:latin typeface="Segoe UI Light"/>
                <a:cs typeface="Segoe UI Light"/>
              </a:rPr>
            </a:br>
            <a:r>
              <a:rPr lang="ru-RU" b="1" i="0" spc="0">
                <a:solidFill>
                  <a:srgbClr val="002060"/>
                </a:solidFill>
                <a:latin typeface="Segoe UI Light"/>
                <a:cs typeface="Segoe UI Light"/>
              </a:rPr>
              <a:t>финансово-экономической деятельности учреждений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endParaRPr lang="ru-RU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defTabSz="914400">
              <a:spcBef>
                <a:spcPts val="0"/>
              </a:spcBef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В основе цифровой платформы финансово-экономической деятельности учреждения находится: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endParaRPr lang="ru-RU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571500" lvl="0" indent="-5715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b="1" spc="0">
                <a:solidFill>
                  <a:srgbClr val="002060"/>
                </a:solidFill>
                <a:latin typeface="Segoe UI Light"/>
                <a:cs typeface="Segoe UI Light"/>
              </a:rPr>
              <a:t>цифровой профиль учреждения</a:t>
            </a:r>
            <a:endParaRPr/>
          </a:p>
          <a:p>
            <a:pPr marL="571500" lvl="0" indent="-571500" defTabSz="914400">
              <a:spcBef>
                <a:spcPts val="0"/>
              </a:spcBef>
              <a:buFont typeface="Arial"/>
              <a:buChar char="•"/>
              <a:defRPr/>
            </a:pPr>
            <a:endParaRPr lang="ru-RU" b="1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571500" lvl="0" indent="-5715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b="1" spc="0">
                <a:solidFill>
                  <a:srgbClr val="002060"/>
                </a:solidFill>
                <a:latin typeface="Segoe UI Light"/>
                <a:cs typeface="Segoe UI Light"/>
              </a:rPr>
              <a:t>информационно-аналитический блок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endParaRPr lang="ru-RU" b="1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571500" indent="-571500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b="1" spc="0">
                <a:solidFill>
                  <a:srgbClr val="002060"/>
                </a:solidFill>
                <a:latin typeface="Segoe UI Light"/>
                <a:cs typeface="Segoe UI Light"/>
              </a:rPr>
              <a:t>система мониторинга учреждения</a:t>
            </a:r>
            <a:endParaRPr/>
          </a:p>
          <a:p>
            <a:pPr marL="571500" lvl="0" indent="-571500" defTabSz="914400">
              <a:spcBef>
                <a:spcPts val="0"/>
              </a:spcBef>
              <a:buFont typeface="Arial"/>
              <a:buChar char="•"/>
              <a:defRPr/>
            </a:pPr>
            <a:endParaRPr lang="ru-RU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457200" lvl="0" indent="-457200" defTabSz="914400">
              <a:spcBef>
                <a:spcPts val="0"/>
              </a:spcBef>
              <a:buFont typeface="Arial"/>
              <a:buChar char="•"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71383095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35455" y="329496"/>
            <a:ext cx="3230562" cy="12620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54408363" name="Заголовок 2"/>
          <p:cNvSpPr txBox="1"/>
          <p:nvPr/>
        </p:nvSpPr>
        <p:spPr bwMode="auto">
          <a:xfrm>
            <a:off x="4178299" y="622153"/>
            <a:ext cx="19422289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ru-RU" sz="4400" spc="0">
                <a:solidFill>
                  <a:srgbClr val="00467A"/>
                </a:solidFill>
                <a:latin typeface="Segoe UI Light"/>
                <a:cs typeface="Segoe UI Light"/>
              </a:rPr>
              <a:t>План работ по развитию сайта </a:t>
            </a:r>
            <a:r>
              <a:rPr lang="en-US" sz="4400" spc="0">
                <a:solidFill>
                  <a:srgbClr val="00467A"/>
                </a:solidFill>
                <a:latin typeface="Segoe UI Light"/>
                <a:cs typeface="Segoe UI Light"/>
              </a:rPr>
              <a:t>bus.gov.ru</a:t>
            </a:r>
            <a:r>
              <a:rPr lang="ru-RU" sz="4400" spc="0">
                <a:solidFill>
                  <a:srgbClr val="00467A"/>
                </a:solidFill>
                <a:latin typeface="Segoe UI Light"/>
                <a:cs typeface="Segoe UI Light"/>
              </a:rPr>
              <a:t> в 2024 году</a:t>
            </a:r>
            <a:endParaRPr lang="en-US" sz="4400" spc="0">
              <a:solidFill>
                <a:srgbClr val="00467A"/>
              </a:solidFill>
              <a:latin typeface="Segoe UI Light"/>
              <a:cs typeface="Segoe UI Light"/>
            </a:endParaRPr>
          </a:p>
        </p:txBody>
      </p:sp>
      <p:sp>
        <p:nvSpPr>
          <p:cNvPr id="943729020" name="Скругленный прямоугольник 56"/>
          <p:cNvSpPr/>
          <p:nvPr/>
        </p:nvSpPr>
        <p:spPr bwMode="auto">
          <a:xfrm>
            <a:off x="592605" y="1950720"/>
            <a:ext cx="22755075" cy="10789919"/>
          </a:xfrm>
          <a:prstGeom prst="roundRect">
            <a:avLst>
              <a:gd name="adj" fmla="val 3010"/>
            </a:avLst>
          </a:prstGeom>
          <a:noFill/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 anchorCtr="1"/>
          <a:lstStyle/>
          <a:p>
            <a:pPr lvl="0" defTabSz="914400">
              <a:spcBef>
                <a:spcPts val="0"/>
              </a:spcBef>
              <a:defRPr/>
            </a:pPr>
            <a:endParaRPr lang="ru-RU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b="1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lvl="0" defTabSz="914400">
              <a:spcBef>
                <a:spcPts val="0"/>
              </a:spcBef>
              <a:defRPr/>
            </a:pPr>
            <a:r>
              <a:rPr lang="ru-RU" b="1" i="0" spc="0">
                <a:solidFill>
                  <a:srgbClr val="002060"/>
                </a:solidFill>
                <a:latin typeface="Segoe UI Light"/>
                <a:cs typeface="Segoe UI Light"/>
              </a:rPr>
              <a:t>Цифровой профиль учреждения </a:t>
            </a: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содержит:</a:t>
            </a:r>
            <a:endParaRPr/>
          </a:p>
          <a:p>
            <a:pPr algn="just" defTabSz="914400">
              <a:spcBef>
                <a:spcPts val="0"/>
              </a:spcBef>
              <a:defRPr/>
            </a:pPr>
            <a:endParaRPr lang="ru-RU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571500" indent="-571500" algn="just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информацию о функциональной деятельности учреждения;</a:t>
            </a:r>
            <a:endParaRPr/>
          </a:p>
          <a:p>
            <a:pPr marL="571500" indent="-571500" algn="just" defTabSz="914400">
              <a:spcBef>
                <a:spcPts val="0"/>
              </a:spcBef>
              <a:buFont typeface="Arial"/>
              <a:buChar char="•"/>
              <a:defRPr/>
            </a:pPr>
            <a:endParaRPr lang="ru-RU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571500" indent="-571500" algn="just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информацию о финансово-хозяйственной деятельности учреждения;</a:t>
            </a:r>
            <a:endParaRPr/>
          </a:p>
          <a:p>
            <a:pPr marL="571500" indent="-571500" algn="just" defTabSz="914400">
              <a:spcBef>
                <a:spcPts val="0"/>
              </a:spcBef>
              <a:buFont typeface="Arial"/>
              <a:buChar char="•"/>
              <a:defRPr/>
            </a:pPr>
            <a:endParaRPr lang="ru-RU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571500" indent="-571500" algn="just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информацию о заработной плате;</a:t>
            </a:r>
            <a:endParaRPr/>
          </a:p>
          <a:p>
            <a:pPr marL="571500" indent="-571500" algn="just" defTabSz="914400">
              <a:spcBef>
                <a:spcPts val="0"/>
              </a:spcBef>
              <a:buFont typeface="Arial"/>
              <a:buChar char="•"/>
              <a:defRPr/>
            </a:pPr>
            <a:endParaRPr lang="ru-RU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571500" indent="-571500" algn="just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информацию об управлении имуществом;</a:t>
            </a:r>
            <a:endParaRPr/>
          </a:p>
          <a:p>
            <a:pPr marL="571500" indent="-571500" algn="just" defTabSz="914400">
              <a:spcBef>
                <a:spcPts val="0"/>
              </a:spcBef>
              <a:buFont typeface="Arial"/>
              <a:buChar char="•"/>
              <a:defRPr/>
            </a:pPr>
            <a:endParaRPr lang="ru-RU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571500" indent="-571500" algn="just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информацию о приносящей доход деятельности;</a:t>
            </a:r>
            <a:endParaRPr/>
          </a:p>
          <a:p>
            <a:pPr marL="571500" indent="-571500" algn="just" defTabSz="914400">
              <a:spcBef>
                <a:spcPts val="0"/>
              </a:spcBef>
              <a:buFont typeface="Arial"/>
              <a:buChar char="•"/>
              <a:defRPr/>
            </a:pPr>
            <a:endParaRPr lang="ru-RU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571500" indent="-571500" algn="just" defTabSz="914400">
              <a:spcBef>
                <a:spcPts val="0"/>
              </a:spcBef>
              <a:buFont typeface="Arial"/>
              <a:buChar char="•"/>
              <a:defRPr/>
            </a:pPr>
            <a:r>
              <a:rPr lang="ru-RU" i="0" spc="0">
                <a:solidFill>
                  <a:srgbClr val="002060"/>
                </a:solidFill>
                <a:latin typeface="Segoe UI Light"/>
                <a:cs typeface="Segoe UI Light"/>
              </a:rPr>
              <a:t>бухгалтерскую отчетность </a:t>
            </a:r>
            <a:endParaRPr/>
          </a:p>
          <a:p>
            <a:pPr lvl="0" defTabSz="914400">
              <a:spcBef>
                <a:spcPts val="0"/>
              </a:spcBef>
              <a:defRPr/>
            </a:pPr>
            <a:endParaRPr lang="ru-RU" i="0" spc="0">
              <a:solidFill>
                <a:srgbClr val="002060"/>
              </a:solidFill>
              <a:latin typeface="Segoe UI Light"/>
              <a:cs typeface="Segoe UI Light"/>
            </a:endParaRPr>
          </a:p>
          <a:p>
            <a:pPr marL="457200" lvl="0" indent="-457200" defTabSz="914400">
              <a:spcBef>
                <a:spcPts val="0"/>
              </a:spcBef>
              <a:buFont typeface="Arial"/>
              <a:buChar char="•"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1_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9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rgbClr val="747676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Р7-Офис/7.4.0.351</Application>
  <DocSecurity>0</DocSecurity>
  <PresentationFormat>Произвольный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Иванашева Наталья</dc:creator>
  <cp:keywords/>
  <dc:description/>
  <dc:identifier/>
  <dc:language/>
  <cp:lastModifiedBy/>
  <cp:revision>117</cp:revision>
  <dcterms:modified xsi:type="dcterms:W3CDTF">2023-12-20T08:14:48Z</dcterms:modified>
  <cp:category/>
  <cp:contentStatus/>
  <cp:version/>
</cp:coreProperties>
</file>