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91" r:id="rId1"/>
  </p:sldMasterIdLst>
  <p:notesMasterIdLst>
    <p:notesMasterId r:id="rId6"/>
  </p:notesMasterIdLst>
  <p:handoutMasterIdLst>
    <p:handoutMasterId r:id="rId7"/>
  </p:handoutMasterIdLst>
  <p:sldIdLst>
    <p:sldId id="458" r:id="rId2"/>
    <p:sldId id="746" r:id="rId3"/>
    <p:sldId id="747" r:id="rId4"/>
    <p:sldId id="748" r:id="rId5"/>
  </p:sldIdLst>
  <p:sldSz cx="9144000" cy="6858000" type="screen4x3"/>
  <p:notesSz cx="6858000" cy="9872663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FFFD"/>
    <a:srgbClr val="B5D7D9"/>
    <a:srgbClr val="E5FFFE"/>
    <a:srgbClr val="B3B4D1"/>
    <a:srgbClr val="D585B5"/>
    <a:srgbClr val="F8C0D8"/>
    <a:srgbClr val="FDE7C7"/>
    <a:srgbClr val="FBD7A3"/>
    <a:srgbClr val="FECEE5"/>
    <a:srgbClr val="91F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0971" autoAdjust="0"/>
  </p:normalViewPr>
  <p:slideViewPr>
    <p:cSldViewPr showGuides="1">
      <p:cViewPr>
        <p:scale>
          <a:sx n="90" d="100"/>
          <a:sy n="90" d="100"/>
        </p:scale>
        <p:origin x="-804" y="-282"/>
      </p:cViewPr>
      <p:guideLst>
        <p:guide orient="horz" pos="4319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>
        <p:scale>
          <a:sx n="90" d="100"/>
          <a:sy n="90" d="100"/>
        </p:scale>
        <p:origin x="-1302" y="-72"/>
      </p:cViewPr>
      <p:guideLst>
        <p:guide orient="horz" pos="3109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7353" cy="5302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727" tIns="45363" rIns="90727" bIns="45363" numCol="1" anchor="ctr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7487" y="3"/>
            <a:ext cx="2977353" cy="5302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727" tIns="45363" rIns="90727" bIns="45363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98000"/>
            <a:ext cx="2977353" cy="4540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7487" y="9398000"/>
            <a:ext cx="2977353" cy="4540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A8801D-8034-467B-A436-65ACC0810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187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2547" cy="493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872" tIns="45436" rIns="90872" bIns="45436" numCol="1" anchor="ctr" anchorCtr="0" compatLnSpc="1">
            <a:prstTxWarp prst="textNoShape">
              <a:avLst/>
            </a:prstTxWarp>
          </a:bodyPr>
          <a:lstStyle>
            <a:lvl1pPr algn="l" defTabSz="908843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453" y="2"/>
            <a:ext cx="2972547" cy="493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872" tIns="45436" rIns="90872" bIns="45436" numCol="1" anchor="ctr" anchorCtr="0" compatLnSpc="1">
            <a:prstTxWarp prst="textNoShape">
              <a:avLst/>
            </a:prstTxWarp>
          </a:bodyPr>
          <a:lstStyle>
            <a:lvl1pPr algn="r" defTabSz="908843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739775"/>
            <a:ext cx="4938712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109" y="4689475"/>
            <a:ext cx="5025783" cy="44434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872" tIns="45436" rIns="90872" bIns="45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8953"/>
            <a:ext cx="2972547" cy="493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872" tIns="45436" rIns="90872" bIns="45436" numCol="1" anchor="b" anchorCtr="0" compatLnSpc="1">
            <a:prstTxWarp prst="textNoShape">
              <a:avLst/>
            </a:prstTxWarp>
          </a:bodyPr>
          <a:lstStyle>
            <a:lvl1pPr algn="l" defTabSz="908843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453" y="9378953"/>
            <a:ext cx="2972547" cy="493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0872" tIns="45436" rIns="90872" bIns="45436" numCol="1" anchor="b" anchorCtr="0" compatLnSpc="1">
            <a:prstTxWarp prst="textNoShape">
              <a:avLst/>
            </a:prstTxWarp>
          </a:bodyPr>
          <a:lstStyle>
            <a:lvl1pPr algn="r" defTabSz="908843">
              <a:defRPr sz="1200"/>
            </a:lvl1pPr>
          </a:lstStyle>
          <a:p>
            <a:pPr>
              <a:defRPr/>
            </a:pPr>
            <a:fld id="{4B141960-AA61-45A6-AD11-4503E31B47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088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7155" indent="-283521" algn="ctr" defTabSz="9088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4085" indent="-226817" algn="ctr" defTabSz="9088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87718" indent="-226817" algn="ctr" defTabSz="9088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1352" indent="-226817" algn="ctr" defTabSz="9088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4986" indent="-226817" algn="ctr" defTabSz="9088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48620" indent="-226817" algn="ctr" defTabSz="9088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2254" indent="-226817" algn="ctr" defTabSz="9088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55888" indent="-226817" algn="ctr" defTabSz="9088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fld id="{BA4B1CFA-8181-407D-A7F5-41A15C16D7AC}" type="slidenum">
              <a:rPr lang="ru-RU" altLang="ru-RU" sz="1200">
                <a:solidFill>
                  <a:prstClr val="black"/>
                </a:solidFill>
              </a:rPr>
              <a:pPr algn="r"/>
              <a:t>1</a:t>
            </a:fld>
            <a:endParaRPr lang="ru-RU" altLang="ru-RU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141960-AA61-45A6-AD11-4503E31B47C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447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287962" y="3740490"/>
            <a:ext cx="37338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375275" y="3707946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38596" y="3573016"/>
            <a:ext cx="9144000" cy="1047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 flipV="1">
            <a:off x="6413500" y="3707946"/>
            <a:ext cx="2730500" cy="24923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>
            <a:off x="-3175" y="-28576"/>
            <a:ext cx="9147175" cy="3601591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60" y="230192"/>
            <a:ext cx="4921215" cy="3363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 flipV="1">
            <a:off x="-3175" y="3573016"/>
            <a:ext cx="9144000" cy="18891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1913"/>
            <a:ext cx="10541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95288" y="2420888"/>
            <a:ext cx="8458200" cy="1470025"/>
          </a:xfrm>
        </p:spPr>
        <p:txBody>
          <a:bodyPr anchor="b"/>
          <a:lstStyle>
            <a:lvl1pPr>
              <a:defRPr sz="440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19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DBC7E-BF85-49A0-9B69-9E7B0D924EF7}" type="datetime1">
              <a:rPr lang="ru-RU"/>
              <a:pPr>
                <a:defRPr/>
              </a:pPr>
              <a:t>14.09.2016</a:t>
            </a:fld>
            <a:endParaRPr lang="ru-RU" dirty="0"/>
          </a:p>
        </p:txBody>
      </p:sp>
      <p:sp>
        <p:nvSpPr>
          <p:cNvPr id="2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F3D1F521-F5B4-4C23-B07A-B07661ABC76C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37199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18D8-77EB-4481-BB2C-55C8E2D39576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356DE279-B566-4CE8-AC7C-43E119CE55F9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234016897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6C00-7A20-456D-950A-2731C00643CB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D07C125D-6A31-49AE-8E43-16D8C20D5865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199763230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82550"/>
            <a:ext cx="155416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-133350"/>
            <a:ext cx="7683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0"/>
            <a:ext cx="4505325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F4FF-95C8-46BD-B331-1D31686C5E66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CCDF69E5-509E-4D59-AF9B-AD19640FD1F2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107823602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9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9141E-0F0A-4DF3-BAE1-4422354E69F5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AC256C3D-0839-45AA-B7D1-73FE85CB457B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393437790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111A5-C2B1-4C7C-8CFE-2E5E846D1324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AD428C75-BA5B-43F3-B8B5-56E410548189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152711873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3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F1C74FB-F01A-403D-BFA3-5F035E14B034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11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363AF4DE-32CF-4B3C-8AC2-D61D5109DEB3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  <p:sp>
        <p:nvSpPr>
          <p:cNvPr id="12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48244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-169863"/>
            <a:ext cx="776288" cy="83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D65C3-1BC0-4642-A08E-A2C0721C9107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E659AEF4-4AF5-48D7-8981-60EAFE874CBB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346249126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EDB90-6B79-4F3C-A8E5-5826D73547CC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235825" y="1588"/>
            <a:ext cx="1700213" cy="366712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1165E7EC-1BF0-4C89-9B53-F157D8F128A7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156939735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F5900-036C-43D3-9711-42FA96A5A5B9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65830A08-BCF3-43F1-844C-EFEACAD66C2A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33697991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100013"/>
            <a:ext cx="1554163" cy="7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-160338"/>
            <a:ext cx="768350" cy="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45053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A5317-DAC9-477A-B794-9C553210CFE1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C35CBB21-C43C-4C8B-9293-AA27F302CE6C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376492055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2D37383F-EC80-4ACB-93BE-C85F9F4E8D01}" type="datetime1">
              <a:rPr lang="ru-RU"/>
              <a:pPr>
                <a:defRPr/>
              </a:pPr>
              <a:t>14.09.2016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СЛАЙД</a:t>
            </a:r>
            <a:r>
              <a:rPr lang="ru-RU" sz="1400"/>
              <a:t> </a:t>
            </a:r>
            <a:fld id="{EEF72888-4942-4C93-8399-0B0289D2E589}" type="slidenum">
              <a:rPr lang="ru-RU" sz="1400"/>
              <a:pPr>
                <a:defRPr/>
              </a:pPr>
              <a:t>‹#›</a:t>
            </a:fld>
            <a:endParaRPr lang="ru-RU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64704"/>
            <a:ext cx="8621713" cy="50405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Действующий порядок предоставления целевых МБТ</a:t>
            </a:r>
            <a:b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(часть 6 статьи 10 Федерального закона «О федеральном бюджете на 2016 год»)</a:t>
            </a:r>
            <a:endParaRPr lang="ru-RU" sz="13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604448" y="1588"/>
            <a:ext cx="331590" cy="366712"/>
          </a:xfrm>
        </p:spPr>
        <p:txBody>
          <a:bodyPr/>
          <a:lstStyle/>
          <a:p>
            <a:pPr>
              <a:defRPr/>
            </a:pPr>
            <a:fld id="{363AF4DE-32CF-4B3C-8AC2-D61D5109DEB3}" type="slidenum">
              <a:rPr lang="ru-RU" sz="1400" smtClean="0"/>
              <a:pPr>
                <a:defRPr/>
              </a:pPr>
              <a:t>1</a:t>
            </a:fld>
            <a:endParaRPr lang="ru-RU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37113" y="1772816"/>
            <a:ext cx="82089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Предоставление целевых МБТ из федерального бюджета в пределах суммы, необходимой для оплаты денежных обязательств по расходам получателей средств бюджета субъекта РФ, источником финансового обеспечения которых они являются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Осуществление полномочий получателя средств федерального бюджета по перечислению целевых МБТ, предоставляемых из федерального бюджета в бюджет субъекта РФ, территориальными органами Федерального казначейства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Учет операций с целевыми МБТ из федерального бюджета на лицевых счетах, открытых получателям средств бюджетов субъектов РФ в территориальных органах Федерального казначейства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Наличие утвержденного Правительством Российской Федерации Перечня целевых МБТ, на которые не распространяются требования об их предоставлении в пределах суммы, необходимой для оплаты денежных обязательств по расходам получателей средств бюджета субъекта РФ, источником финансового обеспечения которых они являются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/>
            </a:r>
            <a:b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</a:b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(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Распоряжение Правительства Российской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Федерации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от 21.01.2016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№ 51-р)</a:t>
            </a:r>
          </a:p>
        </p:txBody>
      </p:sp>
    </p:spTree>
    <p:extLst>
      <p:ext uri="{BB962C8B-B14F-4D97-AF65-F5344CB8AC3E}">
        <p14:creationId xmlns:p14="http://schemas.microsoft.com/office/powerpoint/2010/main" val="414046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3AF4DE-32CF-4B3C-8AC2-D61D5109DEB3}" type="slidenum">
              <a:rPr lang="ru-RU" sz="1400" smtClean="0"/>
              <a:pPr>
                <a:defRPr/>
              </a:pPr>
              <a:t>2</a:t>
            </a:fld>
            <a:endParaRPr lang="ru-RU" sz="1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732062"/>
              </p:ext>
            </p:extLst>
          </p:nvPr>
        </p:nvGraphicFramePr>
        <p:xfrm>
          <a:off x="179512" y="1412776"/>
          <a:ext cx="8784976" cy="52565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735"/>
                <a:gridCol w="1099735"/>
                <a:gridCol w="1018549"/>
                <a:gridCol w="1018549"/>
                <a:gridCol w="1136641"/>
                <a:gridCol w="1136641"/>
                <a:gridCol w="952121"/>
                <a:gridCol w="952121"/>
                <a:gridCol w="370884"/>
              </a:tblGrid>
              <a:tr h="536656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Вид межбюджетного трансферта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 dirty="0">
                          <a:effectLst/>
                        </a:rPr>
                        <a:t>Счет, на который перечисляется МБТ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Обязанность открытия л/с ПБС субъекта для целевых расходов в Федеральном казначействе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Срок перечисления субсидии из федерального бюджета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Уровень софинансирования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 dirty="0">
                          <a:effectLst/>
                        </a:rPr>
                        <a:t>Порядок санкционирования целевых расходов субъекта РФ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Код цели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</a:tr>
              <a:tr h="13416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Кто устанавливает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Кто осуществляет</a:t>
                      </a: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123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Включены в Перечень исключений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1. Субсидии на возмещение расходов субъекта РФ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40101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Устанавливается Правилами предоставления МБТ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Не контролируется Казначейством. </a:t>
                      </a:r>
                      <a:br>
                        <a:rPr lang="ru-RU" sz="600" u="none" strike="noStrike">
                          <a:effectLst/>
                        </a:rPr>
                      </a:br>
                      <a:r>
                        <a:rPr lang="ru-RU" sz="600" u="none" strike="noStrike">
                          <a:effectLst/>
                        </a:rPr>
                        <a:t>Перечисление субсидии осуществляется в сумме платежного документа ГРБС ФБ.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Финансовый орган субъекта РФ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Финансовый орган субъекта РФ или Федеральное казначейство (если это предусмотрено Соглашением о кассовом обслуживании)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</a:tr>
              <a:tr h="9512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2. Другие МБТ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40101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 dirty="0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Устанавливается Правилами предоставления МБТ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Не контролируется Казначейством. </a:t>
                      </a:r>
                      <a:br>
                        <a:rPr lang="ru-RU" sz="600" u="none" strike="noStrike">
                          <a:effectLst/>
                        </a:rPr>
                      </a:br>
                      <a:r>
                        <a:rPr lang="ru-RU" sz="600" u="none" strike="noStrike">
                          <a:effectLst/>
                        </a:rPr>
                        <a:t>Перечисление субсидии осуществляется в сумме платежного документа ГРБС ФБ.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Финансовый орган субъекта РФ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Финансовый орган субъекта РФ или Федеральное казначейство (если это предусмотрено Соглашением о кассовом обслуживании)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есть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</a:tr>
              <a:tr h="13416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Не включены в Перечень исключений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3. Субсидии на финансовое обеспечение расходов субъекта РФ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40201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После подтверждения ПБС субъекта РФ факта возникновения денежного обязательства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Контролируется Казначейством. </a:t>
                      </a:r>
                      <a:br>
                        <a:rPr lang="ru-RU" sz="600" u="none" strike="noStrike">
                          <a:effectLst/>
                        </a:rPr>
                      </a:br>
                      <a:r>
                        <a:rPr lang="ru-RU" sz="600" u="none" strike="noStrike">
                          <a:effectLst/>
                        </a:rPr>
                        <a:t>Перечисление субсидии осуществляется в сумме, соответствующей % софинансирования из ФБ, устанавленного  Соглашением о предоставлении МБТ, после подтверждения потребности.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Министерство финансов Российской Федерации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Федеральное казначейство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есть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</a:tr>
              <a:tr h="1341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4. Субвенции, иные МБТ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40201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После подтверждения ПБС субъекта РФ факта возникновения денежного обязательства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Контролируется Казначейством. </a:t>
                      </a:r>
                      <a:br>
                        <a:rPr lang="ru-RU" sz="600" u="none" strike="noStrike">
                          <a:effectLst/>
                        </a:rPr>
                      </a:br>
                      <a:r>
                        <a:rPr lang="ru-RU" sz="600" u="none" strike="noStrike">
                          <a:effectLst/>
                        </a:rPr>
                        <a:t>Перечисление субсидии осуществляется в сумме, соответствующей % софинансирования из ФБ, устанавленного  Соглашением о предоставлении МБТ, после подтверждения потребности.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Финансовый орган субъекта РФ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Финансовый орган субъекта РФ или Федеральное казначейство (если это предусмотрено Соглашением о кассовом обслуживании)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есть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19" marR="5519" marT="5519" marB="0" anchor="ctr"/>
                </a:tc>
              </a:tr>
            </a:tbl>
          </a:graphicData>
        </a:graphic>
      </p:graphicFrame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4704"/>
            <a:ext cx="8621713" cy="4254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Классификация целевых МБТ </a:t>
            </a:r>
            <a:b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по условиям их перечисления в бюджеты субъектов РФ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734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3AF4DE-32CF-4B3C-8AC2-D61D5109DEB3}" type="slidenum">
              <a:rPr lang="ru-RU" sz="1400" smtClean="0"/>
              <a:pPr>
                <a:defRPr/>
              </a:pPr>
              <a:t>3</a:t>
            </a:fld>
            <a:endParaRPr lang="ru-RU" sz="14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79512" y="908720"/>
            <a:ext cx="8621713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0" i="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Основные изменения с 01.01.2017 условий типовой формы соглашения о предоставлении межбюджетных субсидий</a:t>
            </a: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(приказ Минфина России от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21.04.2016 № 52н)</a:t>
            </a:r>
            <a:endParaRPr lang="ru-RU" sz="14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973919"/>
            <a:ext cx="878497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6088" algn="just"/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1. Определение размера субсидии, предоставляемой из федерального бюджета бюджету субъекта РФ:</a:t>
            </a:r>
          </a:p>
          <a:p>
            <a:pPr algn="just"/>
            <a:endParaRPr lang="ru-RU" sz="1200" dirty="0" smtClean="0"/>
          </a:p>
          <a:p>
            <a:pPr marL="228600" indent="-228600" algn="just">
              <a:spcAft>
                <a:spcPts val="1200"/>
              </a:spcAft>
              <a:buFont typeface="+mj-lt"/>
              <a:buAutoNum type="arabicParenR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объем бюджетных ассигнований, предусматриваемых в бюджете субъекта РФ, указывается с учетом размера субсидии, планируемой к предоставлению из федерального бюджета;</a:t>
            </a:r>
          </a:p>
          <a:p>
            <a:pPr marL="228600" indent="-228600" algn="just">
              <a:spcAft>
                <a:spcPts val="1200"/>
              </a:spcAft>
              <a:buFont typeface="+mj-lt"/>
              <a:buAutoNum type="arabicParenR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размер субсидии определяется в процентах от общего объема ассигнований, предусматриваемых в бюджете субъекта РФ на финансовое обеспечение расходных обязательств, в целях </a:t>
            </a:r>
            <a:r>
              <a:rPr lang="ru-RU" sz="1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софинансирования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которых она предоставляется;</a:t>
            </a:r>
          </a:p>
          <a:p>
            <a:pPr marL="228600" indent="-228600" algn="just">
              <a:spcAft>
                <a:spcPts val="1200"/>
              </a:spcAft>
              <a:buFont typeface="+mj-lt"/>
              <a:buAutoNum type="arabicParenR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размер субсидии уменьшается в случае уменьшения общего объема бюджетных ассигнований, предусматриваемых в бюджете  субъекта РФ на финансовое обеспечение  расходных обязательств, в целях </a:t>
            </a:r>
            <a:r>
              <a:rPr lang="ru-RU" sz="1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софинансирования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которых предоставляется субсидия, исходя из уровня </a:t>
            </a:r>
            <a:r>
              <a:rPr lang="ru-RU" sz="1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софинансирования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;</a:t>
            </a:r>
          </a:p>
          <a:p>
            <a:pPr marL="228600" indent="-228600" algn="just">
              <a:spcAft>
                <a:spcPts val="1200"/>
              </a:spcAft>
              <a:buFont typeface="+mj-lt"/>
              <a:buAutoNum type="arabicParenR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размер субсидии сохраняется в случае увеличения общего объема бюджетных ассигнований, предусматриваемых в бюджете  субъекта РФ на финансовое обеспечение  расходных обязательств, в целях </a:t>
            </a:r>
            <a:r>
              <a:rPr lang="ru-RU" sz="1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софинансирования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которых предоставляется субсидия.</a:t>
            </a:r>
          </a:p>
        </p:txBody>
      </p:sp>
    </p:spTree>
    <p:extLst>
      <p:ext uri="{BB962C8B-B14F-4D97-AF65-F5344CB8AC3E}">
        <p14:creationId xmlns:p14="http://schemas.microsoft.com/office/powerpoint/2010/main" val="14614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3AF4DE-32CF-4B3C-8AC2-D61D5109DEB3}" type="slidenum">
              <a:rPr lang="ru-RU" sz="1400" smtClean="0"/>
              <a:pPr>
                <a:defRPr/>
              </a:pPr>
              <a:t>4</a:t>
            </a:fld>
            <a:endParaRPr lang="ru-RU" sz="14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79512" y="836712"/>
            <a:ext cx="8621713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0" i="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Основные изменения с 01.01.2017 условий типовой формы соглашения о предоставлении межбюджетных субсидий</a:t>
            </a: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(приказ Минфина России от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21.04.2016 № 52н)</a:t>
            </a:r>
            <a:endParaRPr lang="ru-RU" sz="14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1940" y="1593128"/>
            <a:ext cx="878497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6088" algn="just"/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2. Механизм перечисления субсидии из федерального бюджета в бюджет субъекта РФ:</a:t>
            </a:r>
          </a:p>
          <a:p>
            <a:pPr marL="228600" indent="-228600" algn="just">
              <a:spcBef>
                <a:spcPts val="1200"/>
              </a:spcBef>
              <a:buFont typeface="+mj-lt"/>
              <a:buAutoNum type="arabicParenR"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Субсидия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перечисляется на счет открытый органу Федерального казначейства в учреждении Банка России для:</a:t>
            </a:r>
          </a:p>
          <a:p>
            <a:pPr marL="447675" indent="-1714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учета операций со средствами бюджета субъекта РФ;</a:t>
            </a:r>
          </a:p>
          <a:p>
            <a:pPr marL="447675" indent="-1714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учета поступлений и их распределения между бюджетами бюджетной системы Российской Федерации;</a:t>
            </a:r>
          </a:p>
          <a:p>
            <a:pPr marL="228600" indent="-228600" algn="just">
              <a:spcBef>
                <a:spcPts val="1200"/>
              </a:spcBef>
              <a:buFont typeface="+mj-lt"/>
              <a:buAutoNum type="arabicParenR"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учет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операций по расходам получателей средств бюджета  субъекта РФ, в целях </a:t>
            </a:r>
            <a:r>
              <a:rPr lang="ru-RU" sz="1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софинансирования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которых предоставляется субсидия, на лицевых счетах, открытых им в финансовом органе субъекта РФ </a:t>
            </a:r>
            <a:r>
              <a:rPr lang="ru-RU" sz="1400" i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(в случае  если между Федеральным казначейством и высшим исполнительным органом государственной власти субъекта РФ заключено соглашение о передаче органу Федерального казначейства отдельных функций финансового органа субъекта Российской Федерации по исполнению бюджета субъекта РФ</a:t>
            </a:r>
            <a:r>
              <a:rPr lang="ru-RU" sz="1400" i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;</a:t>
            </a:r>
            <a:endParaRPr lang="ru-RU" sz="1400" dirty="0">
              <a:solidFill>
                <a:schemeClr val="accent2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228600" indent="-228600" algn="just">
              <a:spcBef>
                <a:spcPts val="1200"/>
              </a:spcBef>
              <a:buFont typeface="+mj-lt"/>
              <a:buAutoNum type="arabicParenR"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перечисление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субсидии Федеральным казначейством после проведения им санкционирования оплаты денежных обязательств по расходам получателей средств бюджета субъекта РФ в целях </a:t>
            </a:r>
            <a:r>
              <a:rPr lang="ru-RU" sz="1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софинансирования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, которых она предоставляется;</a:t>
            </a:r>
          </a:p>
          <a:p>
            <a:pPr marL="228600" indent="-228600" algn="just">
              <a:spcBef>
                <a:spcPts val="1200"/>
              </a:spcBef>
              <a:buFont typeface="+mj-lt"/>
              <a:buAutoNum type="arabicParenR"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при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предоставлении субсидии в порядке возмещения расходов бюджета субъекта РФ проверка документов, подтверждающих произведенные расходы, осуществляется ГРБС.</a:t>
            </a:r>
          </a:p>
        </p:txBody>
      </p:sp>
    </p:spTree>
    <p:extLst>
      <p:ext uri="{BB962C8B-B14F-4D97-AF65-F5344CB8AC3E}">
        <p14:creationId xmlns:p14="http://schemas.microsoft.com/office/powerpoint/2010/main" val="2491931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15501</TotalTime>
  <Words>673</Words>
  <Application>Microsoft Office PowerPoint</Application>
  <PresentationFormat>Экран (4:3)</PresentationFormat>
  <Paragraphs>71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Действующий порядок предоставления целевых МБТ (часть 6 статьи 10 Федерального закона «О федеральном бюджете на 2016 год»)</vt:lpstr>
      <vt:lpstr>Классификация целевых МБТ  по условиям их перечисления в бюджеты субъектов РФ</vt:lpstr>
      <vt:lpstr>Презентация PowerPoint</vt:lpstr>
      <vt:lpstr>Презентация PowerPoint</vt:lpstr>
    </vt:vector>
  </TitlesOfParts>
  <Company>minfin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Efimov I.L.</dc:creator>
  <cp:lastModifiedBy>СААКЯН ТАТЬЯНА ВАСИЛЬЕВНА</cp:lastModifiedBy>
  <cp:revision>1239</cp:revision>
  <cp:lastPrinted>2016-09-12T15:29:14Z</cp:lastPrinted>
  <dcterms:created xsi:type="dcterms:W3CDTF">2005-04-05T13:42:30Z</dcterms:created>
  <dcterms:modified xsi:type="dcterms:W3CDTF">2016-09-14T06:32:24Z</dcterms:modified>
</cp:coreProperties>
</file>