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65" r:id="rId2"/>
    <p:sldId id="677" r:id="rId3"/>
    <p:sldId id="663" r:id="rId4"/>
    <p:sldId id="643" r:id="rId5"/>
    <p:sldId id="656" r:id="rId6"/>
    <p:sldId id="678" r:id="rId7"/>
    <p:sldId id="659" r:id="rId8"/>
    <p:sldId id="655" r:id="rId9"/>
    <p:sldId id="664" r:id="rId10"/>
    <p:sldId id="673" r:id="rId11"/>
    <p:sldId id="666" r:id="rId12"/>
    <p:sldId id="665" r:id="rId13"/>
    <p:sldId id="676" r:id="rId14"/>
    <p:sldId id="675" r:id="rId15"/>
    <p:sldId id="667" r:id="rId16"/>
    <p:sldId id="669" r:id="rId17"/>
    <p:sldId id="623" r:id="rId18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72B3B1-A49F-4BC4-A342-B9CC57AB85F7}">
          <p14:sldIdLst>
            <p14:sldId id="565"/>
            <p14:sldId id="677"/>
            <p14:sldId id="663"/>
            <p14:sldId id="643"/>
            <p14:sldId id="656"/>
            <p14:sldId id="678"/>
            <p14:sldId id="659"/>
            <p14:sldId id="655"/>
            <p14:sldId id="664"/>
            <p14:sldId id="673"/>
            <p14:sldId id="666"/>
            <p14:sldId id="665"/>
            <p14:sldId id="676"/>
            <p14:sldId id="675"/>
            <p14:sldId id="667"/>
            <p14:sldId id="669"/>
            <p14:sldId id="623"/>
          </p14:sldIdLst>
        </p14:section>
        <p14:section name="Раздел без заголовка" id="{4FB49B65-3596-45DF-9005-72740699900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сулов Расул Морисович" initials="РР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9ABCE2"/>
    <a:srgbClr val="EAEFF7"/>
    <a:srgbClr val="66A2D8"/>
    <a:srgbClr val="BDD7EE"/>
    <a:srgbClr val="F8CBAD"/>
    <a:srgbClr val="D2DEEF"/>
    <a:srgbClr val="999DA2"/>
    <a:srgbClr val="5B9BD5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5742" autoAdjust="0"/>
  </p:normalViewPr>
  <p:slideViewPr>
    <p:cSldViewPr snapToGrid="0" showGuides="1">
      <p:cViewPr varScale="1">
        <p:scale>
          <a:sx n="111" d="100"/>
          <a:sy n="111" d="100"/>
        </p:scale>
        <p:origin x="426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CCE7B-2B55-459D-8182-D0557B1BD792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AC1E7-E411-4D4E-B275-787F7D6A6A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75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0CFA-C76D-41D5-AC3C-DFC6FDF4C7C3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6552-920F-4B31-9AF9-C3E3BD6AA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8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6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08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113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613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61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8B74-8440-43AD-9057-CE91F1065179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F9A0-5084-43EE-8C85-5540C72FEDA0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2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0D20-D050-4230-9638-41AFC0903504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8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90488" y="990600"/>
            <a:ext cx="120126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3102000" y="90000"/>
            <a:ext cx="900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495550" y="6408739"/>
            <a:ext cx="7200900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42738" y="6552070"/>
            <a:ext cx="360362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56C6BB3D-EA64-4159-97CE-5172B6D98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54" y="1818512"/>
            <a:ext cx="8534401" cy="321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xmlns="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AC4B3DDE-8657-4CD7-8D3E-CD345DD21E94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47AF-6CD5-4610-841D-8EFCDD4179E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2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EAA-0AE5-48BF-89E2-E32D972A71BA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47EC-2EAD-43A6-8B21-42E15A7B27DC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5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80A4-7B09-40B5-809C-DA626B0418EE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3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3F31-0DB5-4F88-9819-1ED584C17927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3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F0D-5643-45FC-A58E-1B684D95574B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845A-6B11-4000-9C50-CA4660A55620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56DA-EB5D-42A4-AA5D-99335D7E7585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0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375D-4CD1-44FB-A8C6-5ABAC8B07EAE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8746-5621-4134-994E-4C1FD178F4CA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5747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17236" y="2295338"/>
            <a:ext cx="5748482" cy="113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08" y="401591"/>
            <a:ext cx="6362965" cy="32468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Отдельные вопросы формирования </a:t>
            </a:r>
            <a:br>
              <a:rPr lang="ru-RU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Отчета </a:t>
            </a:r>
            <a:r>
              <a:rPr lang="ru-RU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 операциях консолидированного бюджета субъекта Российской Федерации по использованию субсидий, субвенций и иных межбюджетных трансфертов, имеющих целевое назначение, предоставленных из федерального бюджета и подлежащих учету на лицевых счетах, открытых в территориальных органах Федерального казначейства </a:t>
            </a:r>
            <a:r>
              <a:rPr lang="ru-RU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(ф. 0531888) </a:t>
            </a:r>
            <a:br>
              <a:rPr lang="ru-RU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634" y="5863516"/>
            <a:ext cx="7191639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Нормативная правовая база.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Мищенко Н.Н.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Федеральное казначейство 2023</a:t>
            </a:r>
            <a:endParaRPr lang="ru-RU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8573" y="300251"/>
            <a:ext cx="8228951" cy="47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Пример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796" y="879899"/>
            <a:ext cx="987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ПУиО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ГИИС ЭБ (центр компетенции – ФК_ТОФК, период – декабрь)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23" y="1352959"/>
            <a:ext cx="11050437" cy="47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8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8573" y="300251"/>
            <a:ext cx="8228951" cy="47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Segoe UI Light" panose="020B0502040204020203" pitchFamily="34" charset="0"/>
              </a:rPr>
              <a:t>Пример проверки Отчета (ф. 0531888)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796" y="785013"/>
            <a:ext cx="987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В КПЭ (на 31 декабря 2021 года)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2" y="1102722"/>
            <a:ext cx="10735574" cy="4589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355" y="5749830"/>
            <a:ext cx="10903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FF0000"/>
                </a:solidFill>
              </a:rPr>
              <a:t>Сумма «- 8 492,09</a:t>
            </a:r>
            <a:r>
              <a:rPr lang="ru-RU" sz="1400" i="1" dirty="0" smtClean="0">
                <a:solidFill>
                  <a:srgbClr val="FF0000"/>
                </a:solidFill>
              </a:rPr>
              <a:t>» - остатки </a:t>
            </a:r>
            <a:r>
              <a:rPr lang="ru-RU" sz="1400" i="1" dirty="0">
                <a:solidFill>
                  <a:srgbClr val="FF0000"/>
                </a:solidFill>
              </a:rPr>
              <a:t>межбюджетных трансфертов  уменьшены на сумму 8492,09 рублей после подтверждения Минфином Пермского края и Министерством социального развития Пермского края наличия кредиторской задолженности федерального бюджета перед бюджетом Пермского края по состоянию на 01.01.2022.</a:t>
            </a:r>
          </a:p>
        </p:txBody>
      </p:sp>
    </p:spTree>
    <p:extLst>
      <p:ext uri="{BB962C8B-B14F-4D97-AF65-F5344CB8AC3E}">
        <p14:creationId xmlns:p14="http://schemas.microsoft.com/office/powerpoint/2010/main" val="3565200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724620" y="748838"/>
            <a:ext cx="10753790" cy="4636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7039" y="309338"/>
            <a:ext cx="8228951" cy="47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Segoe UI Light" panose="020B0502040204020203" pitchFamily="34" charset="0"/>
              </a:rPr>
              <a:t>Справочник ИС «АСФК»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4" y="1450497"/>
            <a:ext cx="11248305" cy="4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796" y="914403"/>
            <a:ext cx="987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ПУиО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ГИИС ЭБ (центр компетенции – ГРБС)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2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13</a:t>
            </a:fld>
            <a:endParaRPr lang="ru-RU" dirty="0"/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724620" y="748838"/>
            <a:ext cx="10753790" cy="4636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7039" y="309338"/>
            <a:ext cx="8228951" cy="47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Segoe UI Light" panose="020B0502040204020203" pitchFamily="34" charset="0"/>
              </a:rPr>
              <a:t>Справочник ИС «АСФК»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796" y="914403"/>
            <a:ext cx="987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ПУиО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ГИИС ЭБ (центр компетенции – КБФО)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16" y="1276774"/>
            <a:ext cx="10881304" cy="51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3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724620" y="748838"/>
            <a:ext cx="10753790" cy="4636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7039" y="309338"/>
            <a:ext cx="8228951" cy="47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Segoe UI Light" panose="020B0502040204020203" pitchFamily="34" charset="0"/>
              </a:rPr>
              <a:t>Справочник ИС «АСФК»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92" y="1297598"/>
            <a:ext cx="10740639" cy="52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6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15</a:t>
            </a:fld>
            <a:endParaRPr lang="ru-RU" dirty="0"/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724620" y="748838"/>
            <a:ext cx="10753790" cy="4636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5494" y="272918"/>
            <a:ext cx="8228951" cy="47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ИС «АСФК» - Консолидированная отчетность – Справка (ф. 0521462)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1" y="748838"/>
            <a:ext cx="11015931" cy="54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4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16</a:t>
            </a:fld>
            <a:endParaRPr lang="ru-RU" dirty="0"/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724620" y="748838"/>
            <a:ext cx="10753790" cy="4636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7039" y="272918"/>
            <a:ext cx="8228951" cy="47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Отчет (ф. 0521462) 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75" y="804862"/>
            <a:ext cx="94583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05185" y="1846942"/>
            <a:ext cx="10972799" cy="48683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9337" y="2725443"/>
            <a:ext cx="766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69945" y="129700"/>
            <a:ext cx="9431539" cy="75474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Нормативно-правовая и методическая база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2317" y="1138687"/>
            <a:ext cx="10972799" cy="537425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i="1" u="sng" dirty="0">
                <a:solidFill>
                  <a:schemeClr val="tx1"/>
                </a:solidFill>
                <a:cs typeface="Segoe UI Light" panose="020B0502040204020203" pitchFamily="34" charset="0"/>
              </a:rPr>
              <a:t>На основании показателей Отчета ф. </a:t>
            </a:r>
            <a:r>
              <a:rPr lang="ru-RU" sz="1600" b="1" i="1" u="sng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0531888:</a:t>
            </a:r>
          </a:p>
          <a:p>
            <a:pPr algn="ctr"/>
            <a:endParaRPr lang="ru-RU" sz="1600" b="1" dirty="0">
              <a:solidFill>
                <a:schemeClr val="tx1"/>
              </a:solidFill>
              <a:cs typeface="Segoe UI Light" panose="020B0502040204020203" pitchFamily="34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cs typeface="Segoe UI Light" panose="020B0502040204020203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cs typeface="Segoe UI Light" panose="020B0502040204020203" pitchFamily="34" charset="0"/>
              </a:rPr>
              <a:t>ЕЖЕКВАРТАЛЬНО ФОРМИРУЕТСЯ</a:t>
            </a:r>
            <a:r>
              <a:rPr lang="ru-RU" sz="1600" b="1" dirty="0" smtClean="0">
                <a:solidFill>
                  <a:srgbClr val="FF0000"/>
                </a:solidFill>
                <a:cs typeface="Segoe UI Light" panose="020B0502040204020203" pitchFamily="34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cs typeface="Segoe UI Light" panose="020B0502040204020203" pitchFamily="34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cs typeface="Segoe UI Light" panose="020B0502040204020203" pitchFamily="34" charset="0"/>
              </a:rPr>
            </a:br>
            <a:r>
              <a:rPr lang="ru-RU" sz="1600" b="1" dirty="0">
                <a:solidFill>
                  <a:srgbClr val="FF0000"/>
                </a:solidFill>
                <a:cs typeface="Segoe UI Light" panose="020B0502040204020203" pitchFamily="34" charset="0"/>
              </a:rPr>
              <a:t>ПРЕДСТАВЛЯЕМАЯ В ПРАВИТЕЛЬСТВО РОССИЙСКОЙ ФЕДЕРАЦИИ ОДНОВРЕМЕННО </a:t>
            </a:r>
            <a:br>
              <a:rPr lang="ru-RU" sz="1600" b="1" dirty="0">
                <a:solidFill>
                  <a:srgbClr val="FF0000"/>
                </a:solidFill>
                <a:cs typeface="Segoe UI Light" panose="020B0502040204020203" pitchFamily="34" charset="0"/>
              </a:rPr>
            </a:br>
            <a:r>
              <a:rPr lang="ru-RU" sz="1600" b="1" dirty="0">
                <a:solidFill>
                  <a:srgbClr val="FF0000"/>
                </a:solidFill>
                <a:cs typeface="Segoe UI Light" panose="020B0502040204020203" pitchFamily="34" charset="0"/>
              </a:rPr>
              <a:t>С ОТЧЕТОМ ОБ ИСПОЛНЕНИИ ФЕДЕРАЛЬНОГО БЮДЖЕТА</a:t>
            </a:r>
          </a:p>
          <a:p>
            <a:pPr indent="-285750" algn="ctr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  <a:cs typeface="Segoe UI Light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u="sng" dirty="0">
                <a:solidFill>
                  <a:schemeClr val="tx1"/>
                </a:solidFill>
                <a:cs typeface="Segoe UI Light" panose="020B0502040204020203" pitchFamily="34" charset="0"/>
              </a:rPr>
              <a:t>Информация о предоставлении межбюджетных трансфертов бюджетам субъектов Российской </a:t>
            </a:r>
            <a:r>
              <a:rPr lang="ru-RU" sz="1600" b="1" u="sng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Федерации (ф. 0507052</a:t>
            </a:r>
            <a:r>
              <a:rPr lang="ru-RU" sz="1600" b="1" u="sng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u="sng" dirty="0">
              <a:solidFill>
                <a:schemeClr val="tx1"/>
              </a:solidFill>
              <a:cs typeface="Segoe UI Light" panose="020B0502040204020203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      Кроме того:</a:t>
            </a:r>
            <a:endParaRPr lang="ru-RU" sz="1600" b="1" dirty="0" smtClean="0">
              <a:solidFill>
                <a:schemeClr val="tx1"/>
              </a:solidFill>
              <a:cs typeface="Segoe UI Light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u="sng" dirty="0" smtClean="0">
              <a:solidFill>
                <a:schemeClr val="tx1"/>
              </a:solidFill>
              <a:cs typeface="Segoe UI Light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Представляется в </a:t>
            </a:r>
            <a:r>
              <a:rPr lang="ru-RU" sz="1600" dirty="0">
                <a:solidFill>
                  <a:schemeClr val="tx1"/>
                </a:solidFill>
                <a:cs typeface="Segoe UI Light" panose="020B0502040204020203" pitchFamily="34" charset="0"/>
              </a:rPr>
              <a:t>Минфин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России информация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о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возвратах </a:t>
            </a:r>
            <a:r>
              <a:rPr lang="ru-RU" sz="1600" dirty="0">
                <a:solidFill>
                  <a:schemeClr val="tx1"/>
                </a:solidFill>
                <a:cs typeface="Segoe UI Light" panose="020B0502040204020203" pitchFamily="34" charset="0"/>
              </a:rPr>
              <a:t>в федеральный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бюджет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остатков </a:t>
            </a:r>
            <a:r>
              <a:rPr lang="ru-RU" sz="1600" dirty="0">
                <a:solidFill>
                  <a:schemeClr val="tx1"/>
                </a:solidFill>
                <a:cs typeface="Segoe UI Light" panose="020B0502040204020203" pitchFamily="34" charset="0"/>
              </a:rPr>
              <a:t>межбюджетных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трансфертов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прошлых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лет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(Приложения </a:t>
            </a:r>
            <a:r>
              <a:rPr lang="ru-RU" sz="1600" dirty="0">
                <a:solidFill>
                  <a:schemeClr val="tx1"/>
                </a:solidFill>
                <a:cs typeface="Segoe UI Light" panose="020B0502040204020203" pitchFamily="34" charset="0"/>
              </a:rPr>
              <a:t>№ 7, № 8 и №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9 к приказу </a:t>
            </a:r>
            <a:r>
              <a:rPr lang="ru-RU" sz="1600" dirty="0">
                <a:solidFill>
                  <a:schemeClr val="tx1"/>
                </a:solidFill>
                <a:cs typeface="Segoe UI Light" panose="020B0502040204020203" pitchFamily="34" charset="0"/>
              </a:rPr>
              <a:t>Минфина России от 30.12.2020 №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1172)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cs typeface="Segoe UI Light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Предоставляется информация ГРБС,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Правительств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у Российской Федерации</a:t>
            </a:r>
            <a:r>
              <a:rPr lang="ru-RU" sz="1600" dirty="0">
                <a:solidFill>
                  <a:schemeClr val="tx1"/>
                </a:solidFill>
                <a:cs typeface="Segoe UI Light" panose="020B0502040204020203" pitchFamily="34" charset="0"/>
              </a:rPr>
              <a:t>, Контрольному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Управлению </a:t>
            </a:r>
            <a:r>
              <a:rPr lang="ru-RU" sz="1600" dirty="0">
                <a:solidFill>
                  <a:schemeClr val="tx1"/>
                </a:solidFill>
                <a:cs typeface="Segoe UI Light" panose="020B0502040204020203" pitchFamily="34" charset="0"/>
              </a:rPr>
              <a:t>Президента Российской Федерации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иным пользователями по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соответствующим запросам </a:t>
            </a:r>
            <a:endParaRPr lang="ru-RU" sz="1600" dirty="0" smtClean="0">
              <a:solidFill>
                <a:schemeClr val="tx1"/>
              </a:solidFill>
              <a:cs typeface="Segoe UI Light" panose="020B0502040204020203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  </a:t>
            </a:r>
            <a:b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</a:br>
            <a:endParaRPr lang="ru-RU" sz="1600" dirty="0">
              <a:solidFill>
                <a:schemeClr val="tx1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69945" y="129700"/>
            <a:ext cx="9431539" cy="75474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Нормативно-правовая и методическая база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5185" y="1096164"/>
            <a:ext cx="10972799" cy="41918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cs typeface="Segoe UI Light" panose="020B0502040204020203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Приказ </a:t>
            </a:r>
            <a:r>
              <a:rPr lang="ru-RU" sz="1600" b="1" dirty="0">
                <a:solidFill>
                  <a:schemeClr val="tx1"/>
                </a:solidFill>
                <a:cs typeface="Segoe UI Light" panose="020B0502040204020203" pitchFamily="34" charset="0"/>
              </a:rPr>
              <a:t>Федерального казначейства от 22.06.2022 </a:t>
            </a:r>
            <a:r>
              <a:rPr lang="ru-RU" sz="1600" b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№ 182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«Об </a:t>
            </a:r>
            <a:r>
              <a:rPr lang="ru-RU" sz="1600" dirty="0">
                <a:solidFill>
                  <a:schemeClr val="tx1"/>
                </a:solidFill>
                <a:cs typeface="Segoe UI Light" panose="020B0502040204020203" pitchFamily="34" charset="0"/>
              </a:rPr>
              <a:t>утверждении формы Отчета об операциях консолидированного бюджета субъекта Российской Федерации по использованию субсидий, субвенций и иных межбюджетных трансфертов, имеющих целевое назначение, предоставленных из федерального бюджета и подлежащих учету на лицевых счетах, открытых в территориальных органах Федерального казначейства, и указаний по ее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заполнению»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cs typeface="Segoe UI Light" panose="020B0502040204020203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Письмо Федерального казначейства </a:t>
            </a:r>
            <a:r>
              <a:rPr lang="ru-RU" sz="1600" b="1" dirty="0" smtClean="0">
                <a:solidFill>
                  <a:schemeClr val="tx1"/>
                </a:solidFill>
              </a:rPr>
              <a:t>от 11.04.2022 № 07-04-05/02-8535 «</a:t>
            </a:r>
            <a:r>
              <a:rPr lang="ru-RU" sz="1600" dirty="0" smtClean="0">
                <a:solidFill>
                  <a:schemeClr val="tx1"/>
                </a:solidFill>
              </a:rPr>
              <a:t>О предоставлении </a:t>
            </a:r>
            <a:r>
              <a:rPr lang="ru-RU" sz="1600" dirty="0">
                <a:solidFill>
                  <a:schemeClr val="tx1"/>
                </a:solidFill>
                <a:cs typeface="Segoe UI Light" panose="020B0502040204020203" pitchFamily="34" charset="0"/>
              </a:rPr>
              <a:t>Отчета об операциях консолидированного бюджета субъекта Российской Федерации по использованию субсидий, субвенций и иных межбюджетных трансфертов, имеющих целевое назначение, предоставленных из федерального бюджета и подлежащих учету на лицевых счетах, открытых в территориальных органах Федерального казначейства</a:t>
            </a:r>
            <a:r>
              <a:rPr lang="ru-RU" sz="1600" dirty="0" smtClean="0">
                <a:solidFill>
                  <a:schemeClr val="tx1"/>
                </a:solidFill>
              </a:rPr>
              <a:t> (ф. 0531888)» 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Начиная </a:t>
            </a:r>
            <a:r>
              <a:rPr lang="ru-RU" sz="1600" dirty="0">
                <a:solidFill>
                  <a:schemeClr val="tx1"/>
                </a:solidFill>
                <a:cs typeface="Segoe UI Light" panose="020B0502040204020203" pitchFamily="34" charset="0"/>
              </a:rPr>
              <a:t>с отчетности по состоянию на 01.04.2022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осуществляется ежеквартальное представление </a:t>
            </a:r>
            <a:r>
              <a:rPr lang="ru-RU" sz="1600" dirty="0">
                <a:solidFill>
                  <a:schemeClr val="tx1"/>
                </a:solidFill>
                <a:cs typeface="Segoe UI Light" panose="020B0502040204020203" pitchFamily="34" charset="0"/>
              </a:rPr>
              <a:t>Отчета (ф. 0531888) </a:t>
            </a:r>
            <a:r>
              <a:rPr lang="ru-RU" sz="1600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средствами </a:t>
            </a:r>
            <a:r>
              <a:rPr lang="ru-RU" sz="1600" dirty="0">
                <a:solidFill>
                  <a:schemeClr val="tx1"/>
                </a:solidFill>
                <a:cs typeface="Segoe UI Light" panose="020B0502040204020203" pitchFamily="34" charset="0"/>
              </a:rPr>
              <a:t>подсистемы «Учет и отчетность» государственной интегрированной информационной системы управления общественными финансами «Электронный бюджет».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  <a:cs typeface="Segoe UI Light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05185" y="1721224"/>
            <a:ext cx="11282015" cy="499404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62" y="978928"/>
            <a:ext cx="11171208" cy="58105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88573" y="300251"/>
            <a:ext cx="8228951" cy="47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Segoe UI Light" panose="020B0502040204020203" pitchFamily="34" charset="0"/>
              </a:rPr>
              <a:t>Приказ Казначейства России от 22.06.2022 № 182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4783" y="2334631"/>
            <a:ext cx="7285382" cy="56653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 показателей по ГВФ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289852" y="4084983"/>
            <a:ext cx="457200" cy="5963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724400" y="4084983"/>
            <a:ext cx="457200" cy="5963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181600" y="3269974"/>
            <a:ext cx="513522" cy="14113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701745" y="3263346"/>
            <a:ext cx="513522" cy="14179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9551495" y="3256722"/>
            <a:ext cx="467148" cy="14179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9097606" y="3945834"/>
            <a:ext cx="467148" cy="7421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0936347" y="3945833"/>
            <a:ext cx="467148" cy="7520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724620" y="748838"/>
            <a:ext cx="10753790" cy="4636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8573" y="300251"/>
            <a:ext cx="8228951" cy="47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Segoe UI Light" panose="020B0502040204020203" pitchFamily="34" charset="0"/>
              </a:rPr>
              <a:t>Приказ Казначейства России от 22.06.2022 № 182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4838" y="1027865"/>
            <a:ext cx="109435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В разделе "Неиспользованный остаток прошлых лет" Отчета по каждой строке указываются</a:t>
            </a:r>
            <a:r>
              <a:rPr lang="ru-RU" i="1" u="sng" dirty="0" smtClean="0"/>
              <a:t>:</a:t>
            </a:r>
          </a:p>
          <a:p>
            <a:endParaRPr lang="ru-RU" i="1" dirty="0"/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графе 5 </a:t>
            </a:r>
            <a:r>
              <a:rPr lang="ru-RU" dirty="0"/>
              <a:t>- сумма неиспользованных остатков целевых средств прошлых лет, сложившихся по состоянию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начало текущего финансового года на едином счете бюджета субъекта Российской Федерации (далее - казначейский счет N 3221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графе 6 </a:t>
            </a:r>
            <a:r>
              <a:rPr lang="ru-RU" dirty="0"/>
              <a:t>- сумма неиспользованных остатков целевых средств прошлых лет, сложившихся по состоянию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начало текущего финансового года на единых счетах местных </a:t>
            </a:r>
            <a:r>
              <a:rPr lang="ru-RU" dirty="0" smtClean="0"/>
              <a:t>бюджетов</a:t>
            </a:r>
            <a:r>
              <a:rPr lang="ru-RU" dirty="0"/>
              <a:t>.</a:t>
            </a:r>
            <a:endParaRPr lang="ru-RU" dirty="0" smtClean="0"/>
          </a:p>
          <a:p>
            <a:endParaRPr lang="ru-RU" sz="1600" i="1" dirty="0" smtClean="0"/>
          </a:p>
          <a:p>
            <a:pPr algn="just"/>
            <a:r>
              <a:rPr lang="ru-RU" sz="1600" i="1" dirty="0" smtClean="0"/>
              <a:t> 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Государственными </a:t>
            </a:r>
            <a:r>
              <a:rPr lang="ru-RU" sz="1600" b="1" i="1" dirty="0">
                <a:solidFill>
                  <a:srgbClr val="FF0000"/>
                </a:solidFill>
              </a:rPr>
              <a:t>(территориальными государственными) внебюджетными </a:t>
            </a:r>
            <a:r>
              <a:rPr lang="ru-RU" sz="1600" b="1" i="1" dirty="0" smtClean="0">
                <a:solidFill>
                  <a:srgbClr val="FF0000"/>
                </a:solidFill>
              </a:rPr>
              <a:t>фондами </a:t>
            </a:r>
            <a:r>
              <a:rPr lang="ru-RU" sz="1600" b="1" i="1" dirty="0">
                <a:solidFill>
                  <a:srgbClr val="FF0000"/>
                </a:solidFill>
              </a:rPr>
              <a:t>не осуществляются </a:t>
            </a:r>
            <a:r>
              <a:rPr lang="ru-RU" sz="1600" b="1" i="1" dirty="0" smtClean="0">
                <a:solidFill>
                  <a:srgbClr val="FF0000"/>
                </a:solidFill>
              </a:rPr>
              <a:t>операции с </a:t>
            </a:r>
            <a:r>
              <a:rPr lang="ru-RU" sz="1600" b="1" i="1" dirty="0">
                <a:solidFill>
                  <a:srgbClr val="FF0000"/>
                </a:solidFill>
              </a:rPr>
              <a:t>целевыми </a:t>
            </a:r>
            <a:r>
              <a:rPr lang="ru-RU" sz="1600" b="1" i="1" dirty="0" smtClean="0">
                <a:solidFill>
                  <a:srgbClr val="FF0000"/>
                </a:solidFill>
              </a:rPr>
              <a:t>средствами в </a:t>
            </a:r>
            <a:r>
              <a:rPr lang="ru-RU" sz="1600" b="1" i="1" dirty="0">
                <a:solidFill>
                  <a:srgbClr val="FF0000"/>
                </a:solidFill>
              </a:rPr>
              <a:t>разрезе аналитических кодов, используемых Федеральным казначейством в целях санкционирования операций с целевыми расходами</a:t>
            </a:r>
          </a:p>
          <a:p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b="1" i="1" u="sng" dirty="0">
                <a:solidFill>
                  <a:srgbClr val="FF0000"/>
                </a:solidFill>
              </a:rPr>
              <a:t>В связи с чем, в графах 6, 9, 10, </a:t>
            </a:r>
            <a:r>
              <a:rPr lang="ru-RU" sz="1600" b="1" i="1" u="sng" dirty="0" smtClean="0">
                <a:solidFill>
                  <a:srgbClr val="FF0000"/>
                </a:solidFill>
              </a:rPr>
              <a:t>11, 18, 19, 22 </a:t>
            </a:r>
            <a:r>
              <a:rPr lang="ru-RU" sz="1600" b="1" i="1" u="sng" dirty="0">
                <a:solidFill>
                  <a:srgbClr val="FF0000"/>
                </a:solidFill>
              </a:rPr>
              <a:t>отражаются показатели только в части местных бюджетов.</a:t>
            </a:r>
          </a:p>
        </p:txBody>
      </p:sp>
    </p:spTree>
    <p:extLst>
      <p:ext uri="{BB962C8B-B14F-4D97-AF65-F5344CB8AC3E}">
        <p14:creationId xmlns:p14="http://schemas.microsoft.com/office/powerpoint/2010/main" val="16107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724620" y="748838"/>
            <a:ext cx="10753790" cy="4636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8573" y="300251"/>
            <a:ext cx="8228951" cy="47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Segoe UI Light" panose="020B0502040204020203" pitchFamily="34" charset="0"/>
              </a:rPr>
              <a:t>Приказ Казначейства России от 22.06.2022 № 182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299" y="812206"/>
            <a:ext cx="116111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i="1" u="sng" dirty="0">
                <a:solidFill>
                  <a:schemeClr val="accent5">
                    <a:lumMod val="50000"/>
                  </a:schemeClr>
                </a:solidFill>
              </a:rPr>
              <a:t>В разделе </a:t>
            </a:r>
            <a:r>
              <a:rPr lang="ru-RU" sz="1750" b="1" i="1" u="sng" dirty="0" smtClean="0">
                <a:solidFill>
                  <a:schemeClr val="accent5">
                    <a:lumMod val="50000"/>
                  </a:schemeClr>
                </a:solidFill>
              </a:rPr>
              <a:t>«Неиспользованный </a:t>
            </a:r>
            <a:r>
              <a:rPr lang="ru-RU" sz="1750" b="1" i="1" u="sng" dirty="0">
                <a:solidFill>
                  <a:schemeClr val="accent5">
                    <a:lumMod val="50000"/>
                  </a:schemeClr>
                </a:solidFill>
              </a:rPr>
              <a:t>остаток прошлых </a:t>
            </a:r>
            <a:r>
              <a:rPr lang="ru-RU" sz="1750" b="1" i="1" u="sng" dirty="0" smtClean="0">
                <a:solidFill>
                  <a:schemeClr val="accent5">
                    <a:lumMod val="50000"/>
                  </a:schemeClr>
                </a:solidFill>
              </a:rPr>
              <a:t>лет» Отчета ф. 0531888 </a:t>
            </a:r>
            <a:r>
              <a:rPr lang="ru-RU" sz="1750" b="1" i="1" u="sng" dirty="0">
                <a:solidFill>
                  <a:schemeClr val="accent5">
                    <a:lumMod val="50000"/>
                  </a:schemeClr>
                </a:solidFill>
              </a:rPr>
              <a:t>по каждой строке указываются</a:t>
            </a:r>
            <a:r>
              <a:rPr lang="ru-RU" sz="1750" b="1" i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endParaRPr lang="ru-RU" sz="1750" dirty="0"/>
          </a:p>
          <a:p>
            <a:endParaRPr lang="ru-RU" sz="1750" dirty="0" smtClean="0"/>
          </a:p>
          <a:p>
            <a:endParaRPr lang="ru-RU" sz="1750" dirty="0"/>
          </a:p>
          <a:p>
            <a:endParaRPr lang="ru-RU" sz="1750" dirty="0" smtClean="0"/>
          </a:p>
          <a:p>
            <a:endParaRPr lang="ru-RU" sz="1750" dirty="0" smtClean="0"/>
          </a:p>
          <a:p>
            <a:endParaRPr lang="ru-RU" sz="1750" dirty="0"/>
          </a:p>
          <a:p>
            <a:endParaRPr lang="ru-RU" sz="1750" dirty="0" smtClean="0"/>
          </a:p>
          <a:p>
            <a:endParaRPr lang="ru-RU" sz="1750" dirty="0"/>
          </a:p>
          <a:p>
            <a:endParaRPr lang="ru-RU" sz="1750" dirty="0" smtClean="0"/>
          </a:p>
          <a:p>
            <a:endParaRPr lang="ru-RU" sz="1750" dirty="0"/>
          </a:p>
          <a:p>
            <a:endParaRPr lang="ru-RU" sz="1750" dirty="0"/>
          </a:p>
          <a:p>
            <a:pPr algn="just"/>
            <a:endParaRPr lang="ru-RU" sz="1400" i="1" dirty="0"/>
          </a:p>
          <a:p>
            <a:pPr algn="just"/>
            <a:endParaRPr lang="ru-RU" sz="1400" i="1" dirty="0" smtClean="0"/>
          </a:p>
          <a:p>
            <a:pPr algn="just"/>
            <a:endParaRPr lang="ru-RU" sz="1400" i="1" dirty="0"/>
          </a:p>
          <a:p>
            <a:pPr algn="just"/>
            <a:r>
              <a:rPr lang="en-US" sz="1400" b="1" i="1" dirty="0" smtClean="0">
                <a:solidFill>
                  <a:srgbClr val="FF0000"/>
                </a:solidFill>
              </a:rPr>
              <a:t>*</a:t>
            </a:r>
            <a:r>
              <a:rPr lang="ru-RU" sz="1400" b="1" i="1" dirty="0" smtClean="0">
                <a:solidFill>
                  <a:srgbClr val="FF0000"/>
                </a:solidFill>
              </a:rPr>
              <a:t>Возвраты </a:t>
            </a:r>
            <a:r>
              <a:rPr lang="ru-RU" sz="1400" b="1" i="1" dirty="0">
                <a:solidFill>
                  <a:srgbClr val="FF0000"/>
                </a:solidFill>
              </a:rPr>
              <a:t>(восстановления, взыскания) целевых средств прошлых лет, в том числе от государственных внебюджетных фондов, а также суммы перечислений дебиторской задолженности перед получателями средств бюджета субъекта Российской Федерации, бюджетов муниципальных образований, источником финансового обеспечения которой являлись целевые средства, поступившие до 1 января текущего года подлежат </a:t>
            </a:r>
            <a:r>
              <a:rPr lang="ru-RU" sz="1400" b="1" i="1" dirty="0" smtClean="0">
                <a:solidFill>
                  <a:srgbClr val="FF0000"/>
                </a:solidFill>
              </a:rPr>
              <a:t>отражению в </a:t>
            </a:r>
            <a:r>
              <a:rPr lang="ru-RU" sz="1400" b="1" i="1" dirty="0">
                <a:solidFill>
                  <a:srgbClr val="FF0000"/>
                </a:solidFill>
              </a:rPr>
              <a:t>соответствующих графах 8, 9. </a:t>
            </a:r>
            <a:endParaRPr lang="en-US" sz="1400" b="1" i="1" dirty="0" smtClean="0">
              <a:solidFill>
                <a:srgbClr val="FF0000"/>
              </a:solidFill>
            </a:endParaRPr>
          </a:p>
          <a:p>
            <a:pPr algn="just"/>
            <a:endParaRPr lang="en-US" sz="1400" b="1" i="1" dirty="0" smtClean="0"/>
          </a:p>
          <a:p>
            <a:pPr algn="just"/>
            <a:r>
              <a:rPr lang="ru-RU" sz="1400" b="1" i="1" dirty="0" smtClean="0"/>
              <a:t>В </a:t>
            </a:r>
            <a:r>
              <a:rPr lang="ru-RU" sz="1400" b="1" i="1" dirty="0"/>
              <a:t>целях корректного формирования Справки 0504833 и отражения показателей в графах 7, 8 и 9  рекомендуем руководствоваться рекомендациями группы технической поддержки, содержащимися в SF-1451844</a:t>
            </a:r>
            <a:r>
              <a:rPr lang="ru-RU" sz="1400" b="1" i="1" dirty="0" smtClean="0"/>
              <a:t>.</a:t>
            </a:r>
            <a:r>
              <a:rPr lang="ru-RU" sz="1400" b="1" i="1" dirty="0"/>
              <a:t> </a:t>
            </a:r>
          </a:p>
          <a:p>
            <a:pPr algn="just"/>
            <a:r>
              <a:rPr lang="en-US" sz="1400" i="1" dirty="0" smtClean="0"/>
              <a:t>(</a:t>
            </a:r>
            <a:r>
              <a:rPr lang="ru-RU" sz="1400" i="1" dirty="0" smtClean="0"/>
              <a:t>Положительный </a:t>
            </a:r>
            <a:r>
              <a:rPr lang="ru-RU" sz="1400" i="1" dirty="0"/>
              <a:t>опыт в части формирования указанных справок </a:t>
            </a:r>
            <a:r>
              <a:rPr lang="ru-RU" sz="1400" i="1" dirty="0" smtClean="0"/>
              <a:t>имеется</a:t>
            </a:r>
            <a:r>
              <a:rPr lang="en-US" sz="1400" i="1" dirty="0" smtClean="0"/>
              <a:t> </a:t>
            </a:r>
            <a:r>
              <a:rPr lang="ru-RU" sz="1400" i="1" dirty="0" smtClean="0"/>
              <a:t>в </a:t>
            </a:r>
            <a:r>
              <a:rPr lang="ru-RU" sz="1400" i="1" dirty="0"/>
              <a:t>УФК по Ставропольскому краю и УФК по Новосибирской </a:t>
            </a:r>
            <a:r>
              <a:rPr lang="ru-RU" sz="1400" i="1" dirty="0" smtClean="0"/>
              <a:t>области</a:t>
            </a:r>
            <a:r>
              <a:rPr lang="en-US" sz="1400" i="1" dirty="0"/>
              <a:t>)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383" y="1627703"/>
            <a:ext cx="2445026" cy="8922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Графа 8*</a:t>
            </a:r>
            <a:endParaRPr lang="en-US" sz="1400" b="1" dirty="0" smtClean="0"/>
          </a:p>
          <a:p>
            <a:pPr algn="ctr"/>
            <a:r>
              <a:rPr lang="ru-RU" sz="1400" b="1" dirty="0"/>
              <a:t>«в бюджет субъекта Российской </a:t>
            </a:r>
            <a:r>
              <a:rPr lang="ru-RU" sz="1400" b="1" dirty="0" smtClean="0"/>
              <a:t>Федерации»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7383" y="3308794"/>
            <a:ext cx="2445026" cy="8922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Графа 9*</a:t>
            </a:r>
            <a:endParaRPr lang="en-US" sz="1400" b="1" dirty="0" smtClean="0"/>
          </a:p>
          <a:p>
            <a:pPr algn="ctr"/>
            <a:r>
              <a:rPr lang="ru-RU" sz="1400" b="1" dirty="0"/>
              <a:t>«</a:t>
            </a:r>
            <a:r>
              <a:rPr lang="ru-RU" sz="1400" b="1" dirty="0" smtClean="0"/>
              <a:t>в местные </a:t>
            </a:r>
            <a:r>
              <a:rPr lang="ru-RU" sz="1400" b="1" dirty="0"/>
              <a:t>бюджеты»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97966" y="1318856"/>
            <a:ext cx="7981122" cy="42738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Сумма </a:t>
            </a:r>
            <a:r>
              <a:rPr lang="ru-RU" sz="1400" i="1" u="sng" dirty="0" smtClean="0"/>
              <a:t>восстановленного</a:t>
            </a:r>
            <a:r>
              <a:rPr lang="ru-RU" sz="1400" dirty="0" smtClean="0"/>
              <a:t> </a:t>
            </a:r>
            <a:r>
              <a:rPr lang="ru-RU" sz="1400" dirty="0"/>
              <a:t>остатка целевых средств прошлых лет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97966" y="1839099"/>
            <a:ext cx="7981122" cy="4177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Сумма от возврата </a:t>
            </a:r>
            <a:r>
              <a:rPr lang="ru-RU" sz="1400" dirty="0"/>
              <a:t>дебиторской задолженности перед получателями средств бюджета субъекта Российской Федерации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97966" y="2380099"/>
            <a:ext cx="7981122" cy="4061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Сумма </a:t>
            </a:r>
            <a:r>
              <a:rPr lang="ru-RU" sz="1400" dirty="0"/>
              <a:t>от </a:t>
            </a:r>
            <a:r>
              <a:rPr lang="ru-RU" sz="1400" dirty="0" smtClean="0"/>
              <a:t>взысканного </a:t>
            </a:r>
            <a:r>
              <a:rPr lang="ru-RU" sz="1400" dirty="0"/>
              <a:t>остатка целевых средств прошлых лет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97966" y="4094069"/>
            <a:ext cx="7981122" cy="42738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Сумма </a:t>
            </a:r>
            <a:r>
              <a:rPr lang="ru-RU" sz="1400" dirty="0"/>
              <a:t>от взысканного остатка целевых средств прошлых лет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7966" y="3549860"/>
            <a:ext cx="7981122" cy="42738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Сумма </a:t>
            </a:r>
            <a:r>
              <a:rPr lang="ru-RU" sz="1400" dirty="0"/>
              <a:t>от возврата дебиторской задолженности перед получателями средств бюджетов муниципальных образований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97966" y="3005638"/>
            <a:ext cx="7981122" cy="42738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Сумма </a:t>
            </a:r>
            <a:r>
              <a:rPr lang="ru-RU" sz="1400" i="1" u="sng" dirty="0" smtClean="0"/>
              <a:t>восстановленного</a:t>
            </a:r>
            <a:r>
              <a:rPr lang="ru-RU" sz="1400" dirty="0" smtClean="0"/>
              <a:t> </a:t>
            </a:r>
            <a:r>
              <a:rPr lang="ru-RU" sz="1400" dirty="0"/>
              <a:t>остатка целевых средств прошлых лет</a:t>
            </a:r>
          </a:p>
        </p:txBody>
      </p:sp>
      <p:cxnSp>
        <p:nvCxnSpPr>
          <p:cNvPr id="16" name="Прямая со стрелкой 15"/>
          <p:cNvCxnSpPr>
            <a:stCxn id="9" idx="1"/>
          </p:cNvCxnSpPr>
          <p:nvPr/>
        </p:nvCxnSpPr>
        <p:spPr>
          <a:xfrm flipH="1">
            <a:off x="2872409" y="1532548"/>
            <a:ext cx="725557" cy="32380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872409" y="2079908"/>
            <a:ext cx="725557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1"/>
          </p:cNvCxnSpPr>
          <p:nvPr/>
        </p:nvCxnSpPr>
        <p:spPr>
          <a:xfrm flipH="1" flipV="1">
            <a:off x="2872409" y="2310706"/>
            <a:ext cx="725557" cy="27246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1"/>
          </p:cNvCxnSpPr>
          <p:nvPr/>
        </p:nvCxnSpPr>
        <p:spPr>
          <a:xfrm flipH="1">
            <a:off x="2872409" y="3219330"/>
            <a:ext cx="725557" cy="32189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1"/>
          </p:cNvCxnSpPr>
          <p:nvPr/>
        </p:nvCxnSpPr>
        <p:spPr>
          <a:xfrm flipH="1" flipV="1">
            <a:off x="2872409" y="3763550"/>
            <a:ext cx="725557" cy="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" idx="1"/>
          </p:cNvCxnSpPr>
          <p:nvPr/>
        </p:nvCxnSpPr>
        <p:spPr>
          <a:xfrm flipH="1" flipV="1">
            <a:off x="2872409" y="3985867"/>
            <a:ext cx="725557" cy="32189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647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724620" y="748838"/>
            <a:ext cx="10753790" cy="4636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8573" y="300251"/>
            <a:ext cx="8228951" cy="47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Segoe UI Light" panose="020B0502040204020203" pitchFamily="34" charset="0"/>
              </a:rPr>
              <a:t>Приказ Казначейства России от 22.06.2022 № 182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4838" y="898466"/>
            <a:ext cx="1094357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В разделе "Неиспользованный остаток прошлых лет" Отчета по каждой строке указываются</a:t>
            </a:r>
            <a:r>
              <a:rPr lang="ru-RU" i="1" u="sng" dirty="0" smtClean="0"/>
              <a:t>:</a:t>
            </a:r>
          </a:p>
          <a:p>
            <a:endParaRPr lang="ru-RU" dirty="0"/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графе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13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*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(Возвращено в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федеральный бюджет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– всего) </a:t>
            </a:r>
            <a:r>
              <a:rPr lang="ru-RU" dirty="0"/>
              <a:t>- </a:t>
            </a:r>
            <a:r>
              <a:rPr lang="ru-RU" sz="1700" i="1" dirty="0"/>
              <a:t>сумма неиспользованного остатка целевых средств прошлых лет, взысканная в соответствии со статьей 242 Бюджетного кодекса Российской Федерации в доход федерального бюджета</a:t>
            </a:r>
            <a:r>
              <a:rPr lang="ru-RU" sz="1700" i="1" dirty="0" smtClean="0"/>
              <a:t>;</a:t>
            </a:r>
          </a:p>
          <a:p>
            <a:endParaRPr lang="ru-RU" dirty="0" smtClean="0"/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</a:rPr>
              <a:t>*п. 5 статьи 242 БК РФ - «Не </a:t>
            </a:r>
            <a:r>
              <a:rPr lang="ru-RU" sz="1400" b="1" i="1" dirty="0">
                <a:solidFill>
                  <a:srgbClr val="FF0000"/>
                </a:solidFill>
              </a:rPr>
              <a:t>использованные по состоянию на 1 января текущего финансового года межбюджетные трансферты, полученные в форме субсидий, субвенций и иных межбюджетных трансфертов, имеющих целевое назначение, за исключением межбюджетных трансфертов, источником финансового обеспечения которых являются бюджетные ассигнования резервного фонда Президента Российской Федерации, подлежат возврату в доход бюджета, из которого они были ранее предоставлены, в течение первых 15 рабочих дней текущего финансового года. Не использованные по состоянию на 1 января текущего финансового года межбюджетные трансферты, предоставленные бюджетам государственных внебюджетных фондов Российской Федерации, подлежат возврату в доход бюджета, из которого они были ранее предоставлены, в течение 15 рабочих дней текущего финансового года, если иное не установлено федеральным законом о бюджете государственного внебюджетного фонда Российской Федерации</a:t>
            </a:r>
            <a:r>
              <a:rPr lang="ru-RU" sz="1400" b="1" i="1" dirty="0" smtClean="0">
                <a:solidFill>
                  <a:srgbClr val="FF0000"/>
                </a:solidFill>
              </a:rPr>
              <a:t>.»</a:t>
            </a:r>
          </a:p>
          <a:p>
            <a:endParaRPr lang="ru-RU" dirty="0"/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графе 14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(Возвращено в федеральный бюджет – из них взыскано) </a:t>
            </a:r>
            <a:r>
              <a:rPr lang="ru-RU" dirty="0" smtClean="0"/>
              <a:t>- </a:t>
            </a:r>
            <a:r>
              <a:rPr lang="ru-RU" sz="1700" i="1" dirty="0"/>
              <a:t>сумма неиспользованного остатка целевых средств, возвращенная из федерального бюджета в отчетном финансовом году и направленная </a:t>
            </a:r>
            <a:r>
              <a:rPr lang="ru-RU" sz="1700" i="1" dirty="0" smtClean="0"/>
              <a:t/>
            </a:r>
            <a:br>
              <a:rPr lang="ru-RU" sz="1700" i="1" dirty="0" smtClean="0"/>
            </a:br>
            <a:r>
              <a:rPr lang="ru-RU" sz="1700" i="1" dirty="0" smtClean="0"/>
              <a:t>на </a:t>
            </a:r>
            <a:r>
              <a:rPr lang="ru-RU" sz="1700" i="1" dirty="0"/>
              <a:t>те же цели, а также сумма целевых средств, находящаяся на отчетную дату на казначейском счете </a:t>
            </a:r>
            <a:r>
              <a:rPr lang="ru-RU" sz="1700" i="1" dirty="0" smtClean="0"/>
              <a:t/>
            </a:r>
            <a:br>
              <a:rPr lang="ru-RU" sz="1700" i="1" dirty="0" smtClean="0"/>
            </a:br>
            <a:r>
              <a:rPr lang="ru-RU" sz="1700" i="1" dirty="0" smtClean="0"/>
              <a:t>для </a:t>
            </a:r>
            <a:r>
              <a:rPr lang="ru-RU" sz="1700" i="1" dirty="0"/>
              <a:t>осуществления и отражения операций по учету и распределению поступлений (далее - казначейский </a:t>
            </a:r>
            <a:r>
              <a:rPr lang="ru-RU" sz="1700" i="1" dirty="0" smtClean="0"/>
              <a:t/>
            </a:r>
            <a:br>
              <a:rPr lang="ru-RU" sz="1700" i="1" dirty="0" smtClean="0"/>
            </a:br>
            <a:r>
              <a:rPr lang="ru-RU" sz="1700" i="1" dirty="0" smtClean="0"/>
              <a:t>счет № </a:t>
            </a:r>
            <a:r>
              <a:rPr lang="ru-RU" sz="1700" i="1" dirty="0"/>
              <a:t>3100) для их распределения по соответствующим бюджетам бюджетной системы Российской Федерации и подлежащая зачислению на счета соответствующих бюджетов в следующем отчетном периоде</a:t>
            </a:r>
            <a:r>
              <a:rPr lang="ru-RU" sz="1700" i="1" dirty="0" smtClean="0"/>
              <a:t>.</a:t>
            </a:r>
            <a:endParaRPr lang="ru-RU" sz="1700" i="1" dirty="0"/>
          </a:p>
        </p:txBody>
      </p:sp>
    </p:spTree>
    <p:extLst>
      <p:ext uri="{BB962C8B-B14F-4D97-AF65-F5344CB8AC3E}">
        <p14:creationId xmlns:p14="http://schemas.microsoft.com/office/powerpoint/2010/main" val="3067101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724620" y="748838"/>
            <a:ext cx="10753790" cy="4636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8573" y="300251"/>
            <a:ext cx="8228951" cy="47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Segoe UI Light" panose="020B0502040204020203" pitchFamily="34" charset="0"/>
              </a:rPr>
              <a:t>Приказ Казначейства России от 22.06.2022 № 182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826" y="802062"/>
            <a:ext cx="1133511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u="sng" dirty="0"/>
              <a:t>Раздел "Остаток средств в бюджетах на конец отчетного периода" Отчета заполняется следующим образом.</a:t>
            </a:r>
          </a:p>
          <a:p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каждой строке указываются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графе 20 </a:t>
            </a:r>
            <a:r>
              <a:rPr lang="ru-RU" dirty="0"/>
              <a:t>- сумма остатка целевых средств, не использованных на отчетную дату бюджетом субъекта Российской Федерации, бюджетами муниципальных образований, рассчитанная по формуле</a:t>
            </a:r>
            <a:r>
              <a:rPr lang="ru-RU" dirty="0" smtClean="0"/>
              <a:t>: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графа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21 + графа 22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графе 21 </a:t>
            </a:r>
            <a:r>
              <a:rPr lang="ru-RU" dirty="0"/>
              <a:t>- сумма остатка целевых средств, не использованных на отчетную дату бюджетом субъекта Российской Федерации, рассчитанная по формуле: </a:t>
            </a:r>
            <a:endParaRPr lang="ru-RU" dirty="0" smtClean="0"/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графа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5 + графа 8 + графа 10 - графа 11 - графа 12 + графа 14 + графа 15 - графа 16 - графа 17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графе 22 </a:t>
            </a:r>
            <a:r>
              <a:rPr lang="ru-RU" dirty="0"/>
              <a:t>- сумма остатка целевых средств, не использованных на отчетную дату бюджетами муниципальных образований, рассчитанная по формуле: </a:t>
            </a:r>
            <a:endParaRPr lang="ru-RU" dirty="0" smtClean="0"/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графа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6 + графа 9 - графа 10 + графа 11 + графа 18 - графа 19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sz="1400" i="1" dirty="0" smtClean="0"/>
              <a:t>* На </a:t>
            </a:r>
            <a:r>
              <a:rPr lang="ru-RU" sz="1400" i="1" dirty="0"/>
              <a:t>1 января года, следующего за отчетным по графам 20, 21, 22 не допускаются суммы со значением «минус». </a:t>
            </a:r>
            <a:r>
              <a:rPr lang="ru-RU" sz="1400" i="1" dirty="0" smtClean="0"/>
              <a:t>Единицы </a:t>
            </a:r>
            <a:r>
              <a:rPr lang="ru-RU" sz="1400" i="1" dirty="0"/>
              <a:t>измерения в указанных графах формируется в рублях с 2 знаками после </a:t>
            </a:r>
            <a:r>
              <a:rPr lang="ru-RU" sz="1400" i="1" dirty="0" smtClean="0"/>
              <a:t>запятой. </a:t>
            </a:r>
            <a:r>
              <a:rPr lang="ru-RU" sz="1400" i="1" dirty="0" smtClean="0">
                <a:solidFill>
                  <a:srgbClr val="FF0000"/>
                </a:solidFill>
              </a:rPr>
              <a:t>В </a:t>
            </a:r>
            <a:r>
              <a:rPr lang="ru-RU" sz="1400" i="1" dirty="0">
                <a:solidFill>
                  <a:srgbClr val="FF0000"/>
                </a:solidFill>
              </a:rPr>
              <a:t>целях корректного формирования </a:t>
            </a:r>
            <a:r>
              <a:rPr lang="ru-RU" sz="1400" i="1" dirty="0" smtClean="0">
                <a:solidFill>
                  <a:srgbClr val="FF0000"/>
                </a:solidFill>
              </a:rPr>
              <a:t>графы 22 </a:t>
            </a:r>
            <a:r>
              <a:rPr lang="ru-RU" sz="1400" i="1" dirty="0">
                <a:solidFill>
                  <a:srgbClr val="FF0000"/>
                </a:solidFill>
              </a:rPr>
              <a:t>Отчета (ф. 0531888) суммы остатков целевых средств, образовавшиеся в результате округления сумм кассовых расходов местных бюджетов, перечисляемых в соответствии с уровнем </a:t>
            </a:r>
            <a:r>
              <a:rPr lang="ru-RU" sz="1400" i="1" dirty="0" err="1">
                <a:solidFill>
                  <a:srgbClr val="FF0000"/>
                </a:solidFill>
              </a:rPr>
              <a:t>софинансирования</a:t>
            </a:r>
            <a:r>
              <a:rPr lang="ru-RU" sz="1400" i="1" dirty="0">
                <a:solidFill>
                  <a:srgbClr val="FF0000"/>
                </a:solidFill>
              </a:rPr>
              <a:t>, установленным соглашением о предоставлении межбюджетных трансфертов, следует скорректировать Бухгалтерской справкой (ф. 0504833). 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8573" y="300251"/>
            <a:ext cx="8228951" cy="47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Segoe UI Light" panose="020B0502040204020203" pitchFamily="34" charset="0"/>
              </a:rPr>
              <a:t>Пример проверки Отчета (ф. 0531888)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1" y="1343455"/>
            <a:ext cx="11381726" cy="44456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796" y="879899"/>
            <a:ext cx="987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ПУиО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ГИИС «ЭБ» (центр компетенции – ФК_ТОФК, период – декабрь)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27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41230</TotalTime>
  <Words>996</Words>
  <Application>Microsoft Office PowerPoint</Application>
  <PresentationFormat>Широкоэкранный</PresentationFormat>
  <Paragraphs>122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Helvetica Neue Medium</vt:lpstr>
      <vt:lpstr>Segoe UI Historic</vt:lpstr>
      <vt:lpstr>Segoe UI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Анастасия Владимировна</dc:creator>
  <cp:lastModifiedBy>Мищенко Наталья Николаевна</cp:lastModifiedBy>
  <cp:revision>1482</cp:revision>
  <cp:lastPrinted>2022-10-18T12:50:58Z</cp:lastPrinted>
  <dcterms:created xsi:type="dcterms:W3CDTF">2021-09-09T06:57:17Z</dcterms:created>
  <dcterms:modified xsi:type="dcterms:W3CDTF">2023-09-20T15:21:05Z</dcterms:modified>
</cp:coreProperties>
</file>