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313" r:id="rId2"/>
    <p:sldId id="510" r:id="rId3"/>
    <p:sldId id="588" r:id="rId4"/>
    <p:sldId id="589" r:id="rId5"/>
    <p:sldId id="591" r:id="rId6"/>
    <p:sldId id="592" r:id="rId7"/>
  </p:sldIdLst>
  <p:sldSz cx="12192000" cy="6858000"/>
  <p:notesSz cx="6819900" cy="99187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2772B3B1-A49F-4BC4-A342-B9CC57AB85F7}">
          <p14:sldIdLst>
            <p14:sldId id="313"/>
          </p14:sldIdLst>
        </p14:section>
        <p14:section name="Раздел без заголовка" id="{4FB49B65-3596-45DF-9005-72740699900D}">
          <p14:sldIdLst>
            <p14:sldId id="510"/>
            <p14:sldId id="588"/>
            <p14:sldId id="589"/>
            <p14:sldId id="591"/>
            <p14:sldId id="59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Расулов Расул Морисович" initials="РРМ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DCD9"/>
    <a:srgbClr val="EAEFF7"/>
    <a:srgbClr val="FFFFFF"/>
    <a:srgbClr val="D2DEEF"/>
    <a:srgbClr val="BDD7EE"/>
    <a:srgbClr val="9ABCE2"/>
    <a:srgbClr val="66A2D8"/>
    <a:srgbClr val="F8CBAD"/>
    <a:srgbClr val="999DA2"/>
    <a:srgbClr val="5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Средний стиль 3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FECB4D8-DB02-4DC6-A0A2-4F2EBAE1DC90}" styleName="Средний стиль 1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18" autoAdjust="0"/>
    <p:restoredTop sz="86076" autoAdjust="0"/>
  </p:normalViewPr>
  <p:slideViewPr>
    <p:cSldViewPr snapToGrid="0" showGuides="1">
      <p:cViewPr varScale="1">
        <p:scale>
          <a:sx n="100" d="100"/>
          <a:sy n="100" d="100"/>
        </p:scale>
        <p:origin x="816" y="96"/>
      </p:cViewPr>
      <p:guideLst>
        <p:guide orient="horz" pos="2183"/>
        <p:guide pos="384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79" d="100"/>
          <a:sy n="79" d="100"/>
        </p:scale>
        <p:origin x="3954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59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62388" y="0"/>
            <a:ext cx="29559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ECCE7B-2B55-459D-8182-D0557B1BD792}" type="datetimeFigureOut">
              <a:rPr lang="ru-RU" smtClean="0"/>
              <a:t>24.04.2024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1813"/>
            <a:ext cx="29559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62388" y="9421813"/>
            <a:ext cx="29559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0AC1E7-E411-4D4E-B275-787F7D6A6A5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2337567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5290" cy="4976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63032" y="0"/>
            <a:ext cx="2955290" cy="4976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620CFA-C76D-41D5-AC3C-DFC6FDF4C7C3}" type="datetimeFigureOut">
              <a:rPr lang="ru-RU" smtClean="0"/>
              <a:t>24.04.2024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4975" y="1239838"/>
            <a:ext cx="5949950" cy="3348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990" y="4773374"/>
            <a:ext cx="5455920" cy="39054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1044"/>
            <a:ext cx="2955290" cy="4976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63032" y="9421044"/>
            <a:ext cx="2955290" cy="4976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696552-920F-4B31-9AF9-C3E3BD6AAE55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8378481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696552-920F-4B31-9AF9-C3E3BD6AAE55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37603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259005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824604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044205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095343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292689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7859F-5EB7-4E64-BCCE-2436174D2195}" type="datetime1">
              <a:rPr lang="en-US" smtClean="0"/>
              <a:t>4/24/2024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8306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834FB-FCF5-49C0-86A1-A68CAE42855C}" type="datetime1">
              <a:rPr lang="en-US" smtClean="0"/>
              <a:t>4/24/2024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6527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5F4E2-A1ED-4636-9EF3-DF49ED77CD19}" type="datetime1">
              <a:rPr lang="en-US" smtClean="0"/>
              <a:t>4/24/2024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510835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ая соединительная линия 2"/>
          <p:cNvCxnSpPr>
            <a:cxnSpLocks/>
          </p:cNvCxnSpPr>
          <p:nvPr userDrawn="1"/>
        </p:nvCxnSpPr>
        <p:spPr>
          <a:xfrm>
            <a:off x="90488" y="990600"/>
            <a:ext cx="12012612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3102000" y="90000"/>
            <a:ext cx="9000000" cy="900000"/>
          </a:xfrm>
          <a:prstGeom prst="rect">
            <a:avLst/>
          </a:prstGeom>
        </p:spPr>
        <p:txBody>
          <a:bodyPr lIns="0" tIns="0" rIns="0" bIns="0" anchor="ctr"/>
          <a:lstStyle>
            <a:lvl1pPr algn="r">
              <a:defRPr sz="2200"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0"/>
          </p:nvPr>
        </p:nvSpPr>
        <p:spPr>
          <a:xfrm>
            <a:off x="2495550" y="6408739"/>
            <a:ext cx="7200900" cy="358775"/>
          </a:xfrm>
          <a:prstGeom prst="rect">
            <a:avLst/>
          </a:prstGeom>
        </p:spPr>
        <p:txBody>
          <a:bodyPr lIns="0" tIns="0" rIns="0" bIns="0" anchor="b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400">
                <a:solidFill>
                  <a:prstClr val="black">
                    <a:lumMod val="50000"/>
                    <a:lumOff val="50000"/>
                  </a:prstClr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1"/>
          </p:nvPr>
        </p:nvSpPr>
        <p:spPr>
          <a:xfrm>
            <a:off x="11742738" y="6552070"/>
            <a:ext cx="360362" cy="215444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7F7F7F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6DCFD259-276A-48CF-AAAF-66CD61FCC4F6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67213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609625" y="6377969"/>
            <a:ext cx="2804161" cy="574516"/>
          </a:xfrm>
          <a:prstGeom prst="rect">
            <a:avLst/>
          </a:prstGeom>
        </p:spPr>
        <p:txBody>
          <a:bodyPr/>
          <a:lstStyle/>
          <a:p>
            <a:fld id="{1C7807E7-04DB-4063-A163-05034F160F2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4/24/2024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145281" y="6377971"/>
            <a:ext cx="3901440" cy="574516"/>
          </a:xfrm>
          <a:prstGeom prst="rect">
            <a:avLst/>
          </a:prstGeom>
        </p:spPr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>
            <a:extLst>
              <a:ext uri="{FF2B5EF4-FFF2-40B4-BE49-F238E27FC236}">
                <a16:creationId xmlns="" xmlns:a16="http://schemas.microsoft.com/office/drawing/2014/main" id="{2C64C0D2-3B01-4D89-AC3D-D015BF578CA3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9253594" y="6394481"/>
            <a:ext cx="2804161" cy="348813"/>
          </a:xfrm>
        </p:spPr>
        <p:txBody>
          <a:bodyPr lIns="0" tIns="0" rIns="0" bIns="0"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ru-RU" smtClean="0">
                <a:solidFill>
                  <a:srgbClr val="44546A"/>
                </a:solidFill>
              </a:rPr>
              <a:pPr/>
              <a:t>‹#›</a:t>
            </a:fld>
            <a:endParaRPr lang="ru-RU" dirty="0">
              <a:solidFill>
                <a:srgbClr val="44546A"/>
              </a:solidFill>
            </a:endParaRPr>
          </a:p>
        </p:txBody>
      </p:sp>
      <p:sp>
        <p:nvSpPr>
          <p:cNvPr id="6" name="Holder 2">
            <a:extLst>
              <a:ext uri="{FF2B5EF4-FFF2-40B4-BE49-F238E27FC236}">
                <a16:creationId xmlns="" xmlns:a16="http://schemas.microsoft.com/office/drawing/2014/main" id="{ACA70A9C-BB1B-495B-A91D-4FFE807FD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67763" y="46981"/>
            <a:ext cx="5789968" cy="348813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2267" b="1" i="0">
                <a:solidFill>
                  <a:schemeClr val="tx2"/>
                </a:solidFill>
                <a:latin typeface="Arial"/>
                <a:cs typeface="Arial"/>
              </a:defRPr>
            </a:lvl1pPr>
          </a:lstStyle>
          <a:p>
            <a:endParaRPr dirty="0"/>
          </a:p>
        </p:txBody>
      </p:sp>
      <p:sp>
        <p:nvSpPr>
          <p:cNvPr id="7" name="object 2">
            <a:extLst>
              <a:ext uri="{FF2B5EF4-FFF2-40B4-BE49-F238E27FC236}">
                <a16:creationId xmlns="" xmlns:a16="http://schemas.microsoft.com/office/drawing/2014/main" id="{D1FFA894-E666-4AAB-90B4-A00984BD322C}"/>
              </a:ext>
            </a:extLst>
          </p:cNvPr>
          <p:cNvSpPr/>
          <p:nvPr userDrawn="1"/>
        </p:nvSpPr>
        <p:spPr>
          <a:xfrm flipV="1">
            <a:off x="1" y="530121"/>
            <a:ext cx="12192000" cy="374445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pPr algn="l" defTabSz="914400" hangingPunct="1"/>
            <a:endParaRPr sz="3867" b="0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08485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243154" y="1818512"/>
            <a:ext cx="8534401" cy="32188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324"/>
            </a:lvl1pPr>
          </a:lstStyle>
          <a:p>
            <a:endParaRPr dirty="0"/>
          </a:p>
        </p:txBody>
      </p:sp>
      <p:sp>
        <p:nvSpPr>
          <p:cNvPr id="7" name="Holder 2">
            <a:extLst>
              <a:ext uri="{FF2B5EF4-FFF2-40B4-BE49-F238E27FC236}">
                <a16:creationId xmlns="" xmlns:a16="http://schemas.microsoft.com/office/drawing/2014/main" id="{7B23EBB8-90AE-42AD-89F1-AAACFA842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67763" y="46977"/>
            <a:ext cx="5789968" cy="358445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2329" b="1" i="0">
                <a:solidFill>
                  <a:schemeClr val="tx2"/>
                </a:solidFill>
                <a:latin typeface="Arial"/>
                <a:cs typeface="Arial"/>
              </a:defRPr>
            </a:lvl1pPr>
          </a:lstStyle>
          <a:p>
            <a:endParaRPr dirty="0"/>
          </a:p>
        </p:txBody>
      </p:sp>
      <p:sp>
        <p:nvSpPr>
          <p:cNvPr id="8" name="object 2">
            <a:extLst>
              <a:ext uri="{FF2B5EF4-FFF2-40B4-BE49-F238E27FC236}">
                <a16:creationId xmlns="" xmlns:a16="http://schemas.microsoft.com/office/drawing/2014/main" id="{AC4B3DDE-8657-4CD7-8D3E-CD345DD21E94}"/>
              </a:ext>
            </a:extLst>
          </p:cNvPr>
          <p:cNvSpPr/>
          <p:nvPr userDrawn="1"/>
        </p:nvSpPr>
        <p:spPr>
          <a:xfrm flipV="1">
            <a:off x="1" y="530119"/>
            <a:ext cx="12192000" cy="374445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endParaRPr sz="3808" dirty="0"/>
          </a:p>
        </p:txBody>
      </p:sp>
      <p:sp>
        <p:nvSpPr>
          <p:cNvPr id="10" name="Дата 9">
            <a:extLst>
              <a:ext uri="{FF2B5EF4-FFF2-40B4-BE49-F238E27FC236}">
                <a16:creationId xmlns="" xmlns:a16="http://schemas.microsoft.com/office/drawing/2014/main" id="{20278EF6-AF14-48C2-AE7F-BB201C546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7CF9D-A9A0-45D5-8D93-C442C40996DA}" type="datetime1">
              <a:rPr lang="en-US" smtClean="0"/>
              <a:t>4/24/2024</a:t>
            </a:fld>
            <a:endParaRPr lang="en-US" dirty="0"/>
          </a:p>
        </p:txBody>
      </p:sp>
      <p:sp>
        <p:nvSpPr>
          <p:cNvPr id="11" name="Нижний колонтитул 10">
            <a:extLst>
              <a:ext uri="{FF2B5EF4-FFF2-40B4-BE49-F238E27FC236}">
                <a16:creationId xmlns="" xmlns:a16="http://schemas.microsoft.com/office/drawing/2014/main" id="{673C5D05-5317-4410-986D-0EB45742A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2" name="Номер слайда 11">
            <a:extLst>
              <a:ext uri="{FF2B5EF4-FFF2-40B4-BE49-F238E27FC236}">
                <a16:creationId xmlns="" xmlns:a16="http://schemas.microsoft.com/office/drawing/2014/main" id="{9B8336B5-74EC-4EED-88A6-FF7D2C8A8A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5284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84090-15DC-42C9-A2EA-2963BC17DB0C}" type="datetime1">
              <a:rPr lang="en-US" smtClean="0"/>
              <a:t>4/24/2024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2187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20002-6272-47A7-93E4-274B2FFAC211}" type="datetime1">
              <a:rPr lang="en-US" smtClean="0"/>
              <a:t>4/24/2024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64850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4D71F-972C-4739-B44C-8D824753A5CD}" type="datetime1">
              <a:rPr lang="en-US" smtClean="0"/>
              <a:t>4/24/2024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4139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04E6-BAAD-4737-B6F0-7A03C7AFB364}" type="datetime1">
              <a:rPr lang="en-US" smtClean="0"/>
              <a:t>4/24/2024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12632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A4784-0414-45C4-9C41-BE93BB9A9A2F}" type="datetime1">
              <a:rPr lang="en-US" smtClean="0"/>
              <a:t>4/24/2024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6177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ED9122-1BE7-4E87-915C-52BF3F1F07BE}" type="datetime1">
              <a:rPr lang="en-US" smtClean="0"/>
              <a:t>4/24/2024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3666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4CB5C-8D28-4AD7-9913-5D88D6658A31}" type="datetime1">
              <a:rPr lang="en-US" smtClean="0"/>
              <a:t>4/24/2024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33078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C829C-1CB8-430B-BC67-3AD03DAE52CD}" type="datetime1">
              <a:rPr lang="en-US" smtClean="0"/>
              <a:t>4/24/2024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66433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EE6C37-C25F-42BF-98DC-6F5DBD8059D4}" type="datetime1">
              <a:rPr lang="en-US" smtClean="0"/>
              <a:t>4/24/2024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27887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3" r:id="rId13"/>
    <p:sldLayoutId id="2147483681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Relationship Id="rId6" Type="http://schemas.openxmlformats.org/officeDocument/2006/relationships/hyperlink" Target="mailto:asmakurina@roskazna.ru" TargetMode="External"/><Relationship Id="rId5" Type="http://schemas.openxmlformats.org/officeDocument/2006/relationships/hyperlink" Target="mailto:report@roskazna.ru" TargetMode="External"/><Relationship Id="rId4" Type="http://schemas.openxmlformats.org/officeDocument/2006/relationships/hyperlink" Target="mailto:MBUnsi@roskazna.ru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27"/>
          <p:cNvSpPr/>
          <p:nvPr/>
        </p:nvSpPr>
        <p:spPr>
          <a:xfrm>
            <a:off x="83947" y="-63794"/>
            <a:ext cx="12192000" cy="37719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333" dirty="0"/>
          </a:p>
        </p:txBody>
      </p:sp>
      <p:pic>
        <p:nvPicPr>
          <p:cNvPr id="20" name="Рисунок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9947" y="114300"/>
            <a:ext cx="5906705" cy="6629400"/>
          </a:xfrm>
          <a:prstGeom prst="rect">
            <a:avLst/>
          </a:prstGeom>
        </p:spPr>
      </p:pic>
      <p:pic>
        <p:nvPicPr>
          <p:cNvPr id="21" name="Рисунок 20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6" t="54217" r="794"/>
          <a:stretch/>
        </p:blipFill>
        <p:spPr>
          <a:xfrm>
            <a:off x="6179947" y="3708512"/>
            <a:ext cx="5906705" cy="3035188"/>
          </a:xfrm>
          <a:prstGeom prst="rect">
            <a:avLst/>
          </a:prstGeom>
        </p:spPr>
      </p:pic>
      <p:sp>
        <p:nvSpPr>
          <p:cNvPr id="9" name="Заголовок 1"/>
          <p:cNvSpPr txBox="1">
            <a:spLocks/>
          </p:cNvSpPr>
          <p:nvPr/>
        </p:nvSpPr>
        <p:spPr>
          <a:xfrm>
            <a:off x="517236" y="2295338"/>
            <a:ext cx="5748482" cy="11336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b">
            <a:noAutofit/>
          </a:bodyPr>
          <a:lstStyle>
            <a:lvl1pPr marL="0" marR="0" indent="0" algn="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534" b="1" i="0" u="none" strike="noStrike" cap="none" spc="0" baseline="0">
                <a:solidFill>
                  <a:schemeClr val="tx2"/>
                </a:solidFill>
                <a:uFillTx/>
                <a:latin typeface="Arial"/>
                <a:ea typeface="+mn-ea"/>
                <a:cs typeface="Arial"/>
                <a:sym typeface="Helvetica Neue Medium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pPr algn="l" hangingPunct="1"/>
            <a:endParaRPr lang="ru-RU" sz="2800" dirty="0">
              <a:solidFill>
                <a:schemeClr val="bg1"/>
              </a:solidFill>
              <a:latin typeface="Segoe UI Light" panose="020B0502040204020203" pitchFamily="34" charset="0"/>
              <a:ea typeface="Segoe UI Historic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4985" y="466726"/>
            <a:ext cx="6362965" cy="254149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Особенности </a:t>
            </a:r>
            <a:r>
              <a:rPr lang="ru-RU" dirty="0">
                <a:latin typeface="Segoe UI Light" panose="020B0502040204020203" pitchFamily="34" charset="0"/>
                <a:cs typeface="Segoe UI Light" panose="020B0502040204020203" pitchFamily="34" charset="0"/>
              </a:rPr>
              <a:t>представления </a:t>
            </a:r>
            <a:r>
              <a:rPr lang="ru-RU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Отчета </a:t>
            </a:r>
            <a:r>
              <a:rPr lang="ru-RU" dirty="0">
                <a:latin typeface="Segoe UI Light" panose="020B0502040204020203" pitchFamily="34" charset="0"/>
                <a:cs typeface="Segoe UI Light" panose="020B0502040204020203" pitchFamily="34" charset="0"/>
              </a:rPr>
              <a:t>о бюджетных и денежных обязательствах получателей средств федерального бюджета и администраторов источников финансирования дефицита федерального </a:t>
            </a:r>
            <a:r>
              <a:rPr lang="ru-RU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бюджета« (ф. 0503129) клиентам не </a:t>
            </a:r>
            <a:r>
              <a:rPr lang="ru-RU" dirty="0">
                <a:latin typeface="Segoe UI Light" panose="020B0502040204020203" pitchFamily="34" charset="0"/>
                <a:cs typeface="Segoe UI Light" panose="020B0502040204020203" pitchFamily="34" charset="0"/>
              </a:rPr>
              <a:t>подключенным к </a:t>
            </a:r>
            <a:r>
              <a:rPr lang="ru-RU" dirty="0" err="1">
                <a:latin typeface="Segoe UI Light" panose="020B0502040204020203" pitchFamily="34" charset="0"/>
                <a:cs typeface="Segoe UI Light" panose="020B0502040204020203" pitchFamily="34" charset="0"/>
              </a:rPr>
              <a:t>ПУиО</a:t>
            </a:r>
            <a:r>
              <a:rPr lang="ru-RU" dirty="0">
                <a:latin typeface="Segoe UI Light" panose="020B0502040204020203" pitchFamily="34" charset="0"/>
                <a:cs typeface="Segoe UI Light" panose="020B0502040204020203" pitchFamily="34" charset="0"/>
              </a:rPr>
              <a:t> ГИИС "Электронный бюджет"</a:t>
            </a:r>
            <a:endParaRPr lang="en-US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42634" y="5863516"/>
            <a:ext cx="7191639" cy="80794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Нормативная правовая база.</a:t>
            </a:r>
          </a:p>
          <a:p>
            <a:r>
              <a:rPr lang="ru-RU" sz="9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Макурина А.С.</a:t>
            </a:r>
          </a:p>
          <a:p>
            <a:r>
              <a:rPr lang="ru-RU" sz="9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Федеральное казначейство 2024</a:t>
            </a:r>
            <a:endParaRPr lang="ru-RU" sz="900" dirty="0">
              <a:solidFill>
                <a:schemeClr val="tx1"/>
              </a:solidFill>
              <a:latin typeface="Segoe UI Light" panose="020B0502040204020203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endParaRPr lang="ru-RU" dirty="0">
              <a:solidFill>
                <a:srgbClr val="44546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2285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="" xmlns:a16="http://schemas.microsoft.com/office/drawing/2014/main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7186"/>
            <a:ext cx="1402441" cy="548985"/>
          </a:xfrm>
          <a:prstGeom prst="rect">
            <a:avLst/>
          </a:prstGeom>
        </p:spPr>
      </p:pic>
      <p:sp>
        <p:nvSpPr>
          <p:cNvPr id="6" name="Заголовок 2"/>
          <p:cNvSpPr txBox="1">
            <a:spLocks/>
          </p:cNvSpPr>
          <p:nvPr/>
        </p:nvSpPr>
        <p:spPr>
          <a:xfrm>
            <a:off x="1507707" y="152923"/>
            <a:ext cx="10393704" cy="723275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r">
              <a:defRPr sz="1747" b="1" i="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ea typeface="Cambria" panose="02040503050406030204" pitchFamily="18" charset="0"/>
                <a:cs typeface="Segoe UI Light" panose="020B0502040204020203" pitchFamily="34" charset="0"/>
              </a:rPr>
              <a:t>Представление </a:t>
            </a:r>
            <a:r>
              <a:rPr lang="ru-RU" sz="16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ru-RU" sz="1600" dirty="0">
                <a:solidFill>
                  <a:schemeClr val="tx1"/>
                </a:solidFill>
                <a:latin typeface="Segoe UI Light" panose="020B0502040204020203" pitchFamily="34" charset="0"/>
                <a:ea typeface="Cambria" panose="02040503050406030204" pitchFamily="18" charset="0"/>
                <a:cs typeface="Segoe UI Light" panose="020B0502040204020203" pitchFamily="34" charset="0"/>
              </a:rPr>
              <a:t>Отчета о бюджетных и денежных обязательствах получателей средств федерального бюджета и администраторов источников финансирования дефицита федерального бюджета« (ф. 0503129</a:t>
            </a:r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ea typeface="Cambria" panose="02040503050406030204" pitchFamily="18" charset="0"/>
                <a:cs typeface="Segoe UI Light" panose="020B0502040204020203" pitchFamily="34" charset="0"/>
              </a:rPr>
              <a:t>)</a:t>
            </a:r>
            <a:endParaRPr lang="ru-RU" sz="200" dirty="0" smtClean="0">
              <a:solidFill>
                <a:schemeClr val="tx1"/>
              </a:solidFill>
              <a:latin typeface="Segoe UI Light" panose="020B0502040204020203" pitchFamily="34" charset="0"/>
              <a:ea typeface="Cambria" panose="02040503050406030204" pitchFamily="18" charset="0"/>
              <a:cs typeface="Segoe UI Light" panose="020B0502040204020203" pitchFamily="34" charset="0"/>
            </a:endParaRPr>
          </a:p>
          <a:p>
            <a:endParaRPr lang="ru-RU" sz="300" dirty="0" smtClean="0">
              <a:solidFill>
                <a:schemeClr val="tx1"/>
              </a:solidFill>
              <a:latin typeface="Segoe UI Light" panose="020B0502040204020203" pitchFamily="34" charset="0"/>
              <a:ea typeface="Cambria" panose="02040503050406030204" pitchFamily="18" charset="0"/>
              <a:cs typeface="Segoe UI Light" panose="020B0502040204020203" pitchFamily="34" charset="0"/>
            </a:endParaRPr>
          </a:p>
          <a:p>
            <a:r>
              <a:rPr lang="ru-RU" sz="1200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Light" panose="020B0502040204020203" pitchFamily="34" charset="0"/>
              </a:rPr>
              <a:t>  </a:t>
            </a:r>
            <a:endParaRPr lang="ru-RU" sz="12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Segoe UI Light" panose="020B0502040204020203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956257" y="1338784"/>
            <a:ext cx="10448033" cy="10125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Segoe UI Light" panose="020B0502040204020203" pitchFamily="34" charset="0"/>
              </a:rPr>
              <a:t>Приказ </a:t>
            </a:r>
            <a:r>
              <a:rPr lang="ru-RU" sz="1600" b="1" dirty="0">
                <a:solidFill>
                  <a:schemeClr val="tx1"/>
                </a:solidFill>
                <a:latin typeface="Segoe UI Light" panose="020B0502040204020203" pitchFamily="34" charset="0"/>
              </a:rPr>
              <a:t>Федерального казначейства от 14.12.2023 № 453 </a:t>
            </a:r>
            <a:r>
              <a:rPr lang="ru-RU" sz="1600" b="1" dirty="0" smtClean="0">
                <a:solidFill>
                  <a:schemeClr val="tx1"/>
                </a:solidFill>
                <a:latin typeface="Segoe UI Light" panose="020B0502040204020203" pitchFamily="34" charset="0"/>
              </a:rPr>
              <a:t>«Об утверждении Особенностей </a:t>
            </a:r>
            <a:r>
              <a:rPr lang="ru-RU" sz="1600" b="1" dirty="0">
                <a:solidFill>
                  <a:schemeClr val="tx1"/>
                </a:solidFill>
                <a:latin typeface="Segoe UI Light" panose="020B0502040204020203" pitchFamily="34" charset="0"/>
              </a:rPr>
              <a:t>формирования и сроки представления отчетности территориальными органами Федерального </a:t>
            </a:r>
            <a:r>
              <a:rPr lang="ru-RU" sz="1600" b="1" dirty="0" smtClean="0">
                <a:solidFill>
                  <a:schemeClr val="tx1"/>
                </a:solidFill>
                <a:latin typeface="Segoe UI Light" panose="020B0502040204020203" pitchFamily="34" charset="0"/>
              </a:rPr>
              <a:t>казначейства» </a:t>
            </a:r>
            <a:endParaRPr lang="ru-RU" sz="1600" b="1" dirty="0">
              <a:solidFill>
                <a:schemeClr val="tx1"/>
              </a:solidFill>
              <a:latin typeface="Segoe UI Light" panose="020B0502040204020203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2</a:t>
            </a:fld>
            <a:endParaRPr lang="ru-RU" dirty="0"/>
          </a:p>
        </p:txBody>
      </p:sp>
      <p:sp>
        <p:nvSpPr>
          <p:cNvPr id="10" name="Скругленный прямоугольник 56">
            <a:extLst>
              <a:ext uri="{FF2B5EF4-FFF2-40B4-BE49-F238E27FC236}">
                <a16:creationId xmlns:a16="http://schemas.microsoft.com/office/drawing/2014/main" xmlns="" id="{7D5109DB-5C3B-4D44-9353-4D26A24E9001}"/>
              </a:ext>
            </a:extLst>
          </p:cNvPr>
          <p:cNvSpPr/>
          <p:nvPr/>
        </p:nvSpPr>
        <p:spPr>
          <a:xfrm>
            <a:off x="956257" y="3111646"/>
            <a:ext cx="10448033" cy="1690959"/>
          </a:xfrm>
          <a:prstGeom prst="roundRect">
            <a:avLst>
              <a:gd name="adj" fmla="val 3010"/>
            </a:avLst>
          </a:prstGeom>
          <a:noFill/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ru-RU" sz="1600" dirty="0">
                <a:solidFill>
                  <a:schemeClr val="tx1"/>
                </a:solidFill>
              </a:rPr>
              <a:t>Получателям средств федерального бюджета, администраторам источников финансирования дефицита федерального бюджета, не подключенным к </a:t>
            </a:r>
            <a:r>
              <a:rPr lang="ru-RU" sz="1600" dirty="0" err="1">
                <a:solidFill>
                  <a:schemeClr val="tx1"/>
                </a:solidFill>
              </a:rPr>
              <a:t>ПУиО</a:t>
            </a:r>
            <a:r>
              <a:rPr lang="ru-RU" sz="1600" dirty="0">
                <a:solidFill>
                  <a:schemeClr val="tx1"/>
                </a:solidFill>
              </a:rPr>
              <a:t> ГИИС "Электронный бюджет", бюджетная отчетность, не содержащая сведения, составляющие государственную тайну, </a:t>
            </a:r>
            <a:r>
              <a:rPr lang="ru-RU" sz="1600" b="1" dirty="0">
                <a:solidFill>
                  <a:schemeClr val="tx1"/>
                </a:solidFill>
              </a:rPr>
              <a:t>представляется территориальными органами Федерального казначейства в электронном виде с использованием ППО "СУФД" или иным способом, согласованным с соответствующим пользователем </a:t>
            </a:r>
            <a:r>
              <a:rPr lang="ru-RU" sz="1600" b="1" dirty="0" smtClean="0">
                <a:solidFill>
                  <a:schemeClr val="tx1"/>
                </a:solidFill>
              </a:rPr>
              <a:t>бюджетной отчетности</a:t>
            </a:r>
            <a:endParaRPr lang="ru-RU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1016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="" xmlns:a16="http://schemas.microsoft.com/office/drawing/2014/main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7186"/>
            <a:ext cx="1402441" cy="548985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295276" y="1021559"/>
            <a:ext cx="11401424" cy="10125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Segoe UI Light" panose="020B0502040204020203" pitchFamily="34" charset="0"/>
              </a:rPr>
              <a:t>Порядок представления Отчета ф. </a:t>
            </a:r>
            <a:r>
              <a:rPr lang="ru-RU" sz="1600" b="1" dirty="0">
                <a:solidFill>
                  <a:schemeClr val="tx1"/>
                </a:solidFill>
                <a:latin typeface="Segoe UI Light" panose="020B0502040204020203" pitchFamily="34" charset="0"/>
              </a:rPr>
              <a:t>0503129 </a:t>
            </a:r>
            <a:r>
              <a:rPr lang="ru-RU" sz="1600" b="1" dirty="0" smtClean="0">
                <a:solidFill>
                  <a:schemeClr val="tx1"/>
                </a:solidFill>
                <a:latin typeface="Segoe UI Light" panose="020B0502040204020203" pitchFamily="34" charset="0"/>
              </a:rPr>
              <a:t>получателям </a:t>
            </a:r>
            <a:r>
              <a:rPr lang="ru-RU" sz="1600" b="1" dirty="0">
                <a:solidFill>
                  <a:schemeClr val="tx1"/>
                </a:solidFill>
                <a:latin typeface="Segoe UI Light" panose="020B0502040204020203" pitchFamily="34" charset="0"/>
              </a:rPr>
              <a:t>средств федерального бюджета, администраторам источников финансирования дефицита федерального бюджета, не подключенным к </a:t>
            </a:r>
            <a:r>
              <a:rPr lang="ru-RU" sz="1600" b="1" dirty="0" err="1">
                <a:solidFill>
                  <a:schemeClr val="tx1"/>
                </a:solidFill>
                <a:latin typeface="Segoe UI Light" panose="020B0502040204020203" pitchFamily="34" charset="0"/>
              </a:rPr>
              <a:t>ПУиО</a:t>
            </a:r>
            <a:r>
              <a:rPr lang="ru-RU" sz="1600" b="1" dirty="0">
                <a:solidFill>
                  <a:schemeClr val="tx1"/>
                </a:solidFill>
                <a:latin typeface="Segoe UI Light" panose="020B0502040204020203" pitchFamily="34" charset="0"/>
              </a:rPr>
              <a:t> ГИИС </a:t>
            </a:r>
            <a:r>
              <a:rPr lang="ru-RU" sz="1600" b="1" dirty="0" smtClean="0">
                <a:solidFill>
                  <a:schemeClr val="tx1"/>
                </a:solidFill>
                <a:latin typeface="Segoe UI Light" panose="020B0502040204020203" pitchFamily="34" charset="0"/>
              </a:rPr>
              <a:t>«Электронный бюджет» средствами ГИИС «Электронный бюджет»</a:t>
            </a:r>
            <a:endParaRPr lang="ru-RU" sz="1600" b="1" dirty="0">
              <a:solidFill>
                <a:schemeClr val="tx1"/>
              </a:solidFill>
              <a:latin typeface="Segoe UI Light" panose="020B0502040204020203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3</a:t>
            </a:fld>
            <a:endParaRPr lang="ru-RU" dirty="0"/>
          </a:p>
        </p:txBody>
      </p:sp>
      <p:sp>
        <p:nvSpPr>
          <p:cNvPr id="12" name="Скругленный прямоугольник 56">
            <a:extLst>
              <a:ext uri="{FF2B5EF4-FFF2-40B4-BE49-F238E27FC236}">
                <a16:creationId xmlns:a16="http://schemas.microsoft.com/office/drawing/2014/main" xmlns="" id="{7D5109DB-5C3B-4D44-9353-4D26A24E9001}"/>
              </a:ext>
            </a:extLst>
          </p:cNvPr>
          <p:cNvSpPr/>
          <p:nvPr/>
        </p:nvSpPr>
        <p:spPr>
          <a:xfrm>
            <a:off x="295276" y="2102787"/>
            <a:ext cx="11401424" cy="860279"/>
          </a:xfrm>
          <a:prstGeom prst="roundRect">
            <a:avLst>
              <a:gd name="adj" fmla="val 3010"/>
            </a:avLst>
          </a:prstGeom>
          <a:noFill/>
          <a:ln w="9525"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t"/>
          <a:lstStyle/>
          <a:p>
            <a:r>
              <a:rPr lang="ru-RU" sz="1600" dirty="0" smtClean="0">
                <a:solidFill>
                  <a:schemeClr val="tx1"/>
                </a:solidFill>
              </a:rPr>
              <a:t>1. Заполнить Заявку на включение/исключение субъекта отчетности по ф. 0503129 в Справочник перечень субъектов отчетности, составляющих и представляющих бюджетную отчетность (бухгалтерскую) отчетность по представленной форме:</a:t>
            </a:r>
            <a:endParaRPr lang="ru-RU" sz="1600" dirty="0">
              <a:solidFill>
                <a:schemeClr val="tx1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5276" y="2884641"/>
            <a:ext cx="9629775" cy="3668559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4" name="Прямоугольная выноска 3"/>
          <p:cNvSpPr/>
          <p:nvPr/>
        </p:nvSpPr>
        <p:spPr>
          <a:xfrm>
            <a:off x="10182225" y="2884641"/>
            <a:ext cx="1719186" cy="612648"/>
          </a:xfrm>
          <a:prstGeom prst="wedgeRectCallout">
            <a:avLst>
              <a:gd name="adj1" fmla="val -64391"/>
              <a:gd name="adj2" fmla="val 182215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56">
            <a:extLst>
              <a:ext uri="{FF2B5EF4-FFF2-40B4-BE49-F238E27FC236}">
                <a16:creationId xmlns:a16="http://schemas.microsoft.com/office/drawing/2014/main" xmlns="" id="{7D5109DB-5C3B-4D44-9353-4D26A24E9001}"/>
              </a:ext>
            </a:extLst>
          </p:cNvPr>
          <p:cNvSpPr/>
          <p:nvPr/>
        </p:nvSpPr>
        <p:spPr>
          <a:xfrm>
            <a:off x="10287001" y="3031764"/>
            <a:ext cx="1409700" cy="335380"/>
          </a:xfrm>
          <a:prstGeom prst="roundRect">
            <a:avLst>
              <a:gd name="adj" fmla="val 3010"/>
            </a:avLst>
          </a:prstGeom>
          <a:noFill/>
          <a:ln w="9525"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ru-RU" sz="1600" dirty="0" smtClean="0">
                <a:solidFill>
                  <a:srgbClr val="FF0000"/>
                </a:solidFill>
              </a:rPr>
              <a:t>       ПРИМЕР</a:t>
            </a:r>
            <a:endParaRPr lang="ru-RU" sz="1600" dirty="0">
              <a:solidFill>
                <a:srgbClr val="FF0000"/>
              </a:solidFill>
            </a:endParaRPr>
          </a:p>
        </p:txBody>
      </p:sp>
      <p:sp>
        <p:nvSpPr>
          <p:cNvPr id="11" name="Заголовок 2"/>
          <p:cNvSpPr txBox="1">
            <a:spLocks/>
          </p:cNvSpPr>
          <p:nvPr/>
        </p:nvSpPr>
        <p:spPr>
          <a:xfrm>
            <a:off x="1698207" y="176250"/>
            <a:ext cx="10393704" cy="723275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r">
              <a:defRPr sz="1747" b="1" i="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ea typeface="Cambria" panose="02040503050406030204" pitchFamily="18" charset="0"/>
                <a:cs typeface="Segoe UI Light" panose="020B0502040204020203" pitchFamily="34" charset="0"/>
              </a:rPr>
              <a:t>Представление </a:t>
            </a:r>
            <a:r>
              <a:rPr lang="ru-RU" sz="16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ru-RU" sz="1600" dirty="0">
                <a:solidFill>
                  <a:schemeClr val="tx1"/>
                </a:solidFill>
                <a:latin typeface="Segoe UI Light" panose="020B0502040204020203" pitchFamily="34" charset="0"/>
                <a:ea typeface="Cambria" panose="02040503050406030204" pitchFamily="18" charset="0"/>
                <a:cs typeface="Segoe UI Light" panose="020B0502040204020203" pitchFamily="34" charset="0"/>
              </a:rPr>
              <a:t>Отчета о бюджетных и денежных обязательствах получателей средств федерального бюджета и администраторов источников финансирования дефицита федерального бюджета« (ф. 0503129</a:t>
            </a:r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ea typeface="Cambria" panose="02040503050406030204" pitchFamily="18" charset="0"/>
                <a:cs typeface="Segoe UI Light" panose="020B0502040204020203" pitchFamily="34" charset="0"/>
              </a:rPr>
              <a:t>)</a:t>
            </a:r>
            <a:endParaRPr lang="ru-RU" sz="200" dirty="0" smtClean="0">
              <a:solidFill>
                <a:schemeClr val="tx1"/>
              </a:solidFill>
              <a:latin typeface="Segoe UI Light" panose="020B0502040204020203" pitchFamily="34" charset="0"/>
              <a:ea typeface="Cambria" panose="02040503050406030204" pitchFamily="18" charset="0"/>
              <a:cs typeface="Segoe UI Light" panose="020B0502040204020203" pitchFamily="34" charset="0"/>
            </a:endParaRPr>
          </a:p>
          <a:p>
            <a:endParaRPr lang="ru-RU" sz="300" dirty="0" smtClean="0">
              <a:solidFill>
                <a:schemeClr val="tx1"/>
              </a:solidFill>
              <a:latin typeface="Segoe UI Light" panose="020B0502040204020203" pitchFamily="34" charset="0"/>
              <a:ea typeface="Cambria" panose="02040503050406030204" pitchFamily="18" charset="0"/>
              <a:cs typeface="Segoe UI Light" panose="020B0502040204020203" pitchFamily="34" charset="0"/>
            </a:endParaRPr>
          </a:p>
          <a:p>
            <a:r>
              <a:rPr lang="ru-RU" sz="1200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Light" panose="020B0502040204020203" pitchFamily="34" charset="0"/>
              </a:rPr>
              <a:t>  </a:t>
            </a:r>
            <a:endParaRPr lang="ru-RU" sz="12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351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="" xmlns:a16="http://schemas.microsoft.com/office/drawing/2014/main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7186"/>
            <a:ext cx="1402441" cy="548985"/>
          </a:xfrm>
          <a:prstGeom prst="rect">
            <a:avLst/>
          </a:prstGeom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4</a:t>
            </a:fld>
            <a:endParaRPr lang="ru-RU" dirty="0"/>
          </a:p>
        </p:txBody>
      </p:sp>
      <p:sp>
        <p:nvSpPr>
          <p:cNvPr id="12" name="Скругленный прямоугольник 56">
            <a:extLst>
              <a:ext uri="{FF2B5EF4-FFF2-40B4-BE49-F238E27FC236}">
                <a16:creationId xmlns:a16="http://schemas.microsoft.com/office/drawing/2014/main" xmlns="" id="{7D5109DB-5C3B-4D44-9353-4D26A24E9001}"/>
              </a:ext>
            </a:extLst>
          </p:cNvPr>
          <p:cNvSpPr/>
          <p:nvPr/>
        </p:nvSpPr>
        <p:spPr>
          <a:xfrm>
            <a:off x="499987" y="1407462"/>
            <a:ext cx="11401424" cy="3536013"/>
          </a:xfrm>
          <a:prstGeom prst="roundRect">
            <a:avLst>
              <a:gd name="adj" fmla="val 3010"/>
            </a:avLst>
          </a:prstGeom>
          <a:noFill/>
          <a:ln w="9525"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t"/>
          <a:lstStyle/>
          <a:p>
            <a:r>
              <a:rPr lang="en-US" sz="1600" dirty="0" smtClean="0">
                <a:solidFill>
                  <a:schemeClr val="tx1"/>
                </a:solidFill>
              </a:rPr>
              <a:t>2</a:t>
            </a:r>
            <a:r>
              <a:rPr lang="ru-RU" sz="1600" dirty="0" smtClean="0">
                <a:solidFill>
                  <a:schemeClr val="tx1"/>
                </a:solidFill>
              </a:rPr>
              <a:t>. Подписать заполненную Заявку, сделать скан копию подписанной Заявки;</a:t>
            </a:r>
          </a:p>
          <a:p>
            <a:endParaRPr lang="en-US" sz="1600" dirty="0" smtClean="0">
              <a:solidFill>
                <a:schemeClr val="tx1"/>
              </a:solidFill>
            </a:endParaRPr>
          </a:p>
          <a:p>
            <a:r>
              <a:rPr lang="ru-RU" sz="1600" dirty="0" smtClean="0">
                <a:solidFill>
                  <a:schemeClr val="tx1"/>
                </a:solidFill>
              </a:rPr>
              <a:t>3. Направить Заявку в Отдел ведения нормативной справочной информации Межрегионального бухгалтерского управления на    электронный адрес </a:t>
            </a:r>
            <a:r>
              <a:rPr lang="en-US" sz="1600" dirty="0" smtClean="0">
                <a:solidFill>
                  <a:schemeClr val="tx1"/>
                </a:solidFill>
                <a:hlinkClick r:id="rId4"/>
              </a:rPr>
              <a:t>MBUnsi@roskazna.ru</a:t>
            </a:r>
            <a:r>
              <a:rPr lang="en-US" sz="1600" dirty="0" smtClean="0">
                <a:solidFill>
                  <a:schemeClr val="tx1"/>
                </a:solidFill>
              </a:rPr>
              <a:t>  </a:t>
            </a:r>
            <a:r>
              <a:rPr lang="ru-RU" sz="1600" b="1" dirty="0" smtClean="0">
                <a:solidFill>
                  <a:schemeClr val="tx1"/>
                </a:solidFill>
              </a:rPr>
              <a:t>в двух форматах</a:t>
            </a:r>
            <a:r>
              <a:rPr lang="ru-RU" sz="1600" dirty="0" smtClean="0">
                <a:solidFill>
                  <a:schemeClr val="tx1"/>
                </a:solidFill>
              </a:rPr>
              <a:t>: 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endParaRPr lang="ru-RU" sz="1600" dirty="0">
              <a:solidFill>
                <a:schemeClr val="tx1"/>
              </a:solidFill>
            </a:endParaRPr>
          </a:p>
          <a:p>
            <a:r>
              <a:rPr lang="ru-RU" sz="1600" dirty="0">
                <a:solidFill>
                  <a:schemeClr val="tx1"/>
                </a:solidFill>
              </a:rPr>
              <a:t> в формате *.</a:t>
            </a:r>
            <a:r>
              <a:rPr lang="ru-RU" sz="1600" dirty="0" err="1">
                <a:solidFill>
                  <a:schemeClr val="tx1"/>
                </a:solidFill>
              </a:rPr>
              <a:t>xlsx</a:t>
            </a:r>
            <a:r>
              <a:rPr lang="ru-RU" sz="1600" dirty="0">
                <a:solidFill>
                  <a:schemeClr val="tx1"/>
                </a:solidFill>
              </a:rPr>
              <a:t> и скан-образа файла в формате *.</a:t>
            </a:r>
            <a:r>
              <a:rPr lang="ru-RU" sz="1600" dirty="0" err="1">
                <a:solidFill>
                  <a:schemeClr val="tx1"/>
                </a:solidFill>
              </a:rPr>
              <a:t>pdf</a:t>
            </a:r>
            <a:r>
              <a:rPr lang="ru-RU" sz="1600" dirty="0">
                <a:solidFill>
                  <a:schemeClr val="tx1"/>
                </a:solidFill>
              </a:rPr>
              <a:t> с подписью ответственного сотрудника </a:t>
            </a:r>
            <a:r>
              <a:rPr lang="ru-RU" sz="1600" dirty="0" smtClean="0">
                <a:solidFill>
                  <a:schemeClr val="tx1"/>
                </a:solidFill>
              </a:rPr>
              <a:t>;</a:t>
            </a:r>
          </a:p>
          <a:p>
            <a:endParaRPr lang="ru-RU" sz="1600" dirty="0">
              <a:solidFill>
                <a:schemeClr val="tx1"/>
              </a:solidFill>
            </a:endParaRPr>
          </a:p>
          <a:p>
            <a:r>
              <a:rPr lang="ru-RU" sz="1600" dirty="0" smtClean="0">
                <a:solidFill>
                  <a:schemeClr val="tx1"/>
                </a:solidFill>
              </a:rPr>
              <a:t>4. Проинформировать получателя Отчета ф. 0503129 о необходимости наличия  </a:t>
            </a:r>
            <a:r>
              <a:rPr lang="ru-RU" sz="1600" dirty="0">
                <a:solidFill>
                  <a:schemeClr val="tx1"/>
                </a:solidFill>
              </a:rPr>
              <a:t>роли </a:t>
            </a:r>
            <a:r>
              <a:rPr lang="ru-RU" sz="1600" b="1" dirty="0" smtClean="0">
                <a:solidFill>
                  <a:schemeClr val="tx1"/>
                </a:solidFill>
              </a:rPr>
              <a:t>УО.СО.005 </a:t>
            </a:r>
            <a:r>
              <a:rPr lang="ru-RU" sz="1600" dirty="0" smtClean="0">
                <a:solidFill>
                  <a:schemeClr val="tx1"/>
                </a:solidFill>
              </a:rPr>
              <a:t>(для просмотра и печати отчета)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</a:p>
          <a:p>
            <a:endParaRPr lang="ru-RU" sz="1600" b="1" dirty="0">
              <a:solidFill>
                <a:schemeClr val="tx1"/>
              </a:solidFill>
            </a:endParaRPr>
          </a:p>
          <a:p>
            <a:r>
              <a:rPr lang="ru-RU" sz="1600" b="1" dirty="0" smtClean="0">
                <a:solidFill>
                  <a:schemeClr val="tx1"/>
                </a:solidFill>
              </a:rPr>
              <a:t>В случае возникновения вопросов направлять их на электронный адреса:</a:t>
            </a:r>
          </a:p>
          <a:p>
            <a:endParaRPr lang="ru-RU" sz="1600" b="1" dirty="0">
              <a:solidFill>
                <a:schemeClr val="tx1"/>
              </a:solidFill>
            </a:endParaRPr>
          </a:p>
          <a:p>
            <a:r>
              <a:rPr lang="ru-RU" sz="1600" dirty="0" smtClean="0">
                <a:solidFill>
                  <a:schemeClr val="tx1"/>
                </a:solidFill>
              </a:rPr>
              <a:t>Управления централизованной бухгалтерии ФК  </a:t>
            </a:r>
            <a:r>
              <a:rPr lang="en-US" sz="1600" b="1" dirty="0" smtClean="0">
                <a:solidFill>
                  <a:schemeClr val="tx1"/>
                </a:solidFill>
                <a:hlinkClick r:id="rId5"/>
              </a:rPr>
              <a:t>report@roskazna.ru</a:t>
            </a:r>
            <a:endParaRPr lang="ru-RU" sz="1600" b="1" dirty="0" smtClean="0">
              <a:solidFill>
                <a:schemeClr val="tx1"/>
              </a:solidFill>
            </a:endParaRPr>
          </a:p>
          <a:p>
            <a:r>
              <a:rPr lang="ru-RU" sz="1600" dirty="0" smtClean="0">
                <a:solidFill>
                  <a:schemeClr val="tx1"/>
                </a:solidFill>
              </a:rPr>
              <a:t>Управления бюджетного учета и отчетности ФК  </a:t>
            </a:r>
            <a:r>
              <a:rPr lang="en-US" sz="1600" b="1" dirty="0" smtClean="0">
                <a:solidFill>
                  <a:schemeClr val="tx1"/>
                </a:solidFill>
                <a:hlinkClick r:id="rId6"/>
              </a:rPr>
              <a:t>asmakurina@roskazna.ru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7" name="Заголовок 2"/>
          <p:cNvSpPr txBox="1">
            <a:spLocks/>
          </p:cNvSpPr>
          <p:nvPr/>
        </p:nvSpPr>
        <p:spPr>
          <a:xfrm>
            <a:off x="1507707" y="140040"/>
            <a:ext cx="10393704" cy="723275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r">
              <a:defRPr sz="1747" b="1" i="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ea typeface="Cambria" panose="02040503050406030204" pitchFamily="18" charset="0"/>
                <a:cs typeface="Segoe UI Light" panose="020B0502040204020203" pitchFamily="34" charset="0"/>
              </a:rPr>
              <a:t>Представление </a:t>
            </a:r>
            <a:r>
              <a:rPr lang="ru-RU" sz="16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ru-RU" sz="1600" dirty="0">
                <a:solidFill>
                  <a:schemeClr val="tx1"/>
                </a:solidFill>
                <a:latin typeface="Segoe UI Light" panose="020B0502040204020203" pitchFamily="34" charset="0"/>
                <a:ea typeface="Cambria" panose="02040503050406030204" pitchFamily="18" charset="0"/>
                <a:cs typeface="Segoe UI Light" panose="020B0502040204020203" pitchFamily="34" charset="0"/>
              </a:rPr>
              <a:t>Отчета о бюджетных и денежных обязательствах получателей средств федерального бюджета и администраторов источников финансирования дефицита федерального бюджета« (ф. 0503129</a:t>
            </a:r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ea typeface="Cambria" panose="02040503050406030204" pitchFamily="18" charset="0"/>
                <a:cs typeface="Segoe UI Light" panose="020B0502040204020203" pitchFamily="34" charset="0"/>
              </a:rPr>
              <a:t>)</a:t>
            </a:r>
            <a:endParaRPr lang="ru-RU" sz="200" dirty="0" smtClean="0">
              <a:solidFill>
                <a:schemeClr val="tx1"/>
              </a:solidFill>
              <a:latin typeface="Segoe UI Light" panose="020B0502040204020203" pitchFamily="34" charset="0"/>
              <a:ea typeface="Cambria" panose="02040503050406030204" pitchFamily="18" charset="0"/>
              <a:cs typeface="Segoe UI Light" panose="020B0502040204020203" pitchFamily="34" charset="0"/>
            </a:endParaRPr>
          </a:p>
          <a:p>
            <a:endParaRPr lang="ru-RU" sz="300" dirty="0" smtClean="0">
              <a:solidFill>
                <a:schemeClr val="tx1"/>
              </a:solidFill>
              <a:latin typeface="Segoe UI Light" panose="020B0502040204020203" pitchFamily="34" charset="0"/>
              <a:ea typeface="Cambria" panose="02040503050406030204" pitchFamily="18" charset="0"/>
              <a:cs typeface="Segoe UI Light" panose="020B0502040204020203" pitchFamily="34" charset="0"/>
            </a:endParaRPr>
          </a:p>
          <a:p>
            <a:r>
              <a:rPr lang="ru-RU" sz="1200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Light" panose="020B0502040204020203" pitchFamily="34" charset="0"/>
              </a:rPr>
              <a:t>  </a:t>
            </a:r>
            <a:endParaRPr lang="ru-RU" sz="12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142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="" xmlns:a16="http://schemas.microsoft.com/office/drawing/2014/main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7186"/>
            <a:ext cx="1402441" cy="548985"/>
          </a:xfrm>
          <a:prstGeom prst="rect">
            <a:avLst/>
          </a:prstGeom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5</a:t>
            </a:fld>
            <a:endParaRPr lang="ru-RU" dirty="0"/>
          </a:p>
        </p:txBody>
      </p:sp>
      <p:sp>
        <p:nvSpPr>
          <p:cNvPr id="12" name="Скругленный прямоугольник 56">
            <a:extLst>
              <a:ext uri="{FF2B5EF4-FFF2-40B4-BE49-F238E27FC236}">
                <a16:creationId xmlns:a16="http://schemas.microsoft.com/office/drawing/2014/main" xmlns="" id="{7D5109DB-5C3B-4D44-9353-4D26A24E9001}"/>
              </a:ext>
            </a:extLst>
          </p:cNvPr>
          <p:cNvSpPr/>
          <p:nvPr/>
        </p:nvSpPr>
        <p:spPr>
          <a:xfrm>
            <a:off x="499987" y="1019176"/>
            <a:ext cx="11401424" cy="5702300"/>
          </a:xfrm>
          <a:prstGeom prst="roundRect">
            <a:avLst>
              <a:gd name="adj" fmla="val 3010"/>
            </a:avLst>
          </a:prstGeom>
          <a:noFill/>
          <a:ln w="9525"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t"/>
          <a:lstStyle/>
          <a:p>
            <a:r>
              <a:rPr lang="ru-RU" dirty="0" smtClean="0">
                <a:solidFill>
                  <a:schemeClr val="tx1"/>
                </a:solidFill>
              </a:rPr>
              <a:t>Этапы представления Отчета ф. 0503129</a:t>
            </a:r>
            <a:r>
              <a:rPr lang="ru-RU" sz="1600" dirty="0" smtClean="0">
                <a:solidFill>
                  <a:schemeClr val="tx1"/>
                </a:solidFill>
              </a:rPr>
              <a:t>:</a:t>
            </a:r>
          </a:p>
          <a:p>
            <a:r>
              <a:rPr lang="ru-RU" sz="1600" dirty="0" smtClean="0">
                <a:solidFill>
                  <a:schemeClr val="tx1"/>
                </a:solidFill>
              </a:rPr>
              <a:t>1. Сформировать отчет выбрав нужного ПБС. </a:t>
            </a:r>
            <a:r>
              <a:rPr lang="ru-RU" sz="16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Заполняем окно для выбора записи  из Справочника «Субъекты отчетности» кодом по сводному реестру клиента (появляется в справочнике после исполнения Заявки)</a:t>
            </a:r>
          </a:p>
          <a:p>
            <a:endParaRPr lang="ru-RU" sz="1600" dirty="0" smtClean="0">
              <a:solidFill>
                <a:schemeClr val="tx1"/>
              </a:solidFill>
            </a:endParaRPr>
          </a:p>
          <a:p>
            <a:pPr marL="342900" indent="-342900">
              <a:buAutoNum type="arabicPeriod" startAt="5"/>
            </a:pPr>
            <a:endParaRPr lang="ru-RU" sz="1600" dirty="0">
              <a:solidFill>
                <a:schemeClr val="tx1"/>
              </a:solidFill>
            </a:endParaRPr>
          </a:p>
          <a:p>
            <a:pPr marL="342900" indent="-342900">
              <a:buAutoNum type="arabicPeriod" startAt="5"/>
            </a:pPr>
            <a:endParaRPr lang="ru-RU" sz="1600" dirty="0" smtClean="0">
              <a:solidFill>
                <a:schemeClr val="tx1"/>
              </a:solidFill>
            </a:endParaRPr>
          </a:p>
          <a:p>
            <a:pPr marL="342900" indent="-342900">
              <a:buAutoNum type="arabicPeriod" startAt="5"/>
            </a:pPr>
            <a:endParaRPr lang="ru-RU" sz="1600" dirty="0">
              <a:solidFill>
                <a:schemeClr val="tx1"/>
              </a:solidFill>
            </a:endParaRPr>
          </a:p>
          <a:p>
            <a:pPr marL="342900" indent="-342900">
              <a:buAutoNum type="arabicPeriod" startAt="5"/>
            </a:pPr>
            <a:endParaRPr lang="ru-RU" sz="1600" dirty="0" smtClean="0">
              <a:solidFill>
                <a:schemeClr val="tx1"/>
              </a:solidFill>
            </a:endParaRPr>
          </a:p>
          <a:p>
            <a:pPr marL="342900" indent="-342900">
              <a:buAutoNum type="arabicPeriod" startAt="5"/>
            </a:pPr>
            <a:endParaRPr lang="ru-RU" sz="1600" dirty="0">
              <a:solidFill>
                <a:schemeClr val="tx1"/>
              </a:solidFill>
            </a:endParaRPr>
          </a:p>
          <a:p>
            <a:pPr marL="342900" indent="-342900">
              <a:buAutoNum type="arabicPeriod" startAt="5"/>
            </a:pPr>
            <a:endParaRPr lang="ru-RU" sz="1600" dirty="0" smtClean="0">
              <a:solidFill>
                <a:schemeClr val="tx1"/>
              </a:solidFill>
            </a:endParaRPr>
          </a:p>
          <a:p>
            <a:pPr marL="342900" indent="-342900">
              <a:buAutoNum type="arabicPeriod" startAt="5"/>
            </a:pPr>
            <a:endParaRPr lang="ru-RU" sz="1600" dirty="0">
              <a:solidFill>
                <a:schemeClr val="tx1"/>
              </a:solidFill>
            </a:endParaRPr>
          </a:p>
          <a:p>
            <a:pPr marL="342900" indent="-342900">
              <a:buAutoNum type="arabicPeriod" startAt="5"/>
            </a:pPr>
            <a:endParaRPr lang="ru-RU" sz="1600" dirty="0" smtClean="0">
              <a:solidFill>
                <a:schemeClr val="tx1"/>
              </a:solidFill>
            </a:endParaRPr>
          </a:p>
          <a:p>
            <a:pPr marL="342900" indent="-342900">
              <a:buAutoNum type="arabicPeriod" startAt="5"/>
            </a:pPr>
            <a:endParaRPr lang="ru-RU" sz="1600" dirty="0">
              <a:solidFill>
                <a:schemeClr val="tx1"/>
              </a:solidFill>
            </a:endParaRPr>
          </a:p>
          <a:p>
            <a:pPr marL="342900" indent="-342900">
              <a:buAutoNum type="arabicPeriod" startAt="5"/>
            </a:pPr>
            <a:endParaRPr lang="ru-RU" sz="1600" dirty="0" smtClean="0">
              <a:solidFill>
                <a:schemeClr val="tx1"/>
              </a:solidFill>
            </a:endParaRPr>
          </a:p>
          <a:p>
            <a:pPr marL="342900" indent="-342900">
              <a:buAutoNum type="arabicPeriod" startAt="5"/>
            </a:pPr>
            <a:endParaRPr lang="ru-RU" sz="1600" dirty="0">
              <a:solidFill>
                <a:schemeClr val="tx1"/>
              </a:solidFill>
            </a:endParaRPr>
          </a:p>
          <a:p>
            <a:pPr marL="342900" indent="-342900">
              <a:buAutoNum type="arabicPeriod" startAt="5"/>
            </a:pPr>
            <a:endParaRPr lang="ru-RU" sz="1600" dirty="0" smtClean="0">
              <a:solidFill>
                <a:schemeClr val="tx1"/>
              </a:solidFill>
            </a:endParaRPr>
          </a:p>
          <a:p>
            <a:pPr marL="342900" indent="-342900">
              <a:buAutoNum type="arabicPeriod" startAt="5"/>
            </a:pPr>
            <a:endParaRPr lang="ru-RU" sz="1600" dirty="0">
              <a:solidFill>
                <a:schemeClr val="tx1"/>
              </a:solidFill>
            </a:endParaRPr>
          </a:p>
          <a:p>
            <a:pPr marL="342900" indent="-342900">
              <a:buAutoNum type="arabicPeriod" startAt="5"/>
            </a:pPr>
            <a:endParaRPr lang="ru-RU" sz="1600" dirty="0" smtClean="0">
              <a:solidFill>
                <a:schemeClr val="tx1"/>
              </a:solidFill>
            </a:endParaRPr>
          </a:p>
          <a:p>
            <a:pPr marL="342900" indent="-342900">
              <a:buAutoNum type="arabicPeriod" startAt="5"/>
            </a:pPr>
            <a:endParaRPr lang="ru-RU" sz="1600" dirty="0">
              <a:solidFill>
                <a:schemeClr val="tx1"/>
              </a:solidFill>
            </a:endParaRPr>
          </a:p>
          <a:p>
            <a:pPr marL="342900" indent="-342900">
              <a:buAutoNum type="arabicPeriod" startAt="5"/>
            </a:pPr>
            <a:endParaRPr lang="ru-RU" sz="1600" dirty="0" smtClean="0">
              <a:solidFill>
                <a:schemeClr val="tx1"/>
              </a:solidFill>
            </a:endParaRPr>
          </a:p>
          <a:p>
            <a:pPr marL="342900" indent="-342900">
              <a:buAutoNum type="arabicPeriod" startAt="5"/>
            </a:pPr>
            <a:endParaRPr lang="ru-RU" sz="1600" dirty="0">
              <a:solidFill>
                <a:schemeClr val="tx1"/>
              </a:solidFill>
            </a:endParaRPr>
          </a:p>
          <a:p>
            <a:endParaRPr lang="en-US" sz="1600" dirty="0" smtClean="0">
              <a:solidFill>
                <a:schemeClr val="tx1"/>
              </a:solidFill>
            </a:endParaRPr>
          </a:p>
          <a:p>
            <a:endParaRPr lang="ru-RU" sz="1600" b="1" dirty="0">
              <a:solidFill>
                <a:schemeClr val="tx1"/>
              </a:solidFill>
            </a:endParaRPr>
          </a:p>
          <a:p>
            <a:endParaRPr lang="ru-RU" sz="1600" dirty="0" smtClean="0">
              <a:solidFill>
                <a:schemeClr val="tx1"/>
              </a:solidFill>
            </a:endParaRPr>
          </a:p>
          <a:p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7" name="Заголовок 2"/>
          <p:cNvSpPr txBox="1">
            <a:spLocks/>
          </p:cNvSpPr>
          <p:nvPr/>
        </p:nvSpPr>
        <p:spPr>
          <a:xfrm>
            <a:off x="1507707" y="140040"/>
            <a:ext cx="10393704" cy="723275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r">
              <a:defRPr sz="1747" b="1" i="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ea typeface="Cambria" panose="02040503050406030204" pitchFamily="18" charset="0"/>
                <a:cs typeface="Segoe UI Light" panose="020B0502040204020203" pitchFamily="34" charset="0"/>
              </a:rPr>
              <a:t>Представление </a:t>
            </a:r>
            <a:r>
              <a:rPr lang="ru-RU" sz="16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ru-RU" sz="1600" dirty="0">
                <a:solidFill>
                  <a:schemeClr val="tx1"/>
                </a:solidFill>
                <a:latin typeface="Segoe UI Light" panose="020B0502040204020203" pitchFamily="34" charset="0"/>
                <a:ea typeface="Cambria" panose="02040503050406030204" pitchFamily="18" charset="0"/>
                <a:cs typeface="Segoe UI Light" panose="020B0502040204020203" pitchFamily="34" charset="0"/>
              </a:rPr>
              <a:t>Отчета о бюджетных и денежных обязательствах получателей средств федерального бюджета и администраторов источников финансирования дефицита федерального бюджета« (ф. 0503129</a:t>
            </a:r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ea typeface="Cambria" panose="02040503050406030204" pitchFamily="18" charset="0"/>
                <a:cs typeface="Segoe UI Light" panose="020B0502040204020203" pitchFamily="34" charset="0"/>
              </a:rPr>
              <a:t>)</a:t>
            </a:r>
            <a:endParaRPr lang="ru-RU" sz="200" dirty="0" smtClean="0">
              <a:solidFill>
                <a:schemeClr val="tx1"/>
              </a:solidFill>
              <a:latin typeface="Segoe UI Light" panose="020B0502040204020203" pitchFamily="34" charset="0"/>
              <a:ea typeface="Cambria" panose="02040503050406030204" pitchFamily="18" charset="0"/>
              <a:cs typeface="Segoe UI Light" panose="020B0502040204020203" pitchFamily="34" charset="0"/>
            </a:endParaRPr>
          </a:p>
          <a:p>
            <a:endParaRPr lang="ru-RU" sz="300" dirty="0" smtClean="0">
              <a:solidFill>
                <a:schemeClr val="tx1"/>
              </a:solidFill>
              <a:latin typeface="Segoe UI Light" panose="020B0502040204020203" pitchFamily="34" charset="0"/>
              <a:ea typeface="Cambria" panose="02040503050406030204" pitchFamily="18" charset="0"/>
              <a:cs typeface="Segoe UI Light" panose="020B0502040204020203" pitchFamily="34" charset="0"/>
            </a:endParaRPr>
          </a:p>
          <a:p>
            <a:r>
              <a:rPr lang="ru-RU" sz="1200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Light" panose="020B0502040204020203" pitchFamily="34" charset="0"/>
              </a:rPr>
              <a:t>  </a:t>
            </a:r>
            <a:endParaRPr lang="ru-RU" sz="12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Segoe UI Light" panose="020B0502040204020203" pitchFamily="34" charset="0"/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2647950" y="3895725"/>
            <a:ext cx="1362075" cy="609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4153" y="1955801"/>
            <a:ext cx="8829675" cy="3829050"/>
          </a:xfrm>
          <a:prstGeom prst="rect">
            <a:avLst/>
          </a:prstGeom>
        </p:spPr>
      </p:pic>
      <p:sp>
        <p:nvSpPr>
          <p:cNvPr id="5" name="Овал 4"/>
          <p:cNvSpPr/>
          <p:nvPr/>
        </p:nvSpPr>
        <p:spPr>
          <a:xfrm>
            <a:off x="4895850" y="5305425"/>
            <a:ext cx="1304849" cy="37147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638175" y="6068497"/>
            <a:ext cx="1097279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/>
              <a:t>2. Довести </a:t>
            </a:r>
            <a:r>
              <a:rPr lang="ru-RU" sz="1600" dirty="0"/>
              <a:t>сформированный отчет до статуса Представлен</a:t>
            </a:r>
          </a:p>
        </p:txBody>
      </p:sp>
    </p:spTree>
    <p:extLst>
      <p:ext uri="{BB962C8B-B14F-4D97-AF65-F5344CB8AC3E}">
        <p14:creationId xmlns:p14="http://schemas.microsoft.com/office/powerpoint/2010/main" val="2119389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="" xmlns:a16="http://schemas.microsoft.com/office/drawing/2014/main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7186"/>
            <a:ext cx="1402441" cy="548985"/>
          </a:xfrm>
          <a:prstGeom prst="rect">
            <a:avLst/>
          </a:prstGeom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6</a:t>
            </a:fld>
            <a:endParaRPr lang="ru-RU" dirty="0"/>
          </a:p>
        </p:txBody>
      </p:sp>
      <p:sp>
        <p:nvSpPr>
          <p:cNvPr id="12" name="Скругленный прямоугольник 56">
            <a:extLst>
              <a:ext uri="{FF2B5EF4-FFF2-40B4-BE49-F238E27FC236}">
                <a16:creationId xmlns:a16="http://schemas.microsoft.com/office/drawing/2014/main" xmlns="" id="{7D5109DB-5C3B-4D44-9353-4D26A24E9001}"/>
              </a:ext>
            </a:extLst>
          </p:cNvPr>
          <p:cNvSpPr/>
          <p:nvPr/>
        </p:nvSpPr>
        <p:spPr>
          <a:xfrm>
            <a:off x="499987" y="1019176"/>
            <a:ext cx="11401424" cy="5702300"/>
          </a:xfrm>
          <a:prstGeom prst="roundRect">
            <a:avLst>
              <a:gd name="adj" fmla="val 3010"/>
            </a:avLst>
          </a:prstGeom>
          <a:noFill/>
          <a:ln w="9525"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t"/>
          <a:lstStyle/>
          <a:p>
            <a:pPr marL="342900" indent="-342900">
              <a:buAutoNum type="arabicPeriod" startAt="5"/>
            </a:pPr>
            <a:endParaRPr lang="ru-RU" sz="1600" dirty="0">
              <a:solidFill>
                <a:schemeClr val="tx1"/>
              </a:solidFill>
            </a:endParaRPr>
          </a:p>
          <a:p>
            <a:pPr marL="342900" indent="-342900">
              <a:buAutoNum type="arabicPeriod" startAt="5"/>
            </a:pPr>
            <a:endParaRPr lang="ru-RU" sz="1600" dirty="0" smtClean="0">
              <a:solidFill>
                <a:schemeClr val="tx1"/>
              </a:solidFill>
            </a:endParaRPr>
          </a:p>
          <a:p>
            <a:pPr marL="342900" indent="-342900">
              <a:buAutoNum type="arabicPeriod" startAt="5"/>
            </a:pPr>
            <a:endParaRPr lang="ru-RU" sz="1600" dirty="0">
              <a:solidFill>
                <a:schemeClr val="tx1"/>
              </a:solidFill>
            </a:endParaRPr>
          </a:p>
          <a:p>
            <a:pPr marL="342900" indent="-342900">
              <a:buAutoNum type="arabicPeriod" startAt="5"/>
            </a:pPr>
            <a:endParaRPr lang="ru-RU" sz="1600" dirty="0" smtClean="0">
              <a:solidFill>
                <a:schemeClr val="tx1"/>
              </a:solidFill>
            </a:endParaRPr>
          </a:p>
          <a:p>
            <a:pPr marL="342900" indent="-342900">
              <a:buAutoNum type="arabicPeriod" startAt="5"/>
            </a:pPr>
            <a:endParaRPr lang="ru-RU" sz="1600" dirty="0">
              <a:solidFill>
                <a:schemeClr val="tx1"/>
              </a:solidFill>
            </a:endParaRPr>
          </a:p>
          <a:p>
            <a:pPr marL="342900" indent="-342900">
              <a:buAutoNum type="arabicPeriod" startAt="5"/>
            </a:pPr>
            <a:endParaRPr lang="ru-RU" sz="1600" dirty="0" smtClean="0">
              <a:solidFill>
                <a:schemeClr val="tx1"/>
              </a:solidFill>
            </a:endParaRPr>
          </a:p>
          <a:p>
            <a:pPr marL="342900" indent="-342900">
              <a:buAutoNum type="arabicPeriod" startAt="5"/>
            </a:pPr>
            <a:endParaRPr lang="ru-RU" sz="1600" dirty="0">
              <a:solidFill>
                <a:schemeClr val="tx1"/>
              </a:solidFill>
            </a:endParaRPr>
          </a:p>
          <a:p>
            <a:pPr marL="342900" indent="-342900">
              <a:buAutoNum type="arabicPeriod" startAt="5"/>
            </a:pPr>
            <a:endParaRPr lang="ru-RU" sz="1600" dirty="0" smtClean="0">
              <a:solidFill>
                <a:schemeClr val="tx1"/>
              </a:solidFill>
            </a:endParaRPr>
          </a:p>
          <a:p>
            <a:pPr marL="342900" indent="-342900">
              <a:buAutoNum type="arabicPeriod" startAt="5"/>
            </a:pPr>
            <a:endParaRPr lang="ru-RU" sz="1600" dirty="0">
              <a:solidFill>
                <a:schemeClr val="tx1"/>
              </a:solidFill>
            </a:endParaRPr>
          </a:p>
          <a:p>
            <a:pPr marL="342900" indent="-342900">
              <a:buAutoNum type="arabicPeriod" startAt="5"/>
            </a:pPr>
            <a:endParaRPr lang="ru-RU" sz="1600" dirty="0" smtClean="0">
              <a:solidFill>
                <a:schemeClr val="tx1"/>
              </a:solidFill>
            </a:endParaRPr>
          </a:p>
          <a:p>
            <a:pPr marL="342900" indent="-342900">
              <a:buAutoNum type="arabicPeriod" startAt="5"/>
            </a:pPr>
            <a:endParaRPr lang="ru-RU" sz="1600" dirty="0">
              <a:solidFill>
                <a:schemeClr val="tx1"/>
              </a:solidFill>
            </a:endParaRPr>
          </a:p>
          <a:p>
            <a:pPr marL="342900" indent="-342900">
              <a:buAutoNum type="arabicPeriod" startAt="5"/>
            </a:pPr>
            <a:endParaRPr lang="ru-RU" sz="1600" dirty="0" smtClean="0">
              <a:solidFill>
                <a:schemeClr val="tx1"/>
              </a:solidFill>
            </a:endParaRPr>
          </a:p>
          <a:p>
            <a:pPr marL="342900" indent="-342900">
              <a:buAutoNum type="arabicPeriod" startAt="5"/>
            </a:pPr>
            <a:endParaRPr lang="ru-RU" sz="1600" dirty="0">
              <a:solidFill>
                <a:schemeClr val="tx1"/>
              </a:solidFill>
            </a:endParaRPr>
          </a:p>
          <a:p>
            <a:pPr marL="342900" indent="-342900">
              <a:buAutoNum type="arabicPeriod" startAt="5"/>
            </a:pPr>
            <a:endParaRPr lang="ru-RU" sz="1600" dirty="0" smtClean="0">
              <a:solidFill>
                <a:schemeClr val="tx1"/>
              </a:solidFill>
            </a:endParaRPr>
          </a:p>
          <a:p>
            <a:pPr marL="342900" indent="-342900">
              <a:buAutoNum type="arabicPeriod" startAt="5"/>
            </a:pPr>
            <a:endParaRPr lang="ru-RU" sz="1600" dirty="0">
              <a:solidFill>
                <a:schemeClr val="tx1"/>
              </a:solidFill>
            </a:endParaRPr>
          </a:p>
          <a:p>
            <a:endParaRPr lang="en-US" sz="1600" dirty="0" smtClean="0">
              <a:solidFill>
                <a:schemeClr val="tx1"/>
              </a:solidFill>
            </a:endParaRPr>
          </a:p>
          <a:p>
            <a:endParaRPr lang="ru-RU" sz="1600" b="1" dirty="0">
              <a:solidFill>
                <a:schemeClr val="tx1"/>
              </a:solidFill>
            </a:endParaRPr>
          </a:p>
          <a:p>
            <a:endParaRPr lang="ru-RU" sz="1600" dirty="0" smtClean="0">
              <a:solidFill>
                <a:schemeClr val="tx1"/>
              </a:solidFill>
            </a:endParaRPr>
          </a:p>
          <a:p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7" name="Заголовок 2"/>
          <p:cNvSpPr txBox="1">
            <a:spLocks/>
          </p:cNvSpPr>
          <p:nvPr/>
        </p:nvSpPr>
        <p:spPr>
          <a:xfrm>
            <a:off x="1507707" y="263150"/>
            <a:ext cx="10393704" cy="477054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r">
              <a:defRPr sz="1747" b="1" i="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ea typeface="Cambria" panose="02040503050406030204" pitchFamily="18" charset="0"/>
                <a:cs typeface="Segoe UI Light" panose="020B0502040204020203" pitchFamily="34" charset="0"/>
              </a:rPr>
              <a:t>Группы причин для указания в Запросе на изменение записей учета с 01.05.2024</a:t>
            </a:r>
            <a:endParaRPr lang="ru-RU" sz="200" dirty="0" smtClean="0">
              <a:solidFill>
                <a:schemeClr val="tx1"/>
              </a:solidFill>
              <a:latin typeface="Segoe UI Light" panose="020B0502040204020203" pitchFamily="34" charset="0"/>
              <a:ea typeface="Cambria" panose="02040503050406030204" pitchFamily="18" charset="0"/>
              <a:cs typeface="Segoe UI Light" panose="020B0502040204020203" pitchFamily="34" charset="0"/>
            </a:endParaRPr>
          </a:p>
          <a:p>
            <a:endParaRPr lang="ru-RU" sz="300" dirty="0" smtClean="0">
              <a:solidFill>
                <a:schemeClr val="tx1"/>
              </a:solidFill>
              <a:latin typeface="Segoe UI Light" panose="020B0502040204020203" pitchFamily="34" charset="0"/>
              <a:ea typeface="Cambria" panose="02040503050406030204" pitchFamily="18" charset="0"/>
              <a:cs typeface="Segoe UI Light" panose="020B0502040204020203" pitchFamily="34" charset="0"/>
            </a:endParaRPr>
          </a:p>
          <a:p>
            <a:r>
              <a:rPr lang="ru-RU" sz="1200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Light" panose="020B0502040204020203" pitchFamily="34" charset="0"/>
              </a:rPr>
              <a:t>  </a:t>
            </a:r>
            <a:endParaRPr lang="ru-RU" sz="12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Segoe UI Light" panose="020B0502040204020203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900631"/>
              </p:ext>
            </p:extLst>
          </p:nvPr>
        </p:nvGraphicFramePr>
        <p:xfrm>
          <a:off x="914400" y="1254125"/>
          <a:ext cx="9753601" cy="50038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7129"/>
                <a:gridCol w="2947647"/>
                <a:gridCol w="4436877"/>
                <a:gridCol w="657316"/>
                <a:gridCol w="657316"/>
                <a:gridCol w="657316"/>
              </a:tblGrid>
              <a:tr h="392036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Группы причин открытия операционногодня системы в ГИИС "Электронный бюджет"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98" marR="6198" marT="6198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98" marR="6198" marT="619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98" marR="6198" marT="619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98" marR="6198" marT="6198" marB="0" anchor="b"/>
                </a:tc>
              </a:tr>
              <a:tr h="34926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№ п/п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98" marR="6198" marT="6198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Функциональная подсистема*/</a:t>
                      </a:r>
                      <a:br>
                        <a:rPr lang="ru-RU" sz="800" u="none" strike="noStrike">
                          <a:effectLst/>
                        </a:rPr>
                      </a:br>
                      <a:r>
                        <a:rPr lang="ru-RU" sz="800" u="none" strike="noStrike">
                          <a:effectLst/>
                        </a:rPr>
                        <a:t>Код группы причин открытия операционного дня системы </a:t>
                      </a:r>
                      <a:br>
                        <a:rPr lang="ru-RU" sz="800" u="none" strike="noStrike">
                          <a:effectLst/>
                        </a:rPr>
                      </a:br>
                      <a:r>
                        <a:rPr lang="ru-RU" sz="800" u="none" strike="noStrike">
                          <a:effectLst/>
                        </a:rPr>
                        <a:t>в ГИИС "Электронный бюджет"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98" marR="6198" marT="6198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Условие отнесения инцидента к коду группы причин открытия операционногодня системы </a:t>
                      </a:r>
                      <a:br>
                        <a:rPr lang="ru-RU" sz="800" u="none" strike="noStrike">
                          <a:effectLst/>
                        </a:rPr>
                      </a:br>
                      <a:r>
                        <a:rPr lang="ru-RU" sz="800" u="none" strike="noStrike">
                          <a:effectLst/>
                        </a:rPr>
                        <a:t>в ГИИС "Электронный бюджет"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98" marR="6198" marT="6198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98" marR="6198" marT="619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98" marR="6198" marT="619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98" marR="6198" marT="6198" marB="0" anchor="b"/>
                </a:tc>
              </a:tr>
              <a:tr h="2566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98" marR="6198" marT="619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98" marR="6198" marT="619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98" marR="6198" marT="6198" marB="0" anchor="b"/>
                </a:tc>
              </a:tr>
              <a:tr h="76981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98" marR="6198" marT="61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ФП/СТ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98" marR="6198" marT="619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</a:rPr>
                        <a:t>Необходимость изменения статуса документа (фонарной группы), влияющего на простановку учетных записей </a:t>
                      </a:r>
                      <a:br>
                        <a:rPr lang="ru-RU" sz="800" u="none" strike="noStrike">
                          <a:effectLst/>
                        </a:rPr>
                      </a:br>
                      <a:r>
                        <a:rPr lang="ru-RU" sz="800" u="none" strike="noStrike">
                          <a:effectLst/>
                        </a:rPr>
                        <a:t>(по всем типам первичных документов кроме документов Расходное расписание, Сведения о БО, Сведения о ДО)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98" marR="6198" marT="6198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98" marR="6198" marT="619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98" marR="6198" marT="619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98" marR="6198" marT="6198" marB="0" anchor="b"/>
                </a:tc>
              </a:tr>
              <a:tr h="9337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98" marR="6198" marT="61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ФП/БОДО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98" marR="6198" marT="619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</a:rPr>
                        <a:t>Ошибки, связанные с  обработкой документа Сведения </a:t>
                      </a:r>
                      <a:br>
                        <a:rPr lang="ru-RU" sz="800" u="none" strike="noStrike">
                          <a:effectLst/>
                        </a:rPr>
                      </a:br>
                      <a:r>
                        <a:rPr lang="ru-RU" sz="800" u="none" strike="noStrike">
                          <a:effectLst/>
                        </a:rPr>
                        <a:t>о бюджетном обязательстве, Сведения о денежном обязательстве. Отсутствие учетных записей. Наличие некорректных ( в том числе дублирующих) учетных записей на документах Сведения о бюджетном обязательстве, Сведения о денежном обязательстве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98" marR="6198" marT="6198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98" marR="6198" marT="619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98" marR="6198" marT="619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98" marR="6198" marT="6198" marB="0" anchor="b"/>
                </a:tc>
              </a:tr>
              <a:tr h="82683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98" marR="6198" marT="61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ФП/Корр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98" marR="6198" marT="619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</a:rPr>
                        <a:t>Отсутствие учетных записей. Наличие некорректных ( в том числе дублирующих) учетных записей на документе ( в том числе операционных) кроме документов Сведения о бюджетном обязательстве, Сведения о денежном обязательстве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98" marR="6198" marT="6198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98" marR="6198" marT="619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98" marR="6198" marT="619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98" marR="6198" marT="6198" marB="0" anchor="b"/>
                </a:tc>
              </a:tr>
              <a:tr h="72704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98" marR="6198" marT="61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ФП/Документ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98" marR="6198" marT="619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</a:rPr>
                        <a:t>Отсутствие документа в подсистемах ГИИС "Электронный бюджет",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98" marR="6198" marT="6198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98" marR="6198" marT="619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98" marR="6198" marT="619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98" marR="6198" marT="6198" marB="0" anchor="b"/>
                </a:tc>
              </a:tr>
              <a:tr h="14968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98" marR="6198" marT="61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ФП/ПР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98" marR="6198" marT="619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</a:rPr>
                        <a:t>Прочие ( не вошедшие в группы 1-4)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98" marR="6198" marT="6198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98" marR="6198" marT="619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98" marR="6198" marT="619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98" marR="6198" marT="6198" marB="0" anchor="b"/>
                </a:tc>
              </a:tr>
              <a:tr h="149686">
                <a:tc>
                  <a:txBody>
                    <a:bodyPr/>
                    <a:lstStyle/>
                    <a:p>
                      <a:pPr algn="l" fontAlgn="ctr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98" marR="6198" marT="6198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98" marR="6198" marT="6198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98" marR="6198" marT="6198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98" marR="6198" marT="619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98" marR="6198" marT="619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98" marR="6198" marT="6198" marB="0" anchor="b"/>
                </a:tc>
              </a:tr>
              <a:tr h="149686">
                <a:tc gridSpan="6"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</a:rPr>
                        <a:t>* соответствует наименованию группы поддержки на основании требования которой оформлен Запрос на изменение записей учета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98" marR="6198" marT="6198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9686">
                <a:tc gridSpan="3"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</a:rPr>
                        <a:t>(например ПУР, ПУР 05, ПУР КС, ПУиО, АУ/БУ ПУР, ПУДС, ПУД)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198" marR="6198" marT="6198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98" marR="6198" marT="619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98" marR="6198" marT="619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98" marR="6198" marT="6198" marB="0" anchor="b"/>
                </a:tc>
              </a:tr>
              <a:tr h="149686"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98" marR="6198" marT="6198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98" marR="6198" marT="619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98" marR="6198" marT="619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98" marR="6198" marT="619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98" marR="6198" marT="6198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98" marR="6198" marT="6198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3131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50721</TotalTime>
  <Words>586</Words>
  <Application>Microsoft Office PowerPoint</Application>
  <PresentationFormat>Широкоэкранный</PresentationFormat>
  <Paragraphs>107</Paragraphs>
  <Slides>6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5" baseType="lpstr">
      <vt:lpstr>Arial</vt:lpstr>
      <vt:lpstr>Calibri</vt:lpstr>
      <vt:lpstr>Calibri Light</vt:lpstr>
      <vt:lpstr>Cambria</vt:lpstr>
      <vt:lpstr>Helvetica Neue Medium</vt:lpstr>
      <vt:lpstr>Segoe UI Historic</vt:lpstr>
      <vt:lpstr>Segoe UI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Соколова Анастасия Владимировна</dc:creator>
  <cp:lastModifiedBy>Макурина Аида Сабирхановна</cp:lastModifiedBy>
  <cp:revision>1527</cp:revision>
  <cp:lastPrinted>2022-10-18T12:50:58Z</cp:lastPrinted>
  <dcterms:created xsi:type="dcterms:W3CDTF">2021-09-09T06:57:17Z</dcterms:created>
  <dcterms:modified xsi:type="dcterms:W3CDTF">2024-04-24T14:41:52Z</dcterms:modified>
</cp:coreProperties>
</file>