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5"/>
  </p:notesMasterIdLst>
  <p:sldIdLst>
    <p:sldId id="262" r:id="rId2"/>
    <p:sldId id="348" r:id="rId3"/>
    <p:sldId id="340" r:id="rId4"/>
    <p:sldId id="366" r:id="rId5"/>
    <p:sldId id="367" r:id="rId6"/>
    <p:sldId id="304" r:id="rId7"/>
    <p:sldId id="360" r:id="rId8"/>
    <p:sldId id="361" r:id="rId9"/>
    <p:sldId id="362" r:id="rId10"/>
    <p:sldId id="363" r:id="rId11"/>
    <p:sldId id="364" r:id="rId12"/>
    <p:sldId id="365" r:id="rId13"/>
    <p:sldId id="359" r:id="rId14"/>
  </p:sldIdLst>
  <p:sldSz cx="9144000" cy="6858000" type="screen4x3"/>
  <p:notesSz cx="6805613" cy="99393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A7E"/>
    <a:srgbClr val="006600"/>
    <a:srgbClr val="BDF395"/>
    <a:srgbClr val="CCCCFF"/>
    <a:srgbClr val="FBE9EC"/>
    <a:srgbClr val="F9EBE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2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8564" cy="497287"/>
          </a:xfrm>
          <a:prstGeom prst="rect">
            <a:avLst/>
          </a:prstGeom>
        </p:spPr>
        <p:txBody>
          <a:bodyPr vert="horz" lIns="92237" tIns="46118" rIns="92237" bIns="4611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445" y="0"/>
            <a:ext cx="2948564" cy="497287"/>
          </a:xfrm>
          <a:prstGeom prst="rect">
            <a:avLst/>
          </a:prstGeom>
        </p:spPr>
        <p:txBody>
          <a:bodyPr vert="horz" lIns="92237" tIns="46118" rIns="92237" bIns="4611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1157B2-9DC3-4055-A83C-411CDED5AB39}" type="datetimeFigureOut">
              <a:rPr lang="ru-RU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7" tIns="46118" rIns="92237" bIns="4611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1827"/>
            <a:ext cx="5444490" cy="4472382"/>
          </a:xfrm>
          <a:prstGeom prst="rect">
            <a:avLst/>
          </a:prstGeom>
        </p:spPr>
        <p:txBody>
          <a:bodyPr vert="horz" lIns="92237" tIns="46118" rIns="92237" bIns="4611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0453"/>
            <a:ext cx="2948564" cy="497287"/>
          </a:xfrm>
          <a:prstGeom prst="rect">
            <a:avLst/>
          </a:prstGeom>
        </p:spPr>
        <p:txBody>
          <a:bodyPr vert="horz" lIns="92237" tIns="46118" rIns="92237" bIns="4611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445" y="9440453"/>
            <a:ext cx="2948564" cy="497287"/>
          </a:xfrm>
          <a:prstGeom prst="rect">
            <a:avLst/>
          </a:prstGeom>
        </p:spPr>
        <p:txBody>
          <a:bodyPr vert="horz" lIns="92237" tIns="46118" rIns="92237" bIns="4611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577F140-5445-4B72-90F6-D671B1AB4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46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38FB6-DFCB-494C-B5A9-2BDBCEECB210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3E277-A568-4827-8A32-4D0BA1C72A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D4FA5-45E0-4555-89F8-0449322027C2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CCA51-7876-401B-9B66-221692CDC3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45A3-1469-4848-A0B6-CCB3F1AE055D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BACF4-3197-42F6-A6DD-907FE368A7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/>
          </a:p>
        </p:txBody>
      </p:sp>
      <p:sp>
        <p:nvSpPr>
          <p:cNvPr id="3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8977313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8875713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/>
          </a:p>
        </p:txBody>
      </p:sp>
      <p:sp>
        <p:nvSpPr>
          <p:cNvPr id="13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-1588"/>
            <a:ext cx="311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Номер слайда 2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3D86A6C2-4A76-4FAD-8711-853133DBD3A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980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C6A79-8EBA-4144-BBD8-C52FF020D524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B4CD6-7261-4C70-B77F-A01FDBFE03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A33D2-1006-4583-A80E-930662DB8DD4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36448-552D-4944-B7CC-E2E7A2F472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95FB9-B5A2-4DA6-AE7F-C8C91F9AC9AA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D4995-D91A-48F2-830D-F936C607F6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37D2D-FF1B-46F1-9B39-5E8267FA27EE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A55E5-47D9-454D-92AF-7FEEDDBDF6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9BD32-3A6B-4050-BBEE-11B9995539B0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25C99-0E96-4014-8012-BDE8928B93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5B509-D5C9-44B2-960C-28434EE1E6EB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D8257-5AB4-4ACD-86EA-17C61A3C1C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D02FE-DCF2-4232-B829-C77C1A05A8EE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BF22A-916C-4A44-AF2D-4F5CA6671C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FFCD8-9C94-42AD-B59A-BA68535C949B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B611A-AF74-45E0-9B14-0F3D70BE21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B1B1C5B-726F-4DE9-BC12-377C82B5BA28}" type="datetime1">
              <a:rPr lang="ru-RU" smtClean="0"/>
              <a:pPr>
                <a:defRPr/>
              </a:pPr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F021A00-111C-4DFD-B47B-D8F79A2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99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Microsoft_Excel_97-2003_Worksheet2.xls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Microsoft_Excel_97-2003_Worksheet3.xls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onsultant.ru/document/cons_doc_LAW_198846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Word_97_-_2003_Document1.doc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1584573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АКТУАЛЬНЫЕ ВОПРОСЫ КАССОВОГО ОБСЛУЖИВАНИЯ ИСПОЛНЕНИЯ БЮДЖЕТОВ СУБЪЕКТОВ РОССИЙСКОЙ ФЕДЕРАЦИИ И МУНИЦИПАЛЬНЫХ ОБРАЗОВАНИЙ</a:t>
            </a:r>
          </a:p>
        </p:txBody>
      </p:sp>
      <p:pic>
        <p:nvPicPr>
          <p:cNvPr id="1433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55"/>
          <p:cNvSpPr>
            <a:spLocks noChangeArrowheads="1"/>
          </p:cNvSpPr>
          <p:nvPr/>
        </p:nvSpPr>
        <p:spPr bwMode="auto">
          <a:xfrm>
            <a:off x="3923928" y="5229200"/>
            <a:ext cx="497334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Заместитель начальника Управления совершенствования функциональной деятельности Федерального казначейства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Ерохова Наталья Викторовна</a:t>
            </a: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12"/>
          <p:cNvSpPr txBox="1">
            <a:spLocks noChangeArrowheads="1"/>
          </p:cNvSpPr>
          <p:nvPr/>
        </p:nvSpPr>
        <p:spPr bwMode="auto">
          <a:xfrm>
            <a:off x="833105" y="224165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УЧАСТНИКОВ БЮДЖЕТНОГО ПРОЦЕССА, А ТАКЖЕ ЮРИДИЧЕСКИХ ЛИЦ, НЕ ЯВЛЯЮЩИХСЯ УЧАСТНИКАМИ БЮДЖЕТНОГО ПРОЦЕССА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МУНИЦИПАЛЬНЫХ ОБРАЗОВАНИЙ (5)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54694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3E277-A568-4827-8A32-4D0BA1C72A64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805728"/>
              </p:ext>
            </p:extLst>
          </p:nvPr>
        </p:nvGraphicFramePr>
        <p:xfrm>
          <a:off x="517182" y="1484784"/>
          <a:ext cx="8345534" cy="478129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9549"/>
                <a:gridCol w="3765269"/>
                <a:gridCol w="4290716"/>
              </a:tblGrid>
              <a:tr h="392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п/п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ПРОБЛЕМА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ПОЗИЦИЯ ДЕПАРТАМЕНТА РЕГУЛИРОВАНИЯ БЮДЖЕТНЫХ ОТНОШЕНИЙ МИНФИНА РОССИИ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</a:tr>
              <a:tr h="4072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ru-RU" sz="105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2446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 соответствии с положениями ст. 19 </a:t>
                      </a: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ФЗ № 131 органы местного самоуправления могут быть наделены </a:t>
                      </a:r>
                      <a:r>
                        <a:rPr lang="ru-RU" sz="12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отдельными государственными полномочиями Российской Федерации федеральными законами и законами субъектов Российской Федерации, отдельными государственными полномочиями субъектов Российской Федерации - законами субъектов Российской Федерации. </a:t>
                      </a:r>
                    </a:p>
                    <a:p>
                      <a:pPr indent="12446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 двух субъектах Российской Федерации 220 участников бюджетного процесса муниципальных образований исполняют полномочия субъекта Российской Федерации.</a:t>
                      </a:r>
                    </a:p>
                    <a:p>
                      <a:pPr indent="12446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 соответствии с ч. 5 ст. 19 </a:t>
                      </a: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ФЗ № 131</a:t>
                      </a:r>
                      <a:r>
                        <a:rPr lang="ru-RU" sz="12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финансовое обеспечение отдельных государственных полномочий, переданных органам местного самоуправления, осуществляется только за счет предоставляемых местным бюджетам субвенций из соответствующих бюджетов.</a:t>
                      </a:r>
                    </a:p>
                    <a:p>
                      <a:pPr indent="12446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Вместе с тем указанные полномочия в ряде субъектов Российской Федерации  осуществляются не на основании межбюджетных трансфертов, а путем включения участников бюджетного процесса бюджета субъекта Российской Федерации в перечень участников бюджетного процесса местного бюджета.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Нарушение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соответствует положениям БК РФ.</a:t>
                      </a:r>
                      <a:endParaRPr lang="ru-RU" sz="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96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12"/>
          <p:cNvSpPr txBox="1">
            <a:spLocks noChangeArrowheads="1"/>
          </p:cNvSpPr>
          <p:nvPr/>
        </p:nvSpPr>
        <p:spPr bwMode="auto">
          <a:xfrm>
            <a:off x="833105" y="224165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УЧАСТНИКОВ БЮДЖЕТНОГО ПРОЦЕССА, А ТАКЖЕ ЮРИДИЧЕСКИХ ЛИЦ, НЕ ЯВЛЯЮЩИХСЯ УЧАСТНИКАМИ БЮДЖЕТНОГО ПРОЦЕССА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МУНИЦИПАЛЬНЫХ ОБРАЗОВАНИЙ (6)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54694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3E277-A568-4827-8A32-4D0BA1C72A64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305094"/>
              </p:ext>
            </p:extLst>
          </p:nvPr>
        </p:nvGraphicFramePr>
        <p:xfrm>
          <a:off x="403995" y="1700808"/>
          <a:ext cx="8345534" cy="251804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9549"/>
                <a:gridCol w="3765269"/>
                <a:gridCol w="4290716"/>
              </a:tblGrid>
              <a:tr h="208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п/п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ПРОБЛЕМА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ПОЗИЦИЯ ДЕПАРТАМЕНТА РЕГУЛИРОВАНИЯ БЮДЖЕТНЫХ ОТНОШЕНИЙ МИНФИНА РОССИИ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</a:tr>
              <a:tr h="2167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2446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 каких случаях в муниципальных образованиях в обязательном порядке должен быть сформирован местный бюджет, а в каких достаточно – сметы.</a:t>
                      </a:r>
                      <a:endParaRPr lang="ru-RU" sz="12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 соответствии со статьей 52 ФЗ № 131 каждое муниципальное образование имеет собственный бюджет (местный бюджет). Средства местных бюджетов составляют экономическую основу местного самоуправления.</a:t>
                      </a:r>
                    </a:p>
                    <a:p>
                      <a:pPr indent="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БК РФ предусмотрена смета доходов и расходов населенного пункта, другой территории, не являющейся муниципальным образованием, в качестве составной части бюджетов городских и сельских поселений.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53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12"/>
          <p:cNvSpPr txBox="1">
            <a:spLocks noChangeArrowheads="1"/>
          </p:cNvSpPr>
          <p:nvPr/>
        </p:nvSpPr>
        <p:spPr bwMode="auto">
          <a:xfrm>
            <a:off x="833105" y="224165"/>
            <a:ext cx="7416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УЧАСТНИКОВ БЮДЖЕТНОГО ПРОЦЕССА, А ТАКЖЕ ЮРИДИЧЕСКИХ ЛИЦ, НЕ ЯВЛЯЮЩИХСЯ УЧАСТНИКАМИ БЮДЖЕТНОГО ПРОЦЕССА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54694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3E277-A568-4827-8A32-4D0BA1C72A64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901037"/>
              </p:ext>
            </p:extLst>
          </p:nvPr>
        </p:nvGraphicFramePr>
        <p:xfrm>
          <a:off x="457994" y="1340768"/>
          <a:ext cx="8228012" cy="391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Лист" r:id="rId5" imgW="12106278" imgH="5753160" progId="Excel.Sheet.8">
                  <p:embed/>
                </p:oleObj>
              </mc:Choice>
              <mc:Fallback>
                <p:oleObj name="Лист" r:id="rId5" imgW="12106278" imgH="575316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994" y="1340768"/>
                        <a:ext cx="8228012" cy="391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 flipV="1">
            <a:off x="6084168" y="3573016"/>
            <a:ext cx="1224136" cy="187220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862737" y="5454230"/>
            <a:ext cx="6984776" cy="52322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представлении информации необходимо выделять участников бюджетного процесса с одинаковыми ИНН и КПП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80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12"/>
          <p:cNvSpPr txBox="1">
            <a:spLocks noChangeArrowheads="1"/>
          </p:cNvSpPr>
          <p:nvPr/>
        </p:nvSpPr>
        <p:spPr bwMode="auto">
          <a:xfrm>
            <a:off x="833105" y="224165"/>
            <a:ext cx="7416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УЧАСТНИКОВ БЮДЖЕТНОГО ПРОЦЕССА, А ТАКЖЕ ЮРИДИЧЕСКИХ ЛИЦ, НЕ ЯВЛЯЮЩИХСЯ УЧАСТНИКАМИ БЮДЖЕТНОГО ПРОЦЕССА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54694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3E277-A568-4827-8A32-4D0BA1C72A64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085324"/>
              </p:ext>
            </p:extLst>
          </p:nvPr>
        </p:nvGraphicFramePr>
        <p:xfrm>
          <a:off x="1000336" y="1916832"/>
          <a:ext cx="7249593" cy="4477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Лист" r:id="rId5" imgW="8867654" imgH="5476950" progId="Excel.Sheet.8">
                  <p:embed/>
                </p:oleObj>
              </mc:Choice>
              <mc:Fallback>
                <p:oleObj name="Лист" r:id="rId5" imgW="8867654" imgH="547695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0336" y="1916832"/>
                        <a:ext cx="7249593" cy="44774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Овал 6"/>
          <p:cNvSpPr/>
          <p:nvPr/>
        </p:nvSpPr>
        <p:spPr>
          <a:xfrm>
            <a:off x="7308304" y="2276872"/>
            <a:ext cx="1080120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73472" y="1124744"/>
            <a:ext cx="6984776" cy="73866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01.01.2017 при приеме платежных и иных документов от участников бюджетного процесса субъектов РФ и муниципальных образований осуществляется контроль на наличие в документах кода по Сводному реестру (8 знаков)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>
            <a:stCxn id="8" idx="3"/>
          </p:cNvCxnSpPr>
          <p:nvPr/>
        </p:nvCxnSpPr>
        <p:spPr>
          <a:xfrm>
            <a:off x="7258248" y="1494076"/>
            <a:ext cx="590116" cy="782796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39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1463367" y="245479"/>
            <a:ext cx="6480720" cy="480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ПОРЯДКЕ ПРЕДОСТАВЛЕНИЯ ИЗ ФЕДЕРАЛЬНОГО БЮДЖЕТА СУБСИДИЙ РЕГИОНАМ В 2017 ГОДУ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541585"/>
              </p:ext>
            </p:extLst>
          </p:nvPr>
        </p:nvGraphicFramePr>
        <p:xfrm>
          <a:off x="179512" y="1124744"/>
          <a:ext cx="8784977" cy="4896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/>
                <a:gridCol w="2088232"/>
                <a:gridCol w="1224136"/>
                <a:gridCol w="1440160"/>
                <a:gridCol w="1800200"/>
                <a:gridCol w="1728193"/>
              </a:tblGrid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Бюджетные ассигнования на исполнение расходных обязательств субъекта РФ, в целях 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софинансирования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которых предоставляется субсидия 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софинанси-рования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из ФБ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подкрепления из ФБ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Лицевые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счета, с которых осуществляются целевые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Санкционирование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CCCCFF"/>
                    </a:solidFill>
                  </a:tcPr>
                </a:tc>
              </a:tr>
              <a:tr h="186167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Утверждаются Законом о бюджете субъекта РФ отдельно:</a:t>
                      </a:r>
                    </a:p>
                    <a:p>
                      <a:pPr marL="285750" indent="-28575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сумму субсидии из ФБ;</a:t>
                      </a:r>
                    </a:p>
                    <a:p>
                      <a:pPr marL="285750" indent="-28575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сумму собственных расходов субъекта РФ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 контролируется ТОФК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сумме платежных документов ПБС субъекта РФ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Федеральная часть – только с 03 л/с ПБС субъекта РФ, открытых в ТОФК;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Региональная часть – в зависимости от условий Соглашения о кассовом обслуживании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Порядок устанавливается финансовым органом субъекта РФ.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Осуществляется ТОФК или ФО 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зависимости от условий Соглашения о кассовом обслуживании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5474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BDF39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Утверждаются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Законом о бюджете субъекта РФ </a:t>
                      </a:r>
                      <a:r>
                        <a:rPr lang="ru-RU" sz="1200" b="1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единой суммой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включают размер планируемой к предоставлению из федерального бюджета субсидии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BDF3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Контроли-</a:t>
                      </a:r>
                      <a:r>
                        <a:rPr lang="ru-RU" sz="1200" b="1" dirty="0" err="1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руется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ТОФК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BDF3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платежных документов ПБС субъекта РФ 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% </a:t>
                      </a:r>
                      <a:r>
                        <a:rPr lang="ru-RU" sz="1200" b="1" dirty="0" err="1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софинансирования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BDF3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зависимости от условий 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Соглашения о кассовом обслуживании</a:t>
                      </a:r>
                      <a:endParaRPr lang="ru-RU" sz="1200" b="1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 anchor="ctr">
                    <a:solidFill>
                      <a:srgbClr val="BDF3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Порядок устанавливается Минфином России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Осуществляется Федеральным казначейством</a:t>
                      </a:r>
                    </a:p>
                  </a:txBody>
                  <a:tcPr marL="61718" marR="61718" marT="0" marB="0" anchor="ctr">
                    <a:solidFill>
                      <a:srgbClr val="BDF39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944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1586492" y="261096"/>
            <a:ext cx="6480720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ПОРЯДКЕ ПРЕДОСТАВЛЕНИЯ ИЗ ФЕДЕРАЛЬНОГО БЮДЖЕТА СУБСИДИЙ РЕГИОНАМ В 2017 ГОДУ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101464"/>
              </p:ext>
            </p:extLst>
          </p:nvPr>
        </p:nvGraphicFramePr>
        <p:xfrm>
          <a:off x="323527" y="1166811"/>
          <a:ext cx="8424936" cy="507050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45688"/>
                <a:gridCol w="1424369"/>
                <a:gridCol w="1083759"/>
                <a:gridCol w="1589514"/>
                <a:gridCol w="1331475"/>
                <a:gridCol w="1331475"/>
                <a:gridCol w="518656"/>
              </a:tblGrid>
              <a:tr h="5633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Счет, на который перечисляется МБТ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Обязанность открытия л/с ПБС субъекта для целевых расходов в Федеральном казначействе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Срок перечисления субсидии из федерального бюджета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Уровень софинансирования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Порядок санкционирования </a:t>
                      </a:r>
                      <a:r>
                        <a:rPr lang="ru-RU" sz="800" u="none" strike="noStrike" dirty="0" smtClean="0">
                          <a:effectLst/>
                        </a:rPr>
                        <a:t>целевых</a:t>
                      </a:r>
                    </a:p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</a:rPr>
                        <a:t> </a:t>
                      </a:r>
                      <a:r>
                        <a:rPr lang="ru-RU" sz="800" u="none" strike="noStrike" dirty="0">
                          <a:effectLst/>
                        </a:rPr>
                        <a:t>расходов субъекта РФ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Код цели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</a:tr>
              <a:tr h="1408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Кто устанавливает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Кто осуществляет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59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40101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если это предусмотрено Соглашением о кассовом обслуживании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Устанавливается Правилами предоставления МБТ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Не контролируется Казначейством. </a:t>
                      </a:r>
                      <a:br>
                        <a:rPr lang="ru-RU" sz="800" u="none" strike="noStrike" dirty="0">
                          <a:effectLst/>
                        </a:rPr>
                      </a:br>
                      <a:r>
                        <a:rPr lang="ru-RU" sz="800" u="none" strike="noStrike" dirty="0">
                          <a:effectLst/>
                        </a:rPr>
                        <a:t>Перечисление субсидии осуществляется в сумме платежного документа ПБС ФБ.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Финансовый орган субъекта РФ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Финансовый орган субъекта РФ или Федеральное казначейство (если это предусмотрено Соглашением о кассовом обслуживании)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</a:tr>
              <a:tr h="9859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40101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если это предусмотрено Соглашением о кассовом обслуживании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Устанавливается Правилами предоставления МБТ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Не контролируется Казначейством. </a:t>
                      </a:r>
                      <a:br>
                        <a:rPr lang="ru-RU" sz="800" u="none" strike="noStrike" dirty="0">
                          <a:effectLst/>
                        </a:rPr>
                      </a:br>
                      <a:r>
                        <a:rPr lang="ru-RU" sz="800" u="none" strike="noStrike" dirty="0">
                          <a:effectLst/>
                        </a:rPr>
                        <a:t>Перечисление субсидии осуществляется в сумме платежного документа ПБС ФБ.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Финансовый орган субъекта РФ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Финансовый орган субъекта РФ или Федеральное казначейство (если это предусмотрено Соглашением о кассовом обслуживании)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</a:tr>
              <a:tr h="14084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40201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если это предусмотрено Соглашением о кассовом обслуживании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После подтверждения ПБС субъекта РФ факта возникновения денежного обязательства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Контролируется Казначейством. 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Перечисление субсидии осуществляется в сумме, соответствующей % софинансирования из ФБ, устанавленного  Соглашением о предоставлении МБТ, после подтверждения потребности.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Министерство финансов Российской Федерации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Федеральное казначейство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есть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</a:tr>
              <a:tr h="9859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40201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если это предусмотрено Соглашением о кассовом обслуживании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После подтверждения ПБС субъекта РФ факта возникновения денежного обязательства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Контролируется Казначейством. 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Перечисление субсидии осуществляется в сумме,  устанавленной   Соглашением о предоставлении МБТ, после подтверждения потребности.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Финансовый орган субъекта РФ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Финансовый орган субъекта РФ или Федеральное казначейство (если это предусмотрено Соглашением о кассовом обслуживании)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есть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86" marR="6286" marT="628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47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1586492" y="261096"/>
            <a:ext cx="6480720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ТОВАРО- И СЕЛЬХОЗПРОИЗВОДИТЕЛЯМ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776" y="1340768"/>
            <a:ext cx="87129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hlinkClick r:id="rId4"/>
              </a:rPr>
              <a:t/>
            </a:r>
            <a:br>
              <a:rPr lang="ru-RU" b="1" dirty="0">
                <a:hlinkClick r:id="rId4"/>
              </a:rPr>
            </a:br>
            <a:r>
              <a:rPr lang="ru-RU" dirty="0">
                <a:solidFill>
                  <a:srgbClr val="002A7E"/>
                </a:solidFill>
                <a:latin typeface="+mn-lt"/>
              </a:rPr>
              <a:t>Федеральный закон от 02.06.2016 N 158-ФЗ (ред. от 03.07.2016) </a:t>
            </a:r>
            <a:r>
              <a:rPr lang="ru-RU" dirty="0" smtClean="0">
                <a:solidFill>
                  <a:srgbClr val="002A7E"/>
                </a:solidFill>
                <a:latin typeface="+mn-lt"/>
              </a:rPr>
              <a:t>«О </a:t>
            </a:r>
            <a:r>
              <a:rPr lang="ru-RU" dirty="0">
                <a:solidFill>
                  <a:srgbClr val="002A7E"/>
                </a:solidFill>
                <a:latin typeface="+mn-lt"/>
              </a:rPr>
              <a:t>приостановлении действия отдельных положений Бюджетного кодекса Российской Федерации и внесении изменений в отдельные законодательные акты Российской </a:t>
            </a:r>
            <a:r>
              <a:rPr lang="ru-RU" dirty="0" smtClean="0">
                <a:solidFill>
                  <a:srgbClr val="002A7E"/>
                </a:solidFill>
                <a:latin typeface="+mn-lt"/>
              </a:rPr>
              <a:t>Федерации»</a:t>
            </a:r>
          </a:p>
          <a:p>
            <a:endParaRPr lang="ru-RU" b="1" dirty="0"/>
          </a:p>
          <a:p>
            <a:pPr algn="just"/>
            <a:r>
              <a:rPr lang="ru-RU" sz="1600" b="1" dirty="0" smtClean="0">
                <a:latin typeface="+mn-lt"/>
              </a:rPr>
              <a:t>Статья </a:t>
            </a:r>
            <a:r>
              <a:rPr lang="ru-RU" sz="1600" b="1" dirty="0">
                <a:latin typeface="+mn-lt"/>
              </a:rPr>
              <a:t>8</a:t>
            </a:r>
          </a:p>
          <a:p>
            <a:pPr algn="just"/>
            <a:r>
              <a:rPr lang="ru-RU" sz="1600" b="1" dirty="0" smtClean="0">
                <a:latin typeface="+mn-lt"/>
              </a:rPr>
              <a:t>…..</a:t>
            </a:r>
            <a:r>
              <a:rPr lang="ru-RU" sz="1600" b="1" dirty="0">
                <a:latin typeface="+mn-lt"/>
              </a:rPr>
              <a:t> </a:t>
            </a:r>
          </a:p>
          <a:p>
            <a:pPr algn="just"/>
            <a:r>
              <a:rPr lang="ru-RU" sz="1600" dirty="0" smtClean="0">
                <a:latin typeface="+mn-lt"/>
              </a:rPr>
              <a:t>2</a:t>
            </a:r>
            <a:r>
              <a:rPr lang="ru-RU" sz="1600" dirty="0">
                <a:latin typeface="+mn-lt"/>
              </a:rPr>
              <a:t>. Установить, что территориальные органы Федерального казначейства в 2016 году осуществляют казначейское сопровождение договоров (соглашений) о предоставлении субсидий юридическим лицам из бюджетов субъектов Российской Федерации в целях поддержки отраслей промышленности и сельского хозяйства, источником финансового обеспечения которых являются субсидии, предоставленные из федерального бюджета бюджетам субъектов Российской Федерации в целях </a:t>
            </a:r>
            <a:r>
              <a:rPr lang="ru-RU" sz="1600" dirty="0" err="1">
                <a:latin typeface="+mn-lt"/>
              </a:rPr>
              <a:t>софинансирования</a:t>
            </a:r>
            <a:r>
              <a:rPr lang="ru-RU" sz="1600" dirty="0">
                <a:latin typeface="+mn-lt"/>
              </a:rPr>
              <a:t> указанных расходных обязательств субъектов Российской Федерации, в порядке, установленном Правительством Российской Федерации</a:t>
            </a:r>
            <a:r>
              <a:rPr lang="ru-RU" sz="1600" dirty="0" smtClean="0">
                <a:latin typeface="+mn-lt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253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1586492" y="261096"/>
            <a:ext cx="6480720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ТОВАРО- И СЕЛЬХОЗПРОИЗВОДИТЕЛЯМ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276872"/>
            <a:ext cx="397017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20.01.2016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15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"Об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Правил предоставления субсидий из федерального бюджета бюджетам субъектов Российской Федерации на возмещение затрат по созданию инфраструктуры индустриальных парков или технопарков, за исключением технопарков в сфере высоких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технологий«</a:t>
            </a: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 912 – исключен из Перечня кодов целей</a:t>
            </a:r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310106"/>
              </p:ext>
            </p:extLst>
          </p:nvPr>
        </p:nvGraphicFramePr>
        <p:xfrm>
          <a:off x="4644008" y="987966"/>
          <a:ext cx="3672408" cy="5390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Document" r:id="rId5" imgW="5945547" imgH="8728575" progId="Word.Document.8">
                  <p:embed/>
                </p:oleObj>
              </mc:Choice>
              <mc:Fallback>
                <p:oleObj name="Document" r:id="rId5" imgW="5945547" imgH="872857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44008" y="987966"/>
                        <a:ext cx="3672408" cy="53906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361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12"/>
          <p:cNvSpPr txBox="1">
            <a:spLocks noChangeArrowheads="1"/>
          </p:cNvSpPr>
          <p:nvPr/>
        </p:nvSpPr>
        <p:spPr bwMode="auto">
          <a:xfrm>
            <a:off x="833105" y="224165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УЧАСТНИКОВ БЮДЖЕТНОГО ПРОЦЕССА, А ТАКЖЕ ЮРИДИЧЕСКИХ ЛИЦ, НЕ ЯВЛЯЮЩИХСЯ УЧАСТНИКАМИ БЮДЖЕТНОГО ПРОЦЕССА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МУНИЦИПАЛЬНЫХ ОБРАЗОВАНИЙ (1)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54694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3E277-A568-4827-8A32-4D0BA1C72A64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448014"/>
              </p:ext>
            </p:extLst>
          </p:nvPr>
        </p:nvGraphicFramePr>
        <p:xfrm>
          <a:off x="546946" y="1124744"/>
          <a:ext cx="8129510" cy="51343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2054"/>
                <a:gridCol w="3526976"/>
                <a:gridCol w="4320480"/>
              </a:tblGrid>
              <a:tr h="451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п/п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</a:rPr>
                        <a:t>ПРОБЛЕМА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ПОЗИЦИЯ ДЕПАРТАМЕНТА РЕГУЛИРОВАНИЯ БЮДЖЕТНЫХ ОТНОШЕНИЙ МИНФИНА РОССИИ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</a:tr>
              <a:tr h="4683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/>
                </a:tc>
                <a:tc>
                  <a:txBody>
                    <a:bodyPr/>
                    <a:lstStyle/>
                    <a:p>
                      <a:pPr indent="214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6600"/>
                          </a:solidFill>
                          <a:effectLst/>
                        </a:rPr>
                        <a:t>В </a:t>
                      </a:r>
                      <a:r>
                        <a:rPr lang="ru-RU" sz="1200" b="1" dirty="0" smtClean="0">
                          <a:solidFill>
                            <a:srgbClr val="006600"/>
                          </a:solidFill>
                          <a:effectLst/>
                        </a:rPr>
                        <a:t>ряде муниципальных образований </a:t>
                      </a:r>
                      <a:r>
                        <a:rPr lang="ru-RU" sz="1200" b="1" dirty="0">
                          <a:solidFill>
                            <a:srgbClr val="006600"/>
                          </a:solidFill>
                          <a:effectLst/>
                        </a:rPr>
                        <a:t>Российской Федерации </a:t>
                      </a:r>
                      <a:r>
                        <a:rPr lang="ru-RU" sz="1200" b="1" dirty="0" smtClean="0">
                          <a:solidFill>
                            <a:srgbClr val="006600"/>
                          </a:solidFill>
                          <a:effectLst/>
                        </a:rPr>
                        <a:t>главные распорядители </a:t>
                      </a:r>
                      <a:r>
                        <a:rPr lang="ru-RU" sz="1200" b="1" dirty="0">
                          <a:solidFill>
                            <a:srgbClr val="006600"/>
                          </a:solidFill>
                          <a:effectLst/>
                        </a:rPr>
                        <a:t>бюджетных средств </a:t>
                      </a:r>
                      <a:r>
                        <a:rPr lang="ru-RU" sz="1200" b="1" dirty="0" smtClean="0">
                          <a:solidFill>
                            <a:srgbClr val="006600"/>
                          </a:solidFill>
                          <a:effectLst/>
                        </a:rPr>
                        <a:t>являются </a:t>
                      </a:r>
                      <a:r>
                        <a:rPr lang="ru-RU" sz="1200" b="1" dirty="0">
                          <a:solidFill>
                            <a:srgbClr val="006600"/>
                          </a:solidFill>
                          <a:effectLst/>
                        </a:rPr>
                        <a:t>структурными подразделениями </a:t>
                      </a:r>
                      <a:r>
                        <a:rPr lang="ru-RU" sz="1200" b="1" dirty="0" smtClean="0">
                          <a:solidFill>
                            <a:srgbClr val="006600"/>
                          </a:solidFill>
                          <a:effectLst/>
                        </a:rPr>
                        <a:t>местной администрации, </a:t>
                      </a:r>
                      <a:r>
                        <a:rPr lang="ru-RU" sz="1200" b="1" dirty="0">
                          <a:solidFill>
                            <a:srgbClr val="006600"/>
                          </a:solidFill>
                          <a:effectLst/>
                        </a:rPr>
                        <a:t>не являясь при этом юридическими лицами. </a:t>
                      </a:r>
                      <a:endParaRPr lang="ru-RU" sz="1050" b="1" dirty="0">
                        <a:solidFill>
                          <a:srgbClr val="006600"/>
                        </a:solidFill>
                        <a:effectLst/>
                      </a:endParaRPr>
                    </a:p>
                    <a:p>
                      <a:pPr indent="214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effectLst/>
                      </a:endParaRPr>
                    </a:p>
                    <a:p>
                      <a:pPr indent="214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Так </a:t>
                      </a:r>
                      <a:r>
                        <a:rPr lang="ru-RU" sz="1000" dirty="0">
                          <a:effectLst/>
                        </a:rPr>
                        <a:t>как указанные ГРБС не включены в Единый государственный реестр юридических лиц (ЕГРЮЛ), то при включении их в Реестр в соответствии с пунктом 2 Порядка </a:t>
                      </a:r>
                      <a:r>
                        <a:rPr lang="ru-RU" sz="1000" dirty="0" smtClean="0">
                          <a:effectLst/>
                        </a:rPr>
                        <a:t>№ 163н, </a:t>
                      </a:r>
                      <a:r>
                        <a:rPr lang="ru-RU" sz="1000" dirty="0">
                          <a:effectLst/>
                        </a:rPr>
                        <a:t>обязательный к заполнению реквизит «Основной государственный регистрационный номер (ОГРН)», формируемый на основании информации из ЕГРЮЛ, не может быть заполнен.</a:t>
                      </a:r>
                      <a:endParaRPr lang="ru-RU" sz="800" dirty="0">
                        <a:effectLst/>
                      </a:endParaRPr>
                    </a:p>
                    <a:p>
                      <a:pPr indent="214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effectLst/>
                      </a:endParaRPr>
                    </a:p>
                    <a:p>
                      <a:pPr indent="214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sng" dirty="0" err="1" smtClean="0">
                          <a:effectLst/>
                        </a:rPr>
                        <a:t>Справочно</a:t>
                      </a:r>
                      <a:r>
                        <a:rPr lang="ru-RU" sz="1000" dirty="0" smtClean="0">
                          <a:effectLst/>
                        </a:rPr>
                        <a:t>:</a:t>
                      </a:r>
                      <a:r>
                        <a:rPr lang="ru-RU" sz="1000" baseline="0" dirty="0" smtClean="0">
                          <a:effectLst/>
                        </a:rPr>
                        <a:t> С</a:t>
                      </a:r>
                      <a:r>
                        <a:rPr lang="ru-RU" sz="1000" dirty="0" smtClean="0">
                          <a:effectLst/>
                        </a:rPr>
                        <a:t>огласно </a:t>
                      </a:r>
                      <a:r>
                        <a:rPr lang="ru-RU" sz="1000" dirty="0">
                          <a:effectLst/>
                        </a:rPr>
                        <a:t>положениям статьи 6 Бюджетного кодекса </a:t>
                      </a:r>
                      <a:r>
                        <a:rPr lang="ru-RU" sz="1000" dirty="0" smtClean="0">
                          <a:effectLst/>
                        </a:rPr>
                        <a:t>главный </a:t>
                      </a:r>
                      <a:r>
                        <a:rPr lang="ru-RU" sz="1000" dirty="0">
                          <a:effectLst/>
                        </a:rPr>
                        <a:t>распорядитель бюджетных средств – это орган государственной власти (государственный орган), орган управления государственным внебюджетным фондом, орган местного самоуправления, орган местной администрации, а также наиболее значимое учреждение науки, образования, культуры и здравоохранения, указанное в ведомственной структуре расходов бюджета.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/>
                </a:tc>
                <a:tc>
                  <a:txBody>
                    <a:bodyPr/>
                    <a:lstStyle/>
                    <a:p>
                      <a:pPr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6600"/>
                          </a:solidFill>
                          <a:effectLst/>
                        </a:rPr>
                        <a:t>Не нарушение.</a:t>
                      </a:r>
                    </a:p>
                    <a:p>
                      <a:pPr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Особенности </a:t>
                      </a:r>
                      <a:r>
                        <a:rPr lang="ru-RU" sz="1000" dirty="0">
                          <a:effectLst/>
                        </a:rPr>
                        <a:t>включения в Реестр участников бюджетного процесса, а также юридических лиц, не являющихся участниками бюджетного процесса, организаций и (или) о ее обособленных подразделениях, сведения о которых в соответствии с нормативными правовыми актами не подлежат включению в ЕГРЮЛ,  разъяснены письмом Минфина России от 10.09.2015 № </a:t>
                      </a:r>
                      <a:r>
                        <a:rPr lang="ru-RU" sz="1000" dirty="0" smtClean="0">
                          <a:effectLst/>
                        </a:rPr>
                        <a:t>02-03-07/52255. </a:t>
                      </a:r>
                      <a:endParaRPr lang="ru-RU" sz="800" dirty="0">
                        <a:effectLst/>
                      </a:endParaRPr>
                    </a:p>
                    <a:p>
                      <a:pPr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Бюджетное законодательство не связывает функции и статус главных распорядителей бюджетных средств  со статусом юридического лица или статусом структурного подразделения органов публичной власти, в том числе исполнительно-распорядительных органов (местных администраций), наделенного «правами юридического лица».</a:t>
                      </a:r>
                      <a:endParaRPr lang="ru-RU" sz="800" dirty="0">
                        <a:effectLst/>
                      </a:endParaRPr>
                    </a:p>
                    <a:p>
                      <a:pPr indent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Согласно ч. 8 ст. 37 Федерального закона  от 06.10.2003 № 131-ФЗ «Об общих принципах  организации местного самоуправления в Российской Федерации» (далее – ФЗ № 131) структура местной администрации утверждается представительным органом муниципального образования по представлению главы местной администрации. В структуру местной администрации могут входить отраслевые (функциональные) и территориальные органы местной администрации.  </a:t>
                      </a:r>
                      <a:endParaRPr lang="ru-RU" sz="800" dirty="0">
                        <a:effectLst/>
                      </a:endParaRPr>
                    </a:p>
                    <a:p>
                      <a:pPr indent="214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Таким образом, согласно действующему законодательству отсутствие статуса юридического лица у структурных подразделений исполнительно-распорядительных органов (местных администраций) не препятствует закреплению за ними в установленном порядке полномочий ГРБС</a:t>
                      </a:r>
                      <a:r>
                        <a:rPr lang="ru-RU" sz="900" dirty="0">
                          <a:effectLst/>
                        </a:rPr>
                        <a:t>. </a:t>
                      </a:r>
                      <a:endParaRPr lang="ru-RU" sz="900" dirty="0" smtClean="0">
                        <a:effectLst/>
                      </a:endParaRPr>
                    </a:p>
                    <a:p>
                      <a:pPr indent="214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Условием для включения таких ГРБС в Сводный реестр является наличие у них уникального КПП.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6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12"/>
          <p:cNvSpPr txBox="1">
            <a:spLocks noChangeArrowheads="1"/>
          </p:cNvSpPr>
          <p:nvPr/>
        </p:nvSpPr>
        <p:spPr bwMode="auto">
          <a:xfrm>
            <a:off x="833105" y="224165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УЧАСТНИКОВ БЮДЖЕТНОГО ПРОЦЕССА, А ТАКЖЕ ЮРИДИЧЕСКИХ ЛИЦ, НЕ ЯВЛЯЮЩИХСЯ УЧАСТНИКАМИ БЮДЖЕТНОГО ПРОЦЕССА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МУНИЦИПАЛЬНЫХ ОБРАЗОВАНИЙ (2)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54694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3E277-A568-4827-8A32-4D0BA1C72A6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475820"/>
              </p:ext>
            </p:extLst>
          </p:nvPr>
        </p:nvGraphicFramePr>
        <p:xfrm>
          <a:off x="517182" y="1484784"/>
          <a:ext cx="8345534" cy="44644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9549"/>
                <a:gridCol w="3015425"/>
                <a:gridCol w="5040560"/>
              </a:tblGrid>
              <a:tr h="392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п/п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ПРОБЛЕМА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ПОЗИЦИЯ ДЕПАРТАМЕНТА РЕГУЛИРОВАНИЯ БЮДЖЕТНЫХ ОТНОШЕНИЙ МИНФИНА РОССИИ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</a:tr>
              <a:tr h="4072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24460" algn="just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 соответствии со ст. 154 БК РФ 217 финансовых органов муниципальных поселений в 33 субъектах Российской Федерации передали полномочия по исполнению бюджета поселения финансовым органам муниципального района, в случае, когда муниципальное поселение является центром муниципального района, и администрация муниципального поселения не образуется.</a:t>
                      </a:r>
                    </a:p>
                    <a:p>
                      <a:pPr indent="12446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66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При этом в </a:t>
                      </a:r>
                      <a:r>
                        <a:rPr lang="ru-RU" sz="1200" b="1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ru-RU" sz="1200" b="1" dirty="0">
                          <a:solidFill>
                            <a:srgbClr val="0066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субъектах Российской Федерации 120 финансовыми органами муниципальных образований переданы полномочия без заключения соглашений.</a:t>
                      </a:r>
                      <a:endParaRPr lang="ru-RU" sz="1100" b="1" dirty="0">
                        <a:solidFill>
                          <a:srgbClr val="0066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0193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006600"/>
                          </a:solidFill>
                          <a:effectLst/>
                        </a:rPr>
                        <a:t>Не нарушение.</a:t>
                      </a:r>
                    </a:p>
                    <a:p>
                      <a:pPr indent="20193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Согласно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/>
                          <a:cs typeface="Times New Roman"/>
                        </a:rPr>
                        <a:t>абз</a:t>
                      </a: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. 3 ч. 2 ст. 34 ФЗ № 131 уставами муниципального района и поселения, являющегося административным центром муниципального района, может быть предусмотрено образование местной администрации муниципального района, на которую возлагается исполнение полномочий местной администрации указанного поселения. 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20193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этом случае не требуется  заключение соглашения о передаче полномочий местной администрации поселения, в том числе, бюджетных, для осуществления местной администрации муниципального района. административным центром которого является соответствующее поселение (передача в силу закона).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20193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 указанном случае соответствующие положения должны быть предусмотрены в уставах муниципального района и поселения, являющегося административным центров этого района. 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20193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Таким </a:t>
                      </a: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образом, при заполнении п. 23.1 приложения  № 2 к Порядку №163н, необходимо исходить  из того на основании чего (в силу закона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/>
                          <a:cs typeface="Times New Roman"/>
                        </a:rPr>
                        <a:t>абз</a:t>
                      </a: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. 3 ч. 2 ст. 34 ФЗ № 131 </a:t>
                      </a:r>
                      <a:r>
                        <a:rPr lang="ru-RU" sz="11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и соответствующих положений уставов муниципальных образований</a:t>
                      </a: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) или соглашения  (ч.4 ст.15 ФЗ № 131) финансовый орган  муниципального района осуществляет  бюджетные полномочия </a:t>
                      </a:r>
                      <a:r>
                        <a:rPr lang="ru-RU" sz="11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финансового органа</a:t>
                      </a: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городского, сельского поселения. 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20193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 случае если указанные полномочия осуществляются финансовым органом  муниципального района в силу закона п. 23.1 приложения  № 2 к Порядку №163н не заполняются.</a:t>
                      </a:r>
                      <a:endParaRPr lang="ru-R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01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12"/>
          <p:cNvSpPr txBox="1">
            <a:spLocks noChangeArrowheads="1"/>
          </p:cNvSpPr>
          <p:nvPr/>
        </p:nvSpPr>
        <p:spPr bwMode="auto">
          <a:xfrm>
            <a:off x="833105" y="224165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УЧАСТНИКОВ БЮДЖЕТНОГО ПРОЦЕССА, А ТАКЖЕ ЮРИДИЧЕСКИХ ЛИЦ, НЕ ЯВЛЯЮЩИХСЯ УЧАСТНИКАМИ БЮДЖЕТНОГО ПРОЦЕССА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МУНИЦИПАЛЬНЫХ ОБРАЗОВАНИЙ (3)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54694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3E277-A568-4827-8A32-4D0BA1C72A64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26033"/>
              </p:ext>
            </p:extLst>
          </p:nvPr>
        </p:nvGraphicFramePr>
        <p:xfrm>
          <a:off x="517182" y="1484784"/>
          <a:ext cx="8345534" cy="44644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9549"/>
                <a:gridCol w="3015425"/>
                <a:gridCol w="5040560"/>
              </a:tblGrid>
              <a:tr h="392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п/п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ПРОБЛЕМА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ПОЗИЦИЯ ДЕПАРТАМЕНТА РЕГУЛИРОВАНИЯ БЮДЖЕТНЫХ ОТНОШЕНИЙ МИНФИНА РОССИИ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</a:tr>
              <a:tr h="4072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2446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4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субъектах Российской Федерации в 167 муниципальных поселениях,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не являющихся  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центром  муниципального района, администрация   муниципального поселения не образована, что противоречит ч. 2 ст. 4 Федерального закона от 06.10.2003 № 131-ФЗ «Об общих принципах местного самоуправления</a:t>
                      </a:r>
                      <a:r>
                        <a:rPr lang="ru-RU" sz="14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».</a:t>
                      </a:r>
                      <a:endParaRPr lang="ru-RU" sz="110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Нарушение</a:t>
                      </a:r>
                    </a:p>
                    <a:p>
                      <a:pPr indent="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соответствии с п.2 статьи 35 ФЗ № 131 наличие в структуре органов местного самоуправления местной администрации (исполнительно-распорядительного органа муниципального образования) является обязательным, за исключением случаев, предусмотренных этим законом.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Исключениями являются случаи, когда полномочия администрации </a:t>
                      </a:r>
                      <a:r>
                        <a:rPr lang="ru-RU" sz="14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поселения - районного 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центра исполняются администрацией муниципального района, и когда органы </a:t>
                      </a:r>
                      <a:r>
                        <a:rPr lang="ru-RU" sz="1400" b="0" dirty="0" err="1">
                          <a:effectLst/>
                          <a:latin typeface="+mn-lt"/>
                          <a:ea typeface="Calibri"/>
                          <a:cs typeface="Times New Roman"/>
                        </a:rPr>
                        <a:t>госвласти</a:t>
                      </a:r>
                      <a:r>
                        <a:rPr lang="ru-RU" sz="14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городов федерального значения принимают решения не формировать местные администрации во внутригородских муниципальных образованиях. 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09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12"/>
          <p:cNvSpPr txBox="1">
            <a:spLocks noChangeArrowheads="1"/>
          </p:cNvSpPr>
          <p:nvPr/>
        </p:nvSpPr>
        <p:spPr bwMode="auto">
          <a:xfrm>
            <a:off x="833105" y="224165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УЧАСТНИКОВ БЮДЖЕТНОГО ПРОЦЕССА, А ТАКЖЕ ЮРИДИЧЕСКИХ ЛИЦ, НЕ ЯВЛЯЮЩИХСЯ УЧАСТНИКАМИ БЮДЖЕТНОГО ПРОЦЕССА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МУНИЦИПАЛЬНЫХ ОБРАЗОВАНИЙ (4)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54694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3E277-A568-4827-8A32-4D0BA1C72A64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774197"/>
              </p:ext>
            </p:extLst>
          </p:nvPr>
        </p:nvGraphicFramePr>
        <p:xfrm>
          <a:off x="517182" y="1484784"/>
          <a:ext cx="8345534" cy="459841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9549"/>
                <a:gridCol w="3765269"/>
                <a:gridCol w="4290716"/>
              </a:tblGrid>
              <a:tr h="392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п/п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ПРОБЛЕМА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ПОЗИЦИЯ ДЕПАРТАМЕНТА РЕГУЛИРОВАНИЯ БЮДЖЕТНЫХ ОТНОШЕНИЙ МИНФИНА РОССИИ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532" marR="39532" marT="0" marB="0" anchor="ctr"/>
                </a:tc>
              </a:tr>
              <a:tr h="4072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2446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Согласно п. 4 ст. 15 ФЗ № 131 между органами местного самоуправления муниципального района и органами местного самоуправления отдельных поселений, входящих в его состав,  может быть заключено соглашение о передаче полномочий по решению вопросов местного значения 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за счет межбюджетных трансфертов</a:t>
                      </a: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, предоставляемых из бюджета, органы местного самоуправления которого передают полномочия, в бюджет, органы местного самоуправления которого принимают полномочия. 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12446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При </a:t>
                      </a:r>
                      <a:r>
                        <a:rPr lang="ru-RU" sz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этом указанные полномочия исполняются:</a:t>
                      </a:r>
                      <a:endParaRPr lang="ru-RU" sz="105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- в 15 субъектах Российской Федерации 285 участниками бюджетного процесса бюджетов муниципальных районов на основании соглашений;</a:t>
                      </a:r>
                      <a:endParaRPr lang="ru-RU" sz="105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- в 3 субъектах Российской Федерации 24 участниками бюджетного процесса бюджетов муниципальных районов на основании уставов муниципальных образований;</a:t>
                      </a:r>
                      <a:endParaRPr lang="ru-RU" sz="105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- в 2 субъектах Российской Федерации 61 участником бюджетного процесса бюджетов муниципальных районов - на основании решений, принятых исполнительно-распорядительными органами районов без заключения соглашений</a:t>
                      </a: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6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Нарушение</a:t>
                      </a:r>
                    </a:p>
                    <a:p>
                      <a:pPr indent="3816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Передача </a:t>
                      </a:r>
                      <a:r>
                        <a:rPr lang="ru-RU" sz="12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и исполнение полномочий в указанных случаях должны осуществляться на основании:</a:t>
                      </a:r>
                      <a:endParaRPr lang="ru-RU" sz="105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3816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соглашений о передаче полномочий по решению вопросов местного значения, заключаемых согласно п. 4 ст. 15 ФЗ № 131 между органами местного самоуправления муниципального района и органами местного самоуправления отдельных поселений, входящих в его состав, за счет межбюджетных трансфертов, предоставляемых из бюджета, органы местного самоуправления которого передают полномочия, в бюджет, органы местного самоуправления которого принимают полномочия;</a:t>
                      </a:r>
                      <a:endParaRPr lang="ru-RU" sz="105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3816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соответствующих положений уставов  муниципального района и поселения, являющегося административным центров этого района, в случае, предусмотренном абзацем 3 пункта 2 статьи 34 ФЗ № 131.</a:t>
                      </a:r>
                      <a:endParaRPr lang="ru-RU" sz="105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3816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указанном случае учреждения должны быть районными, так как муниципальным районом исполняются переданные полномочия </a:t>
                      </a:r>
                      <a:r>
                        <a:rPr lang="ru-RU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поселения.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12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4683</TotalTime>
  <Words>1353</Words>
  <Application>Microsoft Office PowerPoint</Application>
  <PresentationFormat>Экран (4:3)</PresentationFormat>
  <Paragraphs>193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Тема Office</vt:lpstr>
      <vt:lpstr>Лист</vt:lpstr>
      <vt:lpstr>Microsoft Word 97 - 2003 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fk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2303</dc:creator>
  <cp:lastModifiedBy>Ерохова Наталья Викторовна</cp:lastModifiedBy>
  <cp:revision>322</cp:revision>
  <cp:lastPrinted>2015-09-29T10:51:45Z</cp:lastPrinted>
  <dcterms:created xsi:type="dcterms:W3CDTF">2013-02-18T08:51:06Z</dcterms:created>
  <dcterms:modified xsi:type="dcterms:W3CDTF">2016-09-12T15:21:46Z</dcterms:modified>
</cp:coreProperties>
</file>