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5" r:id="rId2"/>
    <p:sldId id="726" r:id="rId3"/>
    <p:sldId id="685" r:id="rId4"/>
    <p:sldId id="730" r:id="rId5"/>
    <p:sldId id="727" r:id="rId6"/>
    <p:sldId id="686" r:id="rId7"/>
    <p:sldId id="690" r:id="rId8"/>
    <p:sldId id="728" r:id="rId9"/>
    <p:sldId id="697" r:id="rId10"/>
    <p:sldId id="698" r:id="rId11"/>
    <p:sldId id="725" r:id="rId12"/>
    <p:sldId id="729" r:id="rId13"/>
    <p:sldId id="623" r:id="rId14"/>
    <p:sldId id="724" r:id="rId15"/>
    <p:sldId id="721" r:id="rId16"/>
    <p:sldId id="722" r:id="rId17"/>
    <p:sldId id="723" r:id="rId18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565"/>
            <p14:sldId id="726"/>
            <p14:sldId id="685"/>
            <p14:sldId id="730"/>
            <p14:sldId id="727"/>
            <p14:sldId id="686"/>
            <p14:sldId id="690"/>
            <p14:sldId id="728"/>
            <p14:sldId id="697"/>
            <p14:sldId id="698"/>
            <p14:sldId id="725"/>
            <p14:sldId id="729"/>
            <p14:sldId id="623"/>
            <p14:sldId id="724"/>
            <p14:sldId id="721"/>
            <p14:sldId id="722"/>
            <p14:sldId id="723"/>
          </p14:sldIdLst>
        </p14:section>
        <p14:section name="Раздел без заголовка" id="{4FB49B65-3596-45DF-9005-727406999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66A2D8"/>
    <a:srgbClr val="F8F8F8"/>
    <a:srgbClr val="9ABCE2"/>
    <a:srgbClr val="BDD7EE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2635" autoAdjust="0"/>
  </p:normalViewPr>
  <p:slideViewPr>
    <p:cSldViewPr snapToGrid="0" showGuides="1">
      <p:cViewPr varScale="1">
        <p:scale>
          <a:sx n="108" d="100"/>
          <a:sy n="108" d="100"/>
        </p:scale>
        <p:origin x="546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1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0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7EB3-75CB-4E37-ADB9-C14AA923EB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3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86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3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6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74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8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61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9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8B74-8440-43AD-9057-CE91F1065179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F9A0-5084-43EE-8C85-5540C72FEDA0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0D20-D050-4230-9638-41AFC0903504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56C6BB3D-EA64-4159-97CE-5172B6D98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47AF-6CD5-4610-841D-8EFCDD4179E0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EAA-0AE5-48BF-89E2-E32D972A71BA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47EC-2EAD-43A6-8B21-42E15A7B27DC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80A4-7B09-40B5-809C-DA626B0418EE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3F31-0DB5-4F88-9819-1ED584C17927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F0D-5643-45FC-A58E-1B684D95574B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845A-6B11-4000-9C50-CA4660A55620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56DA-EB5D-42A4-AA5D-99335D7E7585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75D-4CD1-44FB-A8C6-5ABAC8B07EAE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8746-5621-4134-994E-4C1FD178F4CA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71626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08" y="614508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Представление бюджетной отчетности </a:t>
            </a:r>
            <a:b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финансового </a:t>
            </a:r>
            <a:r>
              <a:rPr lang="ru-RU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органа, уполномоченного на формирование бюджетной отчетности об исполнении соответствующего консолидированного бюджета Российской </a:t>
            </a:r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Федерации, на 1 апреля 2023 года в Федеральное казначейство</a:t>
            </a:r>
            <a:endParaRPr lang="ru-RU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Кривенец А.Н.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2023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 процедуры при принятии отчетности в МОУ ФК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040" y="1270000"/>
            <a:ext cx="17678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1. ФЛК (форматно-логический контроль)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7040" y="2580640"/>
            <a:ext cx="176784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2. ВДК  (</a:t>
            </a:r>
            <a:r>
              <a:rPr lang="ru-RU" dirty="0" err="1" smtClean="0"/>
              <a:t>внутридокументный</a:t>
            </a:r>
            <a:r>
              <a:rPr lang="ru-RU" dirty="0" smtClean="0"/>
              <a:t> контроль)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7040" y="3583801"/>
            <a:ext cx="17678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3. МДК    (контроль между формами)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7040" y="5140960"/>
            <a:ext cx="17678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4. ВНК   (контроль с внешними данными)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58720" y="1422400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на соблюдения требований к форматам файлов, кодов бюджетной классификации, счетов бух учета, разрядности и т.д.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5320" y="2580640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на соблюдения соотношений внутри формы отчетности (итоговые строки, </a:t>
            </a:r>
            <a:r>
              <a:rPr lang="ru-RU" dirty="0" err="1" smtClean="0"/>
              <a:t>подитоги</a:t>
            </a:r>
            <a:r>
              <a:rPr lang="ru-RU" dirty="0" smtClean="0"/>
              <a:t>, построение «иерархии» и т.д.)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55960" y="3559125"/>
            <a:ext cx="795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на соблюдения соотношений по идентичным показателям между формами отчетности (например, изменением остатков в Отчете об исполнении бюджета равно разнице остатков на начало и конец года в Балансе)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55960" y="5001617"/>
            <a:ext cx="8699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на: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Соответствие данных по кассовому исполнению и остаткам на счетах с данными Федерального казначейства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Соответствие данные по переданным – полученным межбюджетным трансфертам и операциям с бюджетными кредитами с ГРБС ФБ, Фондами и иными контрагентами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10170160" y="2580640"/>
            <a:ext cx="241080" cy="21788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571040" y="3168302"/>
            <a:ext cx="142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Альбом контрольных соотношений</a:t>
            </a:r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812" t="11572" r="18011" b="23830"/>
          <a:stretch/>
        </p:blipFill>
        <p:spPr>
          <a:xfrm>
            <a:off x="732092" y="14501"/>
            <a:ext cx="11371008" cy="6645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507" y="-93221"/>
            <a:ext cx="9000000" cy="565355"/>
          </a:xfrm>
        </p:spPr>
        <p:txBody>
          <a:bodyPr/>
          <a:lstStyle/>
          <a:p>
            <a:pPr algn="ctr"/>
            <a:r>
              <a:rPr lang="ru-RU" b="1" dirty="0" smtClean="0"/>
              <a:t>Альбом</a:t>
            </a:r>
            <a:r>
              <a:rPr lang="ru-RU" b="1" dirty="0"/>
              <a:t>ы</a:t>
            </a:r>
            <a:r>
              <a:rPr lang="ru-RU" b="1" dirty="0" smtClean="0"/>
              <a:t> контрольных соотношений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8940" y="1946787"/>
            <a:ext cx="2703379" cy="849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8940" y="4315226"/>
            <a:ext cx="6490594" cy="2359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FD259-276A-48CF-AAAF-66CD61FCC4F6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37" t="14740" r="14697" b="3482"/>
          <a:stretch/>
        </p:blipFill>
        <p:spPr>
          <a:xfrm>
            <a:off x="406461" y="150920"/>
            <a:ext cx="11516458" cy="669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9080" y="1417320"/>
            <a:ext cx="534924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25239" y="5318760"/>
            <a:ext cx="7737317" cy="1539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99715" y="-94372"/>
            <a:ext cx="5127600" cy="565355"/>
          </a:xfrm>
        </p:spPr>
        <p:txBody>
          <a:bodyPr/>
          <a:lstStyle/>
          <a:p>
            <a:pPr algn="ctr"/>
            <a:r>
              <a:rPr lang="ru-RU" b="1" dirty="0" smtClean="0"/>
              <a:t>Требования к форматам файлов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19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5185" y="1846942"/>
            <a:ext cx="10972799" cy="48683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897" y="86179"/>
            <a:ext cx="766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Контакты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36873"/>
              </p:ext>
            </p:extLst>
          </p:nvPr>
        </p:nvGraphicFramePr>
        <p:xfrm>
          <a:off x="513473" y="1437559"/>
          <a:ext cx="9999407" cy="22742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80647"/>
                <a:gridCol w="337352"/>
                <a:gridCol w="2354701"/>
                <a:gridCol w="1055969"/>
                <a:gridCol w="3165605"/>
                <a:gridCol w="705133"/>
              </a:tblGrid>
              <a:tr h="2946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Управление 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бюджетного учета и отчетности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Начальник управления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Кривенец Анна Николаевна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(495) 214-72-88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354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Заместитель начальника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управления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Абдуханова Эльмира Раисовна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(495) 214-74-17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16138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Отдел 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отчетности об исполнении бюджетов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Начальник отдела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Зайцев Павел Борисович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+7 (495) 214-72-54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184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Заместитель начальника отдела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Хейчеева Эльвира Владимировна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+7 (495) 214-71-20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12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Советник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Мищенко Наталья Николаевна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(495) 214-71-24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279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Главный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специалист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Боровиков Владислав Анатольевич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(495) 214-79-64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21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Ведущий специалист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Карапетян Георгий Олегович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(495) 214-79-42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5925" marR="5925" marT="59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9124" y="2367454"/>
            <a:ext cx="251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r>
              <a:rPr lang="en-US" sz="2400" dirty="0" smtClean="0"/>
              <a:t>n@roskazna.ru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31295"/>
              </p:ext>
            </p:extLst>
          </p:nvPr>
        </p:nvGraphicFramePr>
        <p:xfrm>
          <a:off x="605185" y="4377547"/>
          <a:ext cx="9999407" cy="15360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81898"/>
                <a:gridCol w="142043"/>
                <a:gridCol w="3169328"/>
                <a:gridCol w="198150"/>
                <a:gridCol w="37250"/>
                <a:gridCol w="3165605"/>
                <a:gridCol w="705133"/>
              </a:tblGrid>
              <a:tr h="2946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Межрегиональное</a:t>
                      </a:r>
                      <a:r>
                        <a:rPr lang="ru-RU" sz="1300" u="none" strike="noStrike" baseline="0" dirty="0" smtClean="0">
                          <a:effectLst/>
                          <a:latin typeface="+mj-lt"/>
                        </a:rPr>
                        <a:t> операционное управление Федерального казначейства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Заместитель начальника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управления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Салдусова</a:t>
                      </a:r>
                      <a:r>
                        <a:rPr lang="ru-RU" sz="13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300" u="none" strike="noStrike" baseline="0" dirty="0" err="1" smtClean="0">
                          <a:effectLst/>
                          <a:latin typeface="+mj-lt"/>
                        </a:rPr>
                        <a:t>Баира</a:t>
                      </a:r>
                      <a:r>
                        <a:rPr lang="ru-RU" sz="1300" u="none" strike="noStrike" baseline="0" dirty="0" smtClean="0">
                          <a:effectLst/>
                          <a:latin typeface="+mj-lt"/>
                        </a:rPr>
                        <a:t> Владимировна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+7 (495</a:t>
                      </a:r>
                      <a:r>
                        <a:rPr lang="ru-RU" sz="1300" u="none" strike="noStrike">
                          <a:effectLst/>
                          <a:latin typeface="+mj-lt"/>
                        </a:rPr>
                        <a:t>) </a:t>
                      </a:r>
                      <a:r>
                        <a:rPr lang="ru-RU" sz="1300" u="none" strike="noStrike" smtClean="0">
                          <a:effectLst/>
                          <a:latin typeface="+mj-lt"/>
                        </a:rPr>
                        <a:t>214-88-86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1613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Отдел консолидированной отчетности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Начальник отдела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Кашурина Лариса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Валерьевна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214-89-49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5925" marR="5925" marT="5925" marB="0" anchor="ctr"/>
                </a:tc>
              </a:tr>
              <a:tr h="1846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Заместитель начальника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отдела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куратор при приеме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отчётности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Бурлакова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Елена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Александровна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925" marR="5925" marT="5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214-89-32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25" marR="5925" marT="5925" marB="0" anchor="ctr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5925" marR="5925" marT="59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8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2000562" y="1957058"/>
            <a:ext cx="8534401" cy="32188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Справочные материалы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21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58" y="1495298"/>
            <a:ext cx="10273551" cy="49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98306" y="302287"/>
            <a:ext cx="8602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(ф 0503117).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Доходы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07" y="1678192"/>
            <a:ext cx="11456894" cy="49940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0795" y="4077148"/>
            <a:ext cx="1807285" cy="2377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66152" y="1495298"/>
            <a:ext cx="2685386" cy="806838"/>
          </a:xfrm>
          <a:prstGeom prst="wedgeRoundRectCallout">
            <a:avLst>
              <a:gd name="adj1" fmla="val 108435"/>
              <a:gd name="adj2" fmla="val 26896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КБК доходов в соответствии с Указаниями МФ РФ с </a:t>
            </a:r>
            <a:r>
              <a:rPr lang="ru-RU" sz="1400" b="1" i="1" u="sng" dirty="0" smtClean="0">
                <a:solidFill>
                  <a:schemeClr val="tx1"/>
                </a:solidFill>
              </a:rPr>
              <a:t>поднятием</a:t>
            </a:r>
            <a:r>
              <a:rPr lang="ru-RU" sz="1400" b="1" i="1" dirty="0" smtClean="0">
                <a:solidFill>
                  <a:schemeClr val="tx1"/>
                </a:solidFill>
              </a:rPr>
              <a:t> по  иерархии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107990" y="946846"/>
            <a:ext cx="2909200" cy="992300"/>
          </a:xfrm>
          <a:prstGeom prst="wedgeRoundRectCallout">
            <a:avLst>
              <a:gd name="adj1" fmla="val -34201"/>
              <a:gd name="adj2" fmla="val 15307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Отражается плановые показатели в соответствии  с законом о бюджете на соответствующий год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0050653" y="5570585"/>
            <a:ext cx="1836548" cy="1067195"/>
          </a:xfrm>
          <a:prstGeom prst="wedgeRoundRectCallout">
            <a:avLst>
              <a:gd name="adj1" fmla="val -63413"/>
              <a:gd name="adj2" fmla="val -20657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Отражаются показатели исполнения на отчетную дату (= ф.0503151 ТОФК)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968927" y="4190260"/>
            <a:ext cx="1284033" cy="1422117"/>
          </a:xfrm>
          <a:prstGeom prst="wedgeRoundRectCallout">
            <a:avLst>
              <a:gd name="adj1" fmla="val -67280"/>
              <a:gd name="adj2" fmla="val -6732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Разница граф 4 и 5 (считается если в гр. 4 есть значения)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5" y="2027739"/>
            <a:ext cx="10636556" cy="453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185" y="1721224"/>
            <a:ext cx="11282015" cy="49940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435658" y="1438183"/>
            <a:ext cx="2015231" cy="526783"/>
          </a:xfrm>
          <a:prstGeom prst="wedgeRoundRectCallout">
            <a:avLst>
              <a:gd name="adj1" fmla="val 34762"/>
              <a:gd name="adj2" fmla="val 931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КБК расходов с поднятием по  иерархии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9139" y="3033657"/>
            <a:ext cx="1839544" cy="3617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18911" y="1020933"/>
            <a:ext cx="2015231" cy="797672"/>
          </a:xfrm>
          <a:prstGeom prst="wedgeRoundRectCallout">
            <a:avLst>
              <a:gd name="adj1" fmla="val 34762"/>
              <a:gd name="adj2" fmla="val 931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Суммы в соответствии с показателями Сводной бюджетной росписи  на отчетную дату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185062" y="1058225"/>
            <a:ext cx="2015231" cy="797672"/>
          </a:xfrm>
          <a:prstGeom prst="wedgeRoundRectCallout">
            <a:avLst>
              <a:gd name="adj1" fmla="val 12295"/>
              <a:gd name="adj2" fmla="val 931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Кассовые расходы на отчетную дату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449028" y="987921"/>
            <a:ext cx="1438172" cy="1061204"/>
          </a:xfrm>
          <a:prstGeom prst="wedgeRoundRectCallout">
            <a:avLst>
              <a:gd name="adj1" fmla="val -59033"/>
              <a:gd name="adj2" fmla="val 639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Разница граф 4 и 5 (считается если в гр. 4 есть значения)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8306" y="302287"/>
            <a:ext cx="878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(ф 0503117). Раздел 2 Расходы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5" y="1945256"/>
            <a:ext cx="11077620" cy="46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185" y="1721224"/>
            <a:ext cx="11282015" cy="490548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64886" y="3463962"/>
            <a:ext cx="2086982" cy="325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87457" y="962532"/>
            <a:ext cx="2151529" cy="806838"/>
          </a:xfrm>
          <a:prstGeom prst="wedgeRoundRectCallout">
            <a:avLst>
              <a:gd name="adj1" fmla="val 52465"/>
              <a:gd name="adj2" fmla="val 825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КБК ИФДБ с поднятием по  иерархии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453267" y="837686"/>
            <a:ext cx="2015231" cy="1225117"/>
          </a:xfrm>
          <a:prstGeom prst="wedgeRoundRectCallout">
            <a:avLst>
              <a:gd name="adj1" fmla="val -31206"/>
              <a:gd name="adj2" fmla="val 648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Суммы в соответствии с показателями Сводной бюджетной росписи  на отчетную дату (в части выплат) и суммы по закону (в части поступлений)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0024155" y="3939081"/>
            <a:ext cx="2015231" cy="797672"/>
          </a:xfrm>
          <a:prstGeom prst="wedgeRoundRectCallout">
            <a:avLst>
              <a:gd name="adj1" fmla="val -73871"/>
              <a:gd name="adj2" fmla="val -515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Кассовые поступления и выплаты на отчетную дату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449028" y="816919"/>
            <a:ext cx="1438172" cy="1061204"/>
          </a:xfrm>
          <a:prstGeom prst="wedgeRoundRectCallout">
            <a:avLst>
              <a:gd name="adj1" fmla="val -22426"/>
              <a:gd name="adj2" fmla="val 7871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Разница граф 4 и 5 (считается если в гр. 4 есть значения)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8306" y="302287"/>
            <a:ext cx="8602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(ф 0503117).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Источники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5603-0ED0-412C-B62A-3E08AC92B78A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0643" y="976068"/>
            <a:ext cx="10369152" cy="76071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ts val="2619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СРОКИ ПРЕДОСТАВЛЕНИЯ БЮДЖЕТНОЙ ОТЧЕТНОСТИ </a:t>
            </a:r>
          </a:p>
          <a:p>
            <a:pPr algn="ctr">
              <a:lnSpc>
                <a:spcPts val="2619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643" y="5987022"/>
            <a:ext cx="68002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b="1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298 Инструкции № 191н</a:t>
            </a:r>
            <a:endParaRPr lang="ru-RU" sz="1400" b="1" i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39747"/>
              </p:ext>
            </p:extLst>
          </p:nvPr>
        </p:nvGraphicFramePr>
        <p:xfrm>
          <a:off x="2401455" y="1910695"/>
          <a:ext cx="7823200" cy="2987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993"/>
                <a:gridCol w="3022207"/>
              </a:tblGrid>
              <a:tr h="63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Форма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4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Справка 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 консолидируемым расчетам (ф. 0503125)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 позднее 12 календарного дня месяца, следующего за отчетным </a:t>
                      </a:r>
                      <a:r>
                        <a:rPr lang="ru-RU" sz="1300" dirty="0" smtClean="0">
                          <a:effectLst/>
                        </a:rPr>
                        <a:t>периодом  - до 12.04.2023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Отчет об исполнении консолидированного бюджета субъекта Российской Федерации и бюджета территориального государственного внебюджетного фонда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ф. 0503317)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 позднее 15 календарного дня месяца, следующего за отчетным </a:t>
                      </a:r>
                      <a:r>
                        <a:rPr lang="ru-RU" sz="1300" dirty="0" smtClean="0">
                          <a:effectLst/>
                        </a:rPr>
                        <a:t>периодом - до 15.04.2023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5526"/>
          <a:stretch/>
        </p:blipFill>
        <p:spPr>
          <a:xfrm>
            <a:off x="228600" y="1006764"/>
            <a:ext cx="11963400" cy="556164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37691" y="43612"/>
            <a:ext cx="9654309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Отчет об исполнении консолидированного бюджета субъекта Российской Федерации и бюджета территориального государственного внебюджетного фонда (ф. 0503317)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85" y="1731384"/>
            <a:ext cx="11282015" cy="49940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37691" y="3896789"/>
            <a:ext cx="1362852" cy="25607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70776" y="2373746"/>
            <a:ext cx="4245883" cy="2675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28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8373979" y="4422820"/>
            <a:ext cx="2671625" cy="1745093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i="1" dirty="0"/>
              <a:t>Уровень кода служит для определения уровней агрегирования кодов классификаций доходов бюджетов.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В </a:t>
            </a:r>
            <a:r>
              <a:rPr lang="ru-RU" sz="1400" i="1" dirty="0"/>
              <a:t>рамках вида и подвида доходов код с большим значением уровня </a:t>
            </a:r>
            <a:r>
              <a:rPr lang="ru-RU" sz="1400" i="1" dirty="0" err="1"/>
              <a:t>агрегируется</a:t>
            </a:r>
            <a:r>
              <a:rPr lang="ru-RU" sz="1400" i="1" dirty="0"/>
              <a:t> на вышестоящий код с меньшим значением уровня</a:t>
            </a:r>
            <a:endParaRPr lang="ru-RU" sz="1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33288" y="270030"/>
            <a:ext cx="6205571" cy="358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кодов бюджетной классификации с группировкой по иерархии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20" y="981433"/>
            <a:ext cx="6391746" cy="5720067"/>
          </a:xfrm>
          <a:prstGeom prst="rect">
            <a:avLst/>
          </a:prstGeom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8373979" y="1910780"/>
            <a:ext cx="2671625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/>
              <a:t>Приказ Минфина </a:t>
            </a:r>
            <a:r>
              <a:rPr lang="ru-RU" sz="1400" dirty="0" smtClean="0"/>
              <a:t>России</a:t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ru-RU" sz="1400" dirty="0"/>
              <a:t>17 мая 2022 г. </a:t>
            </a:r>
            <a:r>
              <a:rPr lang="ru-RU" sz="1400" dirty="0" smtClean="0"/>
              <a:t>№</a:t>
            </a:r>
            <a:r>
              <a:rPr lang="ru-RU" sz="1400" dirty="0"/>
              <a:t> 75н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«Об </a:t>
            </a:r>
            <a:r>
              <a:rPr lang="ru-RU" sz="1400" dirty="0"/>
              <a:t>утверждении кодов (перечней кодов) бюджетной классификации Российской Федерации на 2023 год (на 2023 год и на плановый период 2024 и 2025 годов</a:t>
            </a:r>
            <a:r>
              <a:rPr lang="ru-RU" sz="1400" dirty="0" smtClean="0"/>
              <a:t>)»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746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3" y="1437150"/>
            <a:ext cx="12070657" cy="4919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37691" y="134200"/>
            <a:ext cx="9654309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Отчет об исполнении консолидированного бюджета субъекта Российской Федерации и бюджета территориального государственного внебюджетного фонда (ф. 0503317)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36317" y="1625601"/>
            <a:ext cx="4245883" cy="2675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374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73036" y="134200"/>
            <a:ext cx="9654309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Отчет об исполнении консолидированного бюджета субъекта Российской Федерации и бюджета территориального государственного внебюджетного фонда (ф. 0503317)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2227"/>
          <a:stretch/>
        </p:blipFill>
        <p:spPr>
          <a:xfrm>
            <a:off x="0" y="1141977"/>
            <a:ext cx="12164291" cy="47657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15490" y="2853080"/>
            <a:ext cx="1154545" cy="30546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08291" y="1293091"/>
            <a:ext cx="3556000" cy="2675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04145" y="1293091"/>
            <a:ext cx="3556000" cy="2675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17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208362" y="299507"/>
            <a:ext cx="9491801" cy="4043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Справка по консолидируемым расчетам (ф. 0503125)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394" t="34201" r="48447" b="10007"/>
          <a:stretch/>
        </p:blipFill>
        <p:spPr>
          <a:xfrm>
            <a:off x="929820" y="1120986"/>
            <a:ext cx="10295068" cy="46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42305"/>
              </p:ext>
            </p:extLst>
          </p:nvPr>
        </p:nvGraphicFramePr>
        <p:xfrm>
          <a:off x="827073" y="1684111"/>
          <a:ext cx="10399308" cy="4939133"/>
        </p:xfrm>
        <a:graphic>
          <a:graphicData uri="http://schemas.openxmlformats.org/drawingml/2006/table">
            <a:tbl>
              <a:tblPr/>
              <a:tblGrid>
                <a:gridCol w="1120444"/>
                <a:gridCol w="538792"/>
                <a:gridCol w="679613"/>
                <a:gridCol w="942887"/>
                <a:gridCol w="936765"/>
                <a:gridCol w="238783"/>
                <a:gridCol w="1533722"/>
                <a:gridCol w="80562"/>
                <a:gridCol w="629665"/>
                <a:gridCol w="918396"/>
                <a:gridCol w="927580"/>
                <a:gridCol w="652062"/>
                <a:gridCol w="538792"/>
                <a:gridCol w="661245"/>
              </a:tblGrid>
              <a:tr h="175945">
                <a:tc rowSpan="2" gridSpan="11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СПРАВКА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консолидируемым  расчетам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КОДЫ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23"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Форма по ОКУД 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0503125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 1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апреля 2023 г.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Дата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01.04.23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86"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финансового органа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ДЕПАРТАМЕНТ ФИНАНСОВ ДНР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Номер (код) организации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23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 по БК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бюджета (публично-правового образования )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 ДНР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ОКТМО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вида деятельности  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бюджетная деятельность 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счета бюджетного учета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1 20551 661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Периодичность : месячная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Единица измерения:  руб.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ОКЕИ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Контрагент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Номер счета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бюджетного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учета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Сумма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Код корреспонди-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Контрагент по консолидируемым расчетам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Номер (код) организации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код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дебету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кредиту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рующего счета 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Номер (код) организации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код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главы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 БК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ОКТМО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элемента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бюджета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бюджетного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учета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главы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 БК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 ОКТМО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39 922 437 400,00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2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 по номеру (коду) счета: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00000001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1 20551 661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39 922 437 400,00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 них: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2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денежные расчеты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00000001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20215002020000150 1 20551 661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39 922 437 400,00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1 21002 151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06" marR="8906" marT="8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62180" y="166484"/>
            <a:ext cx="9491801" cy="4043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Справка по консолидируемым расчетам (ф. 0503125)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073" y="837728"/>
            <a:ext cx="3002222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Поступило дотаций из федерального бюджета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29295" y="1160892"/>
            <a:ext cx="51723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6532" y="837727"/>
            <a:ext cx="2198254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Доходы по КБК на 2021500202000150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544786" y="1160892"/>
            <a:ext cx="51723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2384" y="852806"/>
            <a:ext cx="2696508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Справка по счету </a:t>
            </a:r>
          </a:p>
          <a:p>
            <a:pPr algn="ctr"/>
            <a:r>
              <a:rPr lang="ru-RU" sz="1600" dirty="0" smtClean="0"/>
              <a:t>1 205 51 661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76560" y="3475789"/>
            <a:ext cx="659980" cy="280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8695191" y="1876230"/>
            <a:ext cx="2267403" cy="1390105"/>
          </a:xfrm>
          <a:prstGeom prst="bentConnector3">
            <a:avLst>
              <a:gd name="adj1" fmla="val 100186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5162396" y="2645993"/>
            <a:ext cx="4240346" cy="1940376"/>
          </a:xfrm>
          <a:prstGeom prst="bentConnector3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2297130" y="2507116"/>
            <a:ext cx="2700729" cy="531502"/>
          </a:xfrm>
          <a:prstGeom prst="bentConnector3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>
            <a:off x="3148542" y="3617751"/>
            <a:ext cx="4673499" cy="242364"/>
          </a:xfrm>
          <a:prstGeom prst="bentConnector3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47240" y="4384841"/>
            <a:ext cx="3081960" cy="2316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00538" y="6023975"/>
            <a:ext cx="806022" cy="28078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Порядок представления отчетности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0" t="1321" r="35277" b="46944"/>
          <a:stretch/>
        </p:blipFill>
        <p:spPr>
          <a:xfrm>
            <a:off x="822694" y="2258356"/>
            <a:ext cx="10819884" cy="429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255" y="1085569"/>
            <a:ext cx="11517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Представляется в электронном виде в подсистему «Учет и отчетность» (ПУИО</a:t>
            </a:r>
            <a:r>
              <a:rPr lang="ru-RU" sz="1600" dirty="0"/>
              <a:t>) ГИИС «Электронный бюджет</a:t>
            </a:r>
            <a:r>
              <a:rPr lang="ru-RU" sz="1600" dirty="0" smtClean="0"/>
              <a:t>» 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Требуются организационно-подготовительные мероприятия (получение электронной подписи с полномочиями, настройка браузера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Подготовка электронных файлов  в соответствии с требованиями к форматам Федерального казначейства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41578</TotalTime>
  <Words>899</Words>
  <Application>Microsoft Office PowerPoint</Application>
  <PresentationFormat>Широкоэкранный</PresentationFormat>
  <Paragraphs>250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Cyr</vt:lpstr>
      <vt:lpstr>Calibri</vt:lpstr>
      <vt:lpstr>Calibri Light</vt:lpstr>
      <vt:lpstr>Cambria</vt:lpstr>
      <vt:lpstr>Helvetica Neue Medium</vt:lpstr>
      <vt:lpstr>Segoe UI Historic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Структура кодов бюджетной классификации с группировкой по иерархии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представления отчетности  </vt:lpstr>
      <vt:lpstr>Контрольные процедуры при принятии отчетности в МОУ ФК</vt:lpstr>
      <vt:lpstr>Альбомы контрольных соотношений </vt:lpstr>
      <vt:lpstr>Требования к форматам файлов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Кривенец Анна Николаевна</cp:lastModifiedBy>
  <cp:revision>1490</cp:revision>
  <cp:lastPrinted>2022-12-28T13:01:25Z</cp:lastPrinted>
  <dcterms:created xsi:type="dcterms:W3CDTF">2021-09-09T06:57:17Z</dcterms:created>
  <dcterms:modified xsi:type="dcterms:W3CDTF">2023-03-28T12:26:25Z</dcterms:modified>
</cp:coreProperties>
</file>