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98" r:id="rId4"/>
    <p:sldId id="295" r:id="rId5"/>
    <p:sldId id="281" r:id="rId6"/>
    <p:sldId id="294" r:id="rId7"/>
    <p:sldId id="299" r:id="rId8"/>
    <p:sldId id="287" r:id="rId9"/>
    <p:sldId id="288" r:id="rId10"/>
  </p:sldIdLst>
  <p:sldSz cx="5765800" cy="3244850"/>
  <p:notesSz cx="9775825" cy="6645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B1"/>
    <a:srgbClr val="99CCFF"/>
    <a:srgbClr val="DDDDDD"/>
    <a:srgbClr val="11437F"/>
    <a:srgbClr val="E6E6E6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343" autoAdjust="0"/>
  </p:normalViewPr>
  <p:slideViewPr>
    <p:cSldViewPr>
      <p:cViewPr varScale="1">
        <p:scale>
          <a:sx n="219" d="100"/>
          <a:sy n="219" d="100"/>
        </p:scale>
        <p:origin x="846" y="174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7200" y="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3762C-D1EF-4AA4-939A-5145ECFEB01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1190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7200" y="631190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7B6E9-E8FA-467F-812F-21549A01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7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6550" cy="331614"/>
          </a:xfrm>
          <a:prstGeom prst="rect">
            <a:avLst/>
          </a:prstGeom>
        </p:spPr>
        <p:txBody>
          <a:bodyPr vert="horz" lIns="166640" tIns="83320" rIns="166640" bIns="83320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6585" y="1"/>
            <a:ext cx="4236550" cy="331614"/>
          </a:xfrm>
          <a:prstGeom prst="rect">
            <a:avLst/>
          </a:prstGeom>
        </p:spPr>
        <p:txBody>
          <a:bodyPr vert="horz" lIns="166640" tIns="83320" rIns="166640" bIns="83320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31850"/>
            <a:ext cx="3978275" cy="223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6640" tIns="83320" rIns="166640" bIns="833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046" y="3199095"/>
            <a:ext cx="7821737" cy="2617147"/>
          </a:xfrm>
          <a:prstGeom prst="rect">
            <a:avLst/>
          </a:prstGeom>
        </p:spPr>
        <p:txBody>
          <a:bodyPr vert="horz" lIns="166640" tIns="83320" rIns="166640" bIns="833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13662"/>
            <a:ext cx="4236550" cy="331614"/>
          </a:xfrm>
          <a:prstGeom prst="rect">
            <a:avLst/>
          </a:prstGeom>
        </p:spPr>
        <p:txBody>
          <a:bodyPr vert="horz" lIns="166640" tIns="83320" rIns="166640" bIns="83320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6585" y="6313662"/>
            <a:ext cx="4236550" cy="331614"/>
          </a:xfrm>
          <a:prstGeom prst="rect">
            <a:avLst/>
          </a:prstGeom>
        </p:spPr>
        <p:txBody>
          <a:bodyPr vert="horz" lIns="166640" tIns="83320" rIns="166640" bIns="83320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5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11238" y="1524000"/>
            <a:ext cx="13547726" cy="7624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11238" y="1524000"/>
            <a:ext cx="13547726" cy="7624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11238" y="1524000"/>
            <a:ext cx="13547726" cy="7624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11238" y="1524000"/>
            <a:ext cx="13547726" cy="7624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11238" y="1524000"/>
            <a:ext cx="13547726" cy="7624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8E01-89E7-453C-8DE4-23BD3FC99090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61C5-9B40-4EC7-A227-0C4A4446711D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3601-A739-4812-9B54-A8198022F857}" type="datetime1">
              <a:rPr lang="en-US" smtClean="0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07E6-B386-4917-9648-E38FA8C5609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51E4-6481-45E0-9940-A38E08249EAA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BF27-07E1-4B81-A25B-6C2D3ACBFBC8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66598" y="860425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итоги представления </a:t>
            </a:r>
          </a:p>
          <a:p>
            <a:r>
              <a:rPr lang="ru-RU" sz="1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Межрегиональное операционное </a:t>
            </a:r>
            <a:r>
              <a:rPr lang="ru-RU" sz="1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УФК</a:t>
            </a:r>
          </a:p>
          <a:p>
            <a:r>
              <a:rPr lang="ru-RU" sz="1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отчетности территориальных органов Федерального казначейства</a:t>
            </a:r>
            <a:endParaRPr lang="ru-RU" sz="1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598" y="2381009"/>
            <a:ext cx="3581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1437F"/>
                </a:solidFill>
              </a:rPr>
              <a:t>Кашурина Лариса Валерьевна</a:t>
            </a:r>
            <a:endParaRPr lang="ru-RU" sz="900" dirty="0">
              <a:solidFill>
                <a:srgbClr val="11437F"/>
              </a:solidFill>
            </a:endParaRPr>
          </a:p>
          <a:p>
            <a:r>
              <a:rPr lang="ru-RU" sz="700" dirty="0" smtClean="0">
                <a:solidFill>
                  <a:srgbClr val="11437F"/>
                </a:solidFill>
              </a:rPr>
              <a:t>Начальник Отдела консолидированной, бюджетной и бухгалтерской отчетности</a:t>
            </a:r>
          </a:p>
          <a:p>
            <a:endParaRPr lang="ru-RU" sz="700" dirty="0">
              <a:solidFill>
                <a:srgbClr val="11437F"/>
              </a:solidFill>
            </a:endParaRPr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43319"/>
            <a:ext cx="838200" cy="3599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500" y="541399"/>
            <a:ext cx="5083135" cy="537453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Письмо Федерального казначейства от 24.01.2023 № 07-04-05/13-1581</a:t>
            </a:r>
          </a:p>
          <a:p>
            <a:pPr algn="ctr"/>
            <a:endParaRPr lang="ru-RU" sz="757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757" dirty="0" smtClean="0">
                <a:cs typeface="Times New Roman" panose="02020603050405020304" pitchFamily="18" charset="0"/>
              </a:rPr>
              <a:t>«О переводе учетных данных из АСФК в ГИИС ЭБ»</a:t>
            </a:r>
          </a:p>
          <a:p>
            <a:endParaRPr lang="ru-RU" sz="800" b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700" y="1105400"/>
            <a:ext cx="990600" cy="498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7" tIns="28828" rIns="57657" bIns="28828" rtlCol="0" anchor="ctr"/>
          <a:lstStyle/>
          <a:p>
            <a:pPr algn="ctr"/>
            <a:r>
              <a:rPr lang="ru-RU" sz="757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Оперативная бюджетная отчетность </a:t>
            </a:r>
            <a:endParaRPr lang="ru-RU" sz="757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6647" y="1267319"/>
            <a:ext cx="3657601" cy="174726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757" dirty="0" smtClean="0">
                <a:cs typeface="Times New Roman" panose="02020603050405020304" pitchFamily="18" charset="0"/>
              </a:rPr>
              <a:t>49 ТОФК представляют ф. 0531981 средствами </a:t>
            </a:r>
            <a:r>
              <a:rPr lang="ru-RU" sz="757" dirty="0" err="1" smtClean="0">
                <a:cs typeface="Times New Roman" panose="02020603050405020304" pitchFamily="18" charset="0"/>
              </a:rPr>
              <a:t>ПУиО</a:t>
            </a:r>
            <a:r>
              <a:rPr lang="ru-RU" sz="757" dirty="0" smtClean="0">
                <a:cs typeface="Times New Roman" panose="02020603050405020304" pitchFamily="18" charset="0"/>
              </a:rPr>
              <a:t> ГИИС ЭБ</a:t>
            </a:r>
            <a:endParaRPr lang="ru-RU" sz="757" dirty="0"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703" y="1927225"/>
            <a:ext cx="1047493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7" tIns="28828" rIns="57657" bIns="28828" rtlCol="0" anchor="ctr"/>
          <a:lstStyle/>
          <a:p>
            <a:pPr algn="ctr"/>
            <a:r>
              <a:rPr lang="ru-RU" sz="757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Промежуточная  отчетность</a:t>
            </a:r>
          </a:p>
          <a:p>
            <a:pPr algn="ctr"/>
            <a:r>
              <a:rPr lang="ru-RU" sz="757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(</a:t>
            </a:r>
            <a:r>
              <a:rPr lang="ru-RU" sz="6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по казначейскому обслуживанию исполнения федерального бюджета</a:t>
            </a:r>
            <a:r>
              <a:rPr lang="ru-RU" sz="757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)</a:t>
            </a:r>
            <a:endParaRPr lang="ru-RU" sz="757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3986" y="1973426"/>
            <a:ext cx="3581399" cy="291232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757" dirty="0" smtClean="0">
                <a:cs typeface="Times New Roman" panose="02020603050405020304" pitchFamily="18" charset="0"/>
              </a:rPr>
              <a:t>необходимо представлять отчетность средствами </a:t>
            </a:r>
            <a:r>
              <a:rPr lang="ru-RU" sz="757" dirty="0" err="1" smtClean="0">
                <a:cs typeface="Times New Roman" panose="02020603050405020304" pitchFamily="18" charset="0"/>
              </a:rPr>
              <a:t>ПУиО</a:t>
            </a:r>
            <a:r>
              <a:rPr lang="ru-RU" sz="757" dirty="0" smtClean="0">
                <a:cs typeface="Times New Roman" panose="02020603050405020304" pitchFamily="18" charset="0"/>
              </a:rPr>
              <a:t> ГИИС ЭБ       не позднее отчетности по состоянию на 01.04.2023</a:t>
            </a:r>
            <a:endParaRPr lang="ru-RU" sz="757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2300" y="3967"/>
            <a:ext cx="3873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отчетности средствами </a:t>
            </a:r>
            <a:r>
              <a:rPr lang="ru-RU" sz="1050" b="1" dirty="0" err="1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ПУиО</a:t>
            </a:r>
            <a:r>
              <a:rPr lang="ru-RU" sz="105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ГИИС ЭБ</a:t>
            </a:r>
            <a:endParaRPr lang="ru-RU" sz="105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9" name="Нашивка 18"/>
          <p:cNvSpPr/>
          <p:nvPr/>
        </p:nvSpPr>
        <p:spPr>
          <a:xfrm>
            <a:off x="1511300" y="1321167"/>
            <a:ext cx="111950" cy="120878"/>
          </a:xfrm>
          <a:prstGeom prst="chevron">
            <a:avLst/>
          </a:prstGeom>
          <a:solidFill>
            <a:srgbClr val="4978B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1597946" y="2119042"/>
            <a:ext cx="97677" cy="120878"/>
          </a:xfrm>
          <a:prstGeom prst="chevron">
            <a:avLst/>
          </a:prstGeom>
          <a:solidFill>
            <a:srgbClr val="4978B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6573" y="2308225"/>
            <a:ext cx="3581399" cy="291232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757" dirty="0" smtClean="0">
                <a:cs typeface="Times New Roman" panose="02020603050405020304" pitchFamily="18" charset="0"/>
              </a:rPr>
              <a:t>отчетность по состоянию на 01.02.2023 средствами </a:t>
            </a:r>
            <a:r>
              <a:rPr lang="ru-RU" sz="757" dirty="0" err="1" smtClean="0">
                <a:cs typeface="Times New Roman" panose="02020603050405020304" pitchFamily="18" charset="0"/>
              </a:rPr>
              <a:t>ПУиО</a:t>
            </a:r>
            <a:r>
              <a:rPr lang="ru-RU" sz="757" dirty="0" smtClean="0">
                <a:cs typeface="Times New Roman" panose="02020603050405020304" pitchFamily="18" charset="0"/>
              </a:rPr>
              <a:t> ГИИС ЭБ была представлена 6 ТОФК</a:t>
            </a:r>
            <a:endParaRPr lang="ru-RU" sz="757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164" t="19166" r="33635" b="44228"/>
          <a:stretch/>
        </p:blipFill>
        <p:spPr bwMode="auto">
          <a:xfrm>
            <a:off x="673100" y="538728"/>
            <a:ext cx="4419600" cy="1693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Скругленный прямоугольник 4"/>
          <p:cNvSpPr/>
          <p:nvPr/>
        </p:nvSpPr>
        <p:spPr>
          <a:xfrm>
            <a:off x="3187700" y="2384425"/>
            <a:ext cx="1431885" cy="49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25" tIns="123825" rIns="123825" bIns="123825" numCol="1" spcCol="1270" anchor="t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600" kern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Уровень ошибки – Б  (блокирующий) – отчетност</a:t>
            </a:r>
            <a:r>
              <a:rPr lang="ru-RU" sz="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ь не может быть представлена </a:t>
            </a:r>
            <a:endParaRPr lang="ru-RU" sz="6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936624" y="2379066"/>
            <a:ext cx="1431885" cy="49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25" tIns="123825" rIns="123825" bIns="123825" numCol="1" spcCol="1270" anchor="t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600" kern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Уровень ошибки – П (предупреждающий) – отчетност</a:t>
            </a:r>
            <a:r>
              <a:rPr lang="ru-RU" sz="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ь может быть представлена с пояснением </a:t>
            </a:r>
            <a:endParaRPr lang="ru-RU" sz="6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7500" y="1622425"/>
            <a:ext cx="76200" cy="1524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87500" y="1927225"/>
            <a:ext cx="76200" cy="152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8100" y="43319"/>
            <a:ext cx="28829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5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формирования и представления ф. 0531981 в </a:t>
            </a:r>
            <a:r>
              <a:rPr lang="ru-RU" sz="1050" b="1" dirty="0" err="1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ПУиО</a:t>
            </a:r>
            <a:r>
              <a:rPr lang="ru-RU" sz="105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ЭБ</a:t>
            </a:r>
            <a:endParaRPr lang="ru-RU" sz="105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t="10894" r="43852" b="43156"/>
          <a:stretch/>
        </p:blipFill>
        <p:spPr bwMode="auto">
          <a:xfrm>
            <a:off x="271101" y="640294"/>
            <a:ext cx="4729480" cy="22098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6700" y="1317625"/>
            <a:ext cx="457200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841" y="1927225"/>
            <a:ext cx="533400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841" y="1546225"/>
            <a:ext cx="16285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191205" y="1165226"/>
            <a:ext cx="228600" cy="152400"/>
          </a:xfrm>
          <a:prstGeom prst="flowChartConnec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 smtClean="0">
                <a:solidFill>
                  <a:srgbClr val="1F497D"/>
                </a:solidFill>
                <a:effectLst/>
                <a:ea typeface="Calibri"/>
                <a:cs typeface="Times New Roman"/>
              </a:rPr>
              <a:t>1</a:t>
            </a:r>
            <a:endParaRPr lang="ru-RU" sz="8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49300" y="1774825"/>
            <a:ext cx="228600" cy="152400"/>
          </a:xfrm>
          <a:prstGeom prst="flowChartConnec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 smtClean="0">
                <a:solidFill>
                  <a:srgbClr val="1F497D"/>
                </a:solidFill>
                <a:effectLst/>
                <a:ea typeface="Calibri"/>
                <a:cs typeface="Times New Roman"/>
              </a:rPr>
              <a:t>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510241" y="1546225"/>
            <a:ext cx="228600" cy="152400"/>
          </a:xfrm>
          <a:prstGeom prst="flowChartConnec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" b="1" dirty="0" smtClean="0">
                <a:solidFill>
                  <a:srgbClr val="1F497D"/>
                </a:solidFill>
                <a:effectLst/>
                <a:ea typeface="Calibri"/>
                <a:cs typeface="Times New Roman"/>
              </a:rPr>
              <a:t>3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8100" y="43319"/>
            <a:ext cx="28829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5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формирования и представления ф. 0531981 в </a:t>
            </a:r>
            <a:r>
              <a:rPr lang="ru-RU" sz="1050" b="1" dirty="0" err="1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ПУиО</a:t>
            </a:r>
            <a:r>
              <a:rPr lang="ru-RU" sz="105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ЭБ</a:t>
            </a:r>
            <a:endParaRPr lang="ru-RU" sz="105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24955" y="3967"/>
            <a:ext cx="3540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Вопросы по формированию и представлению </a:t>
            </a:r>
          </a:p>
          <a:p>
            <a:pPr algn="ctr"/>
            <a:r>
              <a:rPr lang="ru-RU" sz="105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ф. 0531981</a:t>
            </a:r>
            <a:endParaRPr lang="ru-RU" sz="105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0700" y="1357519"/>
            <a:ext cx="170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Отчет об операциях по счетам</a:t>
            </a:r>
            <a:endParaRPr lang="ru-RU" sz="7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700" b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Главной книги </a:t>
            </a:r>
            <a:endParaRPr lang="ru-RU" sz="7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700" dirty="0">
                <a:solidFill>
                  <a:srgbClr val="11437F"/>
                </a:solidFill>
                <a:cs typeface="Times New Roman" panose="02020603050405020304" pitchFamily="18" charset="0"/>
              </a:rPr>
              <a:t>(</a:t>
            </a:r>
            <a:r>
              <a:rPr lang="ru-RU" sz="7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ф.0531981)</a:t>
            </a:r>
          </a:p>
          <a:p>
            <a:pPr algn="ctr"/>
            <a:endParaRPr lang="ru-RU" sz="70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49500" y="1546876"/>
            <a:ext cx="381000" cy="170946"/>
          </a:xfrm>
          <a:prstGeom prst="rightArrow">
            <a:avLst/>
          </a:prstGeom>
          <a:solidFill>
            <a:schemeClr val="tx2">
              <a:alpha val="2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6724" y="1486989"/>
            <a:ext cx="2606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Коррекции по ф. 0531981 представляются с обязательным уведомлением МОУ ФК  </a:t>
            </a:r>
            <a:endParaRPr lang="ru-RU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6724" y="1256156"/>
            <a:ext cx="2514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Ручные </a:t>
            </a:r>
            <a:r>
              <a:rPr lang="ru-RU" sz="7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правки в ф.0531981, 0531982 – недопустимы </a:t>
            </a:r>
            <a:endParaRPr lang="ru-RU" sz="7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66724" y="1825422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Коррекции по ф. 0531981 нужно отравлять из ППО, из которого был направлен первоначальный отчет</a:t>
            </a:r>
          </a:p>
          <a:p>
            <a:pPr algn="just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63900" y="2452473"/>
            <a:ext cx="21508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6724" y="2175474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коррекций необходимо осуществлять только после загрузки в АСФК МОУ ФК первоначального отчета  </a:t>
            </a:r>
          </a:p>
          <a:p>
            <a:pPr algn="ctr"/>
            <a:endParaRPr lang="ru-RU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01900" y="3967"/>
            <a:ext cx="3263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Формирование Справки по консолидируемым расчетам (ф.0503125)  </a:t>
            </a:r>
          </a:p>
          <a:p>
            <a:pPr algn="r"/>
            <a:endParaRPr lang="ru-RU" sz="105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" y="61523"/>
            <a:ext cx="914400" cy="3579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63900" y="2452473"/>
            <a:ext cx="21508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3705" y="7972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712" t="8884" r="49911" b="35889"/>
          <a:stretch/>
        </p:blipFill>
        <p:spPr bwMode="auto">
          <a:xfrm>
            <a:off x="561256" y="564957"/>
            <a:ext cx="38100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6500" y="1686931"/>
            <a:ext cx="533400" cy="8605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01900" y="3967"/>
            <a:ext cx="3263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Основные ошибки при формировании и предоставлении отчетности ТОФК  </a:t>
            </a:r>
          </a:p>
          <a:p>
            <a:pPr algn="r"/>
            <a:endParaRPr lang="ru-RU" sz="105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" y="61523"/>
            <a:ext cx="914400" cy="357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5500" y="535620"/>
            <a:ext cx="419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Ошибки, которые возникают при предоставлении отчетности ТОФК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63900" y="2452473"/>
            <a:ext cx="21508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300" y="860425"/>
            <a:ext cx="5113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отчетности присутствуют показатели по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недействующим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в текущем финансовом году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кодам бюджетной классификации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(восстановление кассовых расходов, принятие бюджетных обязательств)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7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162" y="1168201"/>
            <a:ext cx="5113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отчетности отражаются поступления в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бюджет 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отражением кода главного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администратора доходов субъектов Российской Федерации</a:t>
            </a:r>
          </a:p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545" y="1414422"/>
            <a:ext cx="511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Восстановление кассовых расходов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отражается по кодам бюджетной классификации, по которым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лимиты получателей средств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федерального бюджета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 доводились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488" y="1722199"/>
            <a:ext cx="511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Поступление доходов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федеральный бюджет отражается в корреспонденции со счетом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1 40220 </a:t>
            </a:r>
            <a:r>
              <a:rPr lang="ru-RU" sz="7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ххх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одновременно формируется бухгалтерская запись со  счетом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1 50211 </a:t>
            </a:r>
            <a:r>
              <a:rPr lang="ru-RU" sz="7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ххх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488" y="2060821"/>
            <a:ext cx="51130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 своевременно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предоставляются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коррекции оперативной отчетности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488" y="2260876"/>
            <a:ext cx="511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 соответствие показателей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Главной книги (ф.0504072)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счету 1 202 11 000  и показателей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Оперативного баланса (ф.0531377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по строке 091</a:t>
            </a:r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9014" y="2580879"/>
            <a:ext cx="51130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 корректная 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выверка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показателей 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Актов сверки </a:t>
            </a:r>
            <a:r>
              <a:rPr lang="ru-RU" sz="7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внутриказначейских</a:t>
            </a:r>
            <a:r>
              <a:rPr lang="ru-RU" sz="7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расчетов (ф. 0521416)</a:t>
            </a:r>
            <a:endParaRPr lang="ru-RU" sz="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01900" y="3967"/>
            <a:ext cx="3263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Об отчетности по реализации национальных  проектов финансовых органов  </a:t>
            </a:r>
          </a:p>
          <a:p>
            <a:pPr algn="r"/>
            <a:endParaRPr lang="ru-RU" sz="105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" y="61523"/>
            <a:ext cx="914400" cy="357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5500" y="53562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Письмами ФК от 09.09.2019 № 07-04-05/02-19361 </a:t>
            </a:r>
          </a:p>
          <a:p>
            <a:pPr algn="ctr"/>
            <a:r>
              <a:rPr lang="ru-RU" sz="80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и от 07.02.2020 № 07-04-05/02-2372</a:t>
            </a:r>
          </a:p>
          <a:p>
            <a:pPr algn="ctr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установлен порядок действий ТОФК по проверке и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принятию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отчетов </a:t>
            </a:r>
          </a:p>
          <a:p>
            <a:pPr algn="ctr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ф.0503117-НП, 0503128-НП, 0503738-НП, </a:t>
            </a:r>
          </a:p>
          <a:p>
            <a:pPr algn="ctr"/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представленных финансовыми органами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субъектов Российской Федерации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8947" y="1622161"/>
            <a:ext cx="3510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Отчетность принята, если статус отчетов в </a:t>
            </a:r>
            <a:r>
              <a:rPr lang="ru-RU" sz="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ПУиО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ЭБ –</a:t>
            </a:r>
          </a:p>
          <a:p>
            <a:pPr algn="ctr"/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принят или  принят условно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63900" y="2452473"/>
            <a:ext cx="21508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3705" y="7972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623" y="1625692"/>
            <a:ext cx="2667000" cy="30153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0623" y="2155620"/>
            <a:ext cx="2684642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Недопустимо,  чтобы отчетность в </a:t>
            </a:r>
            <a:r>
              <a:rPr lang="ru-RU" sz="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ПУиО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ЭБ оставалась  в статусе  представлен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0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919417" cy="3599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8300" y="292507"/>
            <a:ext cx="2568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solidFill>
                  <a:srgbClr val="4978B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Межрегиональное операционное управление</a:t>
            </a:r>
          </a:p>
          <a:p>
            <a:pPr algn="ctr"/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16199</TotalTime>
  <Words>473</Words>
  <Application>Microsoft Office PowerPoint</Application>
  <PresentationFormat>Произвольный</PresentationFormat>
  <Paragraphs>72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Вагина Марина Сергеевна</cp:lastModifiedBy>
  <cp:revision>281</cp:revision>
  <cp:lastPrinted>2023-02-14T06:54:13Z</cp:lastPrinted>
  <dcterms:created xsi:type="dcterms:W3CDTF">2019-07-31T16:47:50Z</dcterms:created>
  <dcterms:modified xsi:type="dcterms:W3CDTF">2023-02-15T13:39:27Z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