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13" r:id="rId2"/>
    <p:sldId id="570" r:id="rId3"/>
    <p:sldId id="592" r:id="rId4"/>
    <p:sldId id="593" r:id="rId5"/>
  </p:sldIdLst>
  <p:sldSz cx="12192000" cy="6858000"/>
  <p:notesSz cx="6819900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772B3B1-A49F-4BC4-A342-B9CC57AB85F7}">
          <p14:sldIdLst>
            <p14:sldId id="313"/>
            <p14:sldId id="570"/>
            <p14:sldId id="592"/>
            <p14:sldId id="593"/>
          </p14:sldIdLst>
        </p14:section>
        <p14:section name="Раздел без заголовка" id="{4FB49B65-3596-45DF-9005-72740699900D}">
          <p14:sldIdLst/>
        </p14:section>
        <p14:section name="Раздел без заголовка" id="{FB385595-8FC8-468C-AB96-CD640DBE4B6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Расулов Расул Морисович" initials="РРМ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AEFF7"/>
    <a:srgbClr val="D2DEEF"/>
    <a:srgbClr val="BDD7EE"/>
    <a:srgbClr val="9ABCE2"/>
    <a:srgbClr val="66A2D8"/>
    <a:srgbClr val="F8CBAD"/>
    <a:srgbClr val="999DA2"/>
    <a:srgbClr val="5B9BD5"/>
    <a:srgbClr val="606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8" autoAdjust="0"/>
    <p:restoredTop sz="85172" autoAdjust="0"/>
  </p:normalViewPr>
  <p:slideViewPr>
    <p:cSldViewPr snapToGrid="0" showGuides="1">
      <p:cViewPr varScale="1">
        <p:scale>
          <a:sx n="92" d="100"/>
          <a:sy n="92" d="100"/>
        </p:scale>
        <p:origin x="1056" y="96"/>
      </p:cViewPr>
      <p:guideLst>
        <p:guide orient="horz" pos="2183"/>
        <p:guide pos="384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9" d="100"/>
          <a:sy n="79" d="100"/>
        </p:scale>
        <p:origin x="395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62388" y="0"/>
            <a:ext cx="29559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ECCE7B-2B55-459D-8182-D0557B1BD792}" type="datetimeFigureOut">
              <a:rPr lang="ru-RU" smtClean="0"/>
              <a:t>23.03.2023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62388" y="9421813"/>
            <a:ext cx="29559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AC1E7-E411-4D4E-B275-787F7D6A6A51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3375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620CFA-C76D-41D5-AC3C-DFC6FDF4C7C3}" type="datetimeFigureOut">
              <a:rPr lang="ru-RU" smtClean="0"/>
              <a:t>23.03.2023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990" y="4773374"/>
            <a:ext cx="545592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96552-920F-4B31-9AF9-C3E3BD6AAE5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37848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96552-920F-4B31-9AF9-C3E3BD6AAE5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760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7551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5599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2776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D1311-C342-449F-8719-7B9CD4DF7028}" type="datetime1">
              <a:rPr lang="en-US" smtClean="0"/>
              <a:t>3/23/2023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8306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E4B19-5A42-439B-BC4E-92E6DFACC912}" type="datetime1">
              <a:rPr lang="en-US" smtClean="0"/>
              <a:t>3/23/2023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6527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34903-EA5C-4235-845E-057482457C1E}" type="datetime1">
              <a:rPr lang="en-US" smtClean="0"/>
              <a:t>3/23/2023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1083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>
            <a:cxnSpLocks/>
          </p:cNvCxnSpPr>
          <p:nvPr userDrawn="1"/>
        </p:nvCxnSpPr>
        <p:spPr>
          <a:xfrm>
            <a:off x="90488" y="990600"/>
            <a:ext cx="12012612" cy="0"/>
          </a:xfrm>
          <a:prstGeom prst="line">
            <a:avLst/>
          </a:prstGeom>
          <a:ln w="127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3102000" y="90000"/>
            <a:ext cx="9000000" cy="900000"/>
          </a:xfrm>
          <a:prstGeom prst="rect">
            <a:avLst/>
          </a:prstGeom>
        </p:spPr>
        <p:txBody>
          <a:bodyPr lIns="0" tIns="0" rIns="0" bIns="0" anchor="ctr"/>
          <a:lstStyle>
            <a:lvl1pPr algn="r">
              <a:defRPr sz="22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>
          <a:xfrm>
            <a:off x="2495550" y="6408739"/>
            <a:ext cx="7200900" cy="358775"/>
          </a:xfrm>
          <a:prstGeom prst="rect">
            <a:avLst/>
          </a:prstGeom>
        </p:spPr>
        <p:txBody>
          <a:bodyPr lIns="0" tIns="0" rIns="0" bIns="0" anchor="b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prstClr val="black">
                    <a:lumMod val="50000"/>
                    <a:lumOff val="50000"/>
                  </a:prst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11742738" y="6552070"/>
            <a:ext cx="360362" cy="215444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7F7F7F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DCFD259-276A-48CF-AAAF-66CD61FCC4F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67213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25" y="6377969"/>
            <a:ext cx="2804161" cy="574516"/>
          </a:xfrm>
          <a:prstGeom prst="rect">
            <a:avLst/>
          </a:prstGeom>
        </p:spPr>
        <p:txBody>
          <a:bodyPr/>
          <a:lstStyle/>
          <a:p>
            <a:fld id="{F610515F-1E8C-4EDF-B9D4-579670099B2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3/23/2023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1" y="6377971"/>
            <a:ext cx="3901440" cy="574516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>
            <a:extLst>
              <a:ext uri="{FF2B5EF4-FFF2-40B4-BE49-F238E27FC236}">
                <a16:creationId xmlns:a16="http://schemas.microsoft.com/office/drawing/2014/main" xmlns="" id="{2C64C0D2-3B01-4D89-AC3D-D015BF578CA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9253594" y="6394481"/>
            <a:ext cx="2804161" cy="348813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‹#›</a:t>
            </a:fld>
            <a:endParaRPr lang="ru-RU" dirty="0">
              <a:solidFill>
                <a:srgbClr val="44546A"/>
              </a:solidFill>
            </a:endParaRPr>
          </a:p>
        </p:txBody>
      </p:sp>
      <p:sp>
        <p:nvSpPr>
          <p:cNvPr id="6" name="Holder 2">
            <a:extLst>
              <a:ext uri="{FF2B5EF4-FFF2-40B4-BE49-F238E27FC236}">
                <a16:creationId xmlns:a16="http://schemas.microsoft.com/office/drawing/2014/main" xmlns="" id="{ACA70A9C-BB1B-495B-A91D-4FFE807F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81"/>
            <a:ext cx="5789968" cy="34881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26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:a16="http://schemas.microsoft.com/office/drawing/2014/main" xmlns="" id="{D1FFA894-E666-4AAB-90B4-A00984BD322C}"/>
              </a:ext>
            </a:extLst>
          </p:cNvPr>
          <p:cNvSpPr/>
          <p:nvPr userDrawn="1"/>
        </p:nvSpPr>
        <p:spPr>
          <a:xfrm flipV="1">
            <a:off x="1" y="530121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algn="l" defTabSz="914400" hangingPunct="1"/>
            <a:endParaRPr sz="3867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8485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43154" y="1818512"/>
            <a:ext cx="8534401" cy="3218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24"/>
            </a:lvl1pPr>
          </a:lstStyle>
          <a:p>
            <a:endParaRPr dirty="0"/>
          </a:p>
        </p:txBody>
      </p:sp>
      <p:sp>
        <p:nvSpPr>
          <p:cNvPr id="7" name="Holder 2">
            <a:extLst>
              <a:ext uri="{FF2B5EF4-FFF2-40B4-BE49-F238E27FC236}">
                <a16:creationId xmlns:a16="http://schemas.microsoft.com/office/drawing/2014/main" xmlns="" id="{7B23EBB8-90AE-42AD-89F1-AAACFA84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29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8" name="object 2">
            <a:extLst>
              <a:ext uri="{FF2B5EF4-FFF2-40B4-BE49-F238E27FC236}">
                <a16:creationId xmlns:a16="http://schemas.microsoft.com/office/drawing/2014/main" xmlns="" id="{AC4B3DDE-8657-4CD7-8D3E-CD345DD21E94}"/>
              </a:ext>
            </a:extLst>
          </p:cNvPr>
          <p:cNvSpPr/>
          <p:nvPr userDrawn="1"/>
        </p:nvSpPr>
        <p:spPr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 dirty="0"/>
          </a:p>
        </p:txBody>
      </p:sp>
      <p:sp>
        <p:nvSpPr>
          <p:cNvPr id="10" name="Дата 9">
            <a:extLst>
              <a:ext uri="{FF2B5EF4-FFF2-40B4-BE49-F238E27FC236}">
                <a16:creationId xmlns:a16="http://schemas.microsoft.com/office/drawing/2014/main" xmlns="" id="{20278EF6-AF14-48C2-AE7F-BB201C546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F694-E1C4-4716-8C03-B76FD6043CF6}" type="datetime1">
              <a:rPr lang="en-US" smtClean="0"/>
              <a:t>3/23/2023</a:t>
            </a:fld>
            <a:endParaRPr lang="en-US" dirty="0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:a16="http://schemas.microsoft.com/office/drawing/2014/main" xmlns="" id="{673C5D05-5317-4410-986D-0EB45742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>
            <a:extLst>
              <a:ext uri="{FF2B5EF4-FFF2-40B4-BE49-F238E27FC236}">
                <a16:creationId xmlns:a16="http://schemas.microsoft.com/office/drawing/2014/main" xmlns="" id="{9B8336B5-74EC-4EED-88A6-FF7D2C8A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28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F8624-A353-4CCE-A96F-CFD00D8C1AD4}" type="datetime1">
              <a:rPr lang="en-US" smtClean="0"/>
              <a:t>3/23/2023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187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D0D8-DDC3-415D-AFB4-9836CAADE717}" type="datetime1">
              <a:rPr lang="en-US" smtClean="0"/>
              <a:t>3/23/2023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4850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260723-DEA8-41F0-B956-5E9E65C26BA2}" type="datetime1">
              <a:rPr lang="en-US" smtClean="0"/>
              <a:t>3/23/2023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139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E94BE-2A33-46D9-B44B-1DA6EC2318BF}" type="datetime1">
              <a:rPr lang="en-US" smtClean="0"/>
              <a:t>3/23/2023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2632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A4775-C4E7-4641-8011-B76361CC31A4}" type="datetime1">
              <a:rPr lang="en-US" smtClean="0"/>
              <a:t>3/23/2023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177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A0753-80D8-4465-BE3F-599DB496C4EB}" type="datetime1">
              <a:rPr lang="en-US" smtClean="0"/>
              <a:t>3/23/2023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3666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91F9D-C3D5-4D7B-856A-A4D9F4778B21}" type="datetime1">
              <a:rPr lang="en-US" smtClean="0"/>
              <a:t>3/23/2023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3078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C25A6-A83F-414F-981D-F2E3CEF6C15C}" type="datetime1">
              <a:rPr lang="en-US" smtClean="0"/>
              <a:t>3/23/2023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6433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D780EA-BA06-41B2-A69A-BB270A83C3D9}" type="datetime1">
              <a:rPr lang="en-US" smtClean="0"/>
              <a:t>3/23/2023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A6F70-B317-4A4F-98B4-679CD3E73B8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788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3" r:id="rId13"/>
    <p:sldLayoutId id="2147483681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7"/>
          <p:cNvSpPr/>
          <p:nvPr/>
        </p:nvSpPr>
        <p:spPr>
          <a:xfrm>
            <a:off x="0" y="-63388"/>
            <a:ext cx="12192000" cy="37719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33" dirty="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947" y="114300"/>
            <a:ext cx="5906705" cy="662940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" t="54217" r="794"/>
          <a:stretch/>
        </p:blipFill>
        <p:spPr>
          <a:xfrm>
            <a:off x="6179947" y="3708512"/>
            <a:ext cx="5906705" cy="3035188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517236" y="2295338"/>
            <a:ext cx="5748482" cy="1133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b">
            <a:noAutofit/>
          </a:bodyPr>
          <a:lstStyle>
            <a:lvl1pPr marL="0" marR="0" indent="0" algn="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34" b="1" i="0" u="none" strike="noStrike" cap="none" spc="0" baseline="0">
                <a:solidFill>
                  <a:schemeClr val="tx2"/>
                </a:solidFill>
                <a:uFillTx/>
                <a:latin typeface="Arial"/>
                <a:ea typeface="+mn-ea"/>
                <a:cs typeface="Arial"/>
                <a:sym typeface="Helvetica Neue Medium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algn="l" hangingPunct="1"/>
            <a:endParaRPr lang="ru-RU" sz="2800" dirty="0">
              <a:solidFill>
                <a:schemeClr val="bg1"/>
              </a:solidFill>
              <a:latin typeface="Segoe UI Light" panose="020B0502040204020203" pitchFamily="34" charset="0"/>
              <a:ea typeface="Segoe UI Historic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7109" y="745483"/>
            <a:ext cx="6362965" cy="254149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600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</a:t>
            </a:r>
            <a:r>
              <a:rPr lang="ru-RU" sz="26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результатах проверки размещения </a:t>
            </a:r>
            <a:r>
              <a:rPr lang="ru-RU" sz="2600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учреждениями на </a:t>
            </a:r>
            <a:r>
              <a:rPr lang="ru-RU" sz="26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ГМУ информации </a:t>
            </a:r>
            <a:r>
              <a:rPr lang="ru-RU" sz="2600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государственном </a:t>
            </a:r>
            <a:r>
              <a:rPr lang="ru-RU" sz="26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(муниципальном) задании на оказание услуг (выполнение работ) на 2023 </a:t>
            </a:r>
            <a:r>
              <a:rPr lang="ru-RU" sz="2600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год</a:t>
            </a:r>
            <a:endParaRPr lang="en-US" sz="2600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2634" y="5863516"/>
            <a:ext cx="7191639" cy="8079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Нормативная правовая база.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Черненкова С.В.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Федеральное казначейство, март, 2023</a:t>
            </a:r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285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37563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Анализ информации о ГЗ, опубликованной государственными 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(муниципальными) учреждениями </a:t>
            </a:r>
            <a:b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</a:t>
            </a:r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сайте в сети Интернет </a:t>
            </a:r>
            <a:r>
              <a:rPr lang="ru-RU" sz="1800" b="0" u="sng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www.bus.gov.ru</a:t>
            </a:r>
            <a:r>
              <a:rPr lang="ru-RU" sz="1800" b="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800" b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510679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20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67219" y="3443366"/>
            <a:ext cx="4944520" cy="923151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из них:</a:t>
            </a:r>
          </a:p>
          <a:p>
            <a:pPr algn="ctr"/>
            <a:endParaRPr lang="ru-RU" sz="1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Информация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государственном (муниципальном) задании </a:t>
            </a:r>
            <a:endParaRPr lang="ru-RU" sz="14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just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размещена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 </a:t>
            </a:r>
            <a:r>
              <a:rPr lang="ru-RU" sz="20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14 648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учреждений</a:t>
            </a:r>
          </a:p>
        </p:txBody>
      </p:sp>
      <p:sp>
        <p:nvSpPr>
          <p:cNvPr id="22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67219" y="2164202"/>
            <a:ext cx="4944520" cy="1026845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Признак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доведения государственного (муниципального) задания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проставлен у </a:t>
            </a:r>
            <a:r>
              <a:rPr lang="ru-RU" sz="20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113 746 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учреждений</a:t>
            </a:r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90525" y="1240694"/>
            <a:ext cx="4921214" cy="6672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Всего на 1 марта 2023 года</a:t>
            </a:r>
            <a:endParaRPr lang="ru-RU" b="1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  <p:sp>
        <p:nvSpPr>
          <p:cNvPr id="12" name="Скругленный прямоугольник 56">
            <a:extLst>
              <a:ext uri="{FF2B5EF4-FFF2-40B4-BE49-F238E27FC236}">
                <a16:creationId xmlns="" xmlns:a16="http://schemas.microsoft.com/office/drawing/2014/main" id="{7D5109DB-5C3B-4D44-9353-4D26A24E9001}"/>
              </a:ext>
            </a:extLst>
          </p:cNvPr>
          <p:cNvSpPr/>
          <p:nvPr/>
        </p:nvSpPr>
        <p:spPr>
          <a:xfrm>
            <a:off x="367219" y="4579078"/>
            <a:ext cx="4944520" cy="2016000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endParaRPr lang="ru-RU" sz="140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Процент полноты размещения информации о ГЗ на Официальном сайте ГМУ составляет 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87,12</a:t>
            </a:r>
            <a:r>
              <a:rPr lang="ru-RU" sz="20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, 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из них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:</a:t>
            </a:r>
          </a:p>
          <a:p>
            <a:endParaRPr lang="ru-RU" sz="12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федеральному бюджету – </a:t>
            </a:r>
            <a:r>
              <a:rPr lang="ru-RU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67,58%</a:t>
            </a:r>
            <a:r>
              <a:rPr lang="ru-RU" sz="14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;</a:t>
            </a:r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региональному бюджету – </a:t>
            </a:r>
            <a:r>
              <a:rPr lang="ru-RU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90,66%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;</a:t>
            </a:r>
          </a:p>
          <a:p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местному бюджету – </a:t>
            </a:r>
            <a:r>
              <a:rPr lang="ru-RU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87,30%</a:t>
            </a:r>
            <a:r>
              <a:rPr lang="ru-RU" sz="14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.</a:t>
            </a:r>
          </a:p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endParaRPr lang="ru-RU" sz="20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endParaRPr lang="ru-RU" sz="1200" b="1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ctr"/>
            <a:endParaRPr lang="ru-RU" sz="16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481616"/>
              </p:ext>
            </p:extLst>
          </p:nvPr>
        </p:nvGraphicFramePr>
        <p:xfrm>
          <a:off x="5548045" y="1715283"/>
          <a:ext cx="6353366" cy="4167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9265"/>
                <a:gridCol w="962731"/>
                <a:gridCol w="1469437"/>
                <a:gridCol w="1484659"/>
                <a:gridCol w="1307274"/>
              </a:tblGrid>
              <a:tr h="15313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Уровень бюджета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Тип учреждения</a:t>
                      </a:r>
                      <a:b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в текущем отчетном периоде </a:t>
                      </a:r>
                      <a:b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2023 г.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Количество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учреждений,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до которых доведено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ГЗ в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текущем отчетном периоде </a:t>
                      </a:r>
                      <a:b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2023 г.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Количество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учреждений,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по которым информация о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ГЗ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НЕ 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размещена на Официальном сайте ГМУ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Процент полноты публикации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ГЗ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71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40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Федеральный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казенное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719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620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13,77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0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Федеральный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бюджетное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4 217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914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78,33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0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Федеральный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автономное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331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174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47,43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0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Региональный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казенное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1 480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946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36,08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0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Региональный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бюджетное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19 265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1 127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94,15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0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Региональный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автономное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4 254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263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93,82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0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Местный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казенное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5 482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5 454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0,51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40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Местный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бюджетное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64 556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4 361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93,24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408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Местный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автономное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chemeClr val="tx1"/>
                          </a:solidFill>
                          <a:effectLst/>
                        </a:rPr>
                        <a:t>13 442</a:t>
                      </a:r>
                      <a:endParaRPr lang="ru-RU" sz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789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94,13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240892">
                <a:tc gridSpan="2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Итого: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113 746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14 648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87,12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3311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37563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Статистика </a:t>
            </a:r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причин 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неразмещения </a:t>
            </a:r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информации о 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государственном </a:t>
            </a:r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муниципальном) </a:t>
            </a:r>
            <a:endParaRPr lang="ru-RU" sz="1800" b="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задание учреждениями на 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в сети Интернет </a:t>
            </a:r>
            <a:r>
              <a:rPr lang="ru-RU" sz="1800" b="0" u="sng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www.bus.gov.ru</a:t>
            </a:r>
            <a:r>
              <a:rPr lang="ru-RU" sz="1800" b="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800" b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510679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3</a:t>
            </a:fld>
            <a:endParaRPr lang="ru-RU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299768"/>
              </p:ext>
            </p:extLst>
          </p:nvPr>
        </p:nvGraphicFramePr>
        <p:xfrm>
          <a:off x="534256" y="1489252"/>
          <a:ext cx="11116638" cy="48468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38718"/>
                <a:gridCol w="1977786"/>
                <a:gridCol w="1880170"/>
                <a:gridCol w="1633591"/>
                <a:gridCol w="1972639"/>
                <a:gridCol w="2013734"/>
              </a:tblGrid>
              <a:tr h="115509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>
                          <a:solidFill>
                            <a:schemeClr val="tx1"/>
                          </a:solidFill>
                          <a:effectLst/>
                        </a:rPr>
                        <a:t>Уровень </a:t>
                      </a: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</a:rPr>
                        <a:t>бюджета учреждений</a:t>
                      </a: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проставлена отметка учредителем о недоведении государственного (муниципального) задания в 2023 году</a:t>
                      </a:r>
                      <a:endParaRPr lang="ru-RU" sz="15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01.03.2023 не доведено государственное (муниципальное) задание учредителем</a:t>
                      </a:r>
                      <a:endParaRPr lang="ru-RU" sz="15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Технические проблемы</a:t>
                      </a:r>
                      <a:endParaRPr lang="ru-RU" sz="15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Отсутствуют объективные причины неразмещения государственного (муниципального) задания в 2023 году</a:t>
                      </a:r>
                      <a:endParaRPr lang="ru-RU" sz="15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Иные причины неразмещения государственного (муниципального) задания в 2023 году</a:t>
                      </a:r>
                      <a:endParaRPr lang="ru-RU" sz="15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94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812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</a:rPr>
                        <a:t>Федеральный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615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812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</a:rPr>
                        <a:t>Региональный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1379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812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b="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0" dirty="0" smtClean="0">
                          <a:solidFill>
                            <a:schemeClr val="tx1"/>
                          </a:solidFill>
                          <a:effectLst/>
                        </a:rPr>
                        <a:t>Местный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4907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568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4411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6812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  <a:effectLst/>
                        </a:rPr>
                        <a:t>Итого: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6259 (42,72%)</a:t>
                      </a:r>
                      <a:endParaRPr lang="ru-RU" sz="15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648 (4,42%)</a:t>
                      </a:r>
                      <a:endParaRPr lang="ru-RU" sz="15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169 (1,15%) </a:t>
                      </a:r>
                      <a:endParaRPr lang="ru-RU" sz="15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6453 (44,05%)</a:t>
                      </a:r>
                      <a:endParaRPr lang="ru-RU" sz="15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1119 (7,63%)</a:t>
                      </a:r>
                      <a:endParaRPr lang="ru-RU" sz="1500" b="1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5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7879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507707" y="237563"/>
            <a:ext cx="1039370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Анализ 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причин неразмещения </a:t>
            </a:r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информации о 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государственном </a:t>
            </a:r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муниципальном) </a:t>
            </a:r>
            <a:endParaRPr lang="ru-RU" sz="1800" b="0" dirty="0" smtClean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1800" b="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задание учреждениями на Официальном </a:t>
            </a:r>
            <a:r>
              <a:rPr lang="ru-RU" sz="1800" b="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сайте в сети Интернет </a:t>
            </a:r>
            <a:r>
              <a:rPr lang="ru-RU" sz="1800" b="0" u="sng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www.bus.gov.ru</a:t>
            </a:r>
            <a:r>
              <a:rPr lang="ru-RU" sz="1800" b="0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Segoe UI Light" panose="020B0502040204020203" pitchFamily="34" charset="0"/>
              </a:rPr>
              <a:t>  </a:t>
            </a:r>
            <a:endParaRPr lang="ru-RU" sz="1800" b="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510679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5463613"/>
              </p:ext>
            </p:extLst>
          </p:nvPr>
        </p:nvGraphicFramePr>
        <p:xfrm>
          <a:off x="534255" y="977448"/>
          <a:ext cx="11367156" cy="57672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7936"/>
                <a:gridCol w="2317173"/>
                <a:gridCol w="2196882"/>
                <a:gridCol w="2063661"/>
                <a:gridCol w="2341504"/>
              </a:tblGrid>
              <a:tr h="97604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Не проставлена отметка учредителем о недоведении государственного (муниципального) задания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2023 году</a:t>
                      </a:r>
                      <a:endParaRPr lang="ru-RU" sz="13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01.03.2023 не доведено государственное (муниципальное) задание учредителем</a:t>
                      </a:r>
                      <a:endParaRPr lang="ru-RU" sz="13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Технические проблемы</a:t>
                      </a:r>
                      <a:endParaRPr lang="ru-RU" sz="13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Отсутствуют объективные причины неразмещения государственного (муниципального) задания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2023 году</a:t>
                      </a: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Иные причины неразмещения государственного (муниципального) задания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2023 году</a:t>
                      </a:r>
                      <a:endParaRPr lang="ru-RU" sz="13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061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92355"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 отработано исправление нештатным способом признака недоведения ГЗ для казенных учреждений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Учредители которых не зарегистрированы в ГИС ГМУ. Планируется доработка по автопубликации подведомственной сети.</a:t>
                      </a: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присутствуют записи информации об органах исполнительной власти субъекта Российской Федерации (органов местной администрации), не относящихся к учреждениям с типами казенные, бюджетные и автономные</a:t>
                      </a:r>
                      <a:endParaRPr lang="ru-RU" sz="1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признак недоведения ГЗ в большинстве случаев не проставлен для филиалов федеральных бюджетных и автономных учреждений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Планируемая дата доведения ГЗ: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федеральным БУ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</a:t>
                      </a:r>
                    </a:p>
                    <a:p>
                      <a:pPr marL="176213" indent="0">
                        <a:buFontTx/>
                        <a:buNone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март-апрель 2023 года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федеральным АУ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</a:t>
                      </a:r>
                    </a:p>
                    <a:p>
                      <a:pPr marL="0" indent="176213">
                        <a:buFontTx/>
                        <a:buNone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март 2023 года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региональным КУ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</a:t>
                      </a:r>
                    </a:p>
                    <a:p>
                      <a:pPr marL="0" indent="176213">
                        <a:buFontTx/>
                        <a:buNone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март 2023 года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региональным БУ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</a:t>
                      </a:r>
                    </a:p>
                    <a:p>
                      <a:pPr marL="0" indent="176213">
                        <a:buFontTx/>
                        <a:buNone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март 2023 года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региональным АУ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</a:t>
                      </a:r>
                    </a:p>
                    <a:p>
                      <a:pPr marL="0" indent="176213">
                        <a:buFontTx/>
                        <a:buNone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март 2023 года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местным КУ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</a:t>
                      </a:r>
                    </a:p>
                    <a:p>
                      <a:pPr marL="0" indent="176213">
                        <a:buFontTx/>
                        <a:buNone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март 2023 года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местным БУ 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 </a:t>
                      </a:r>
                    </a:p>
                    <a:p>
                      <a:pPr marL="0" indent="176213">
                        <a:buFontTx/>
                        <a:buNone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март, сентябрь 2023 года</a:t>
                      </a:r>
                    </a:p>
                    <a:p>
                      <a:pPr marL="93663" indent="-93663">
                        <a:buFontTx/>
                        <a:buChar char="-"/>
                      </a:pPr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93663" indent="-93663">
                        <a:buFontTx/>
                        <a:buChar char="-"/>
                      </a:pPr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200" b="0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* КУ – казенное учреждение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200" b="0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БУ – бюджетное учреждение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ru-RU" sz="1200" b="0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АУ – автономное учреждение</a:t>
                      </a:r>
                    </a:p>
                    <a:p>
                      <a:pPr marL="93663" indent="-93663">
                        <a:buFontTx/>
                        <a:buChar char="-"/>
                      </a:pPr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запись находится в архиве и иные технические причины</a:t>
                      </a:r>
                    </a:p>
                    <a:p>
                      <a:pPr marL="171450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ГЗ размещено, но не опубликовано</a:t>
                      </a:r>
                    </a:p>
                    <a:p>
                      <a:pPr marL="171450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учреждение ликвидировано</a:t>
                      </a:r>
                    </a:p>
                    <a:p>
                      <a:pPr marL="171450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смена признака о недоведении ГЗ</a:t>
                      </a:r>
                    </a:p>
                    <a:p>
                      <a:pPr marL="171450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технические проблемы при входе в личный кабинет учреждения</a:t>
                      </a:r>
                    </a:p>
                    <a:p>
                      <a:pPr marL="171450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технические ошибки при публикации ГЗ</a:t>
                      </a:r>
                    </a:p>
                    <a:p>
                      <a:pPr marL="171450" indent="-1714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ГЗ размещено, но не отражается в мониторинговом отчете.</a:t>
                      </a: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ru-RU" sz="1200" b="0" i="1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b="0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Примечание:</a:t>
                      </a:r>
                      <a:r>
                        <a:rPr lang="ru-RU" sz="1200" b="0" i="1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список обращений передан для анализа и оказания помощи в группу сопровождения</a:t>
                      </a:r>
                      <a:r>
                        <a:rPr lang="ru-RU" sz="1200" b="0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в ГК «Ланит»</a:t>
                      </a:r>
                    </a:p>
                    <a:p>
                      <a:pPr mar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endParaRPr lang="ru-RU" sz="1200" b="0" i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Отсутствуют объяснения от  государственных </a:t>
                      </a:r>
                      <a:r>
                        <a:rPr lang="ru-RU" sz="1200" b="0" kern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(муниципальных)</a:t>
                      </a:r>
                      <a:r>
                        <a:rPr lang="ru-RU" sz="1200" b="0" kern="1200" baseline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b="0" kern="120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учреждений</a:t>
                      </a: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  <a:p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6213" indent="-176213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  по федеральным КУ не проставлен признак о недоведении ГЗ учредителем на 2023 год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федеральным БУ и АУ не проставлен признак недоведения ГЗ на 2023 по филиалам учреждений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endParaRPr lang="ru-RU" sz="1200" b="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3663" indent="-93663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учреждение находится в стадии реорганизации, ликвидации</a:t>
                      </a:r>
                    </a:p>
                    <a:p>
                      <a:pPr marL="93663" indent="-93663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запись находится в архиве</a:t>
                      </a:r>
                    </a:p>
                    <a:p>
                      <a:pPr marL="93663" indent="-93663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смена типа учреждения</a:t>
                      </a:r>
                    </a:p>
                    <a:p>
                      <a:pPr marL="93663" indent="-93663">
                        <a:buFontTx/>
                        <a:buChar char="-"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учреждение без права ведения бухгалтерского учета</a:t>
                      </a:r>
                    </a:p>
                    <a:p>
                      <a:pPr marL="93663" indent="-93663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в мониторинговом отчете неверно отражается признак недоведения ГЗ</a:t>
                      </a:r>
                    </a:p>
                    <a:p>
                      <a:pPr marL="93663" indent="-93663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информации о ГЗ в процессе размещения</a:t>
                      </a:r>
                    </a:p>
                    <a:p>
                      <a:pPr marL="93663" indent="-93663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ведется подготовка новых документов о смене руководителя</a:t>
                      </a:r>
                    </a:p>
                    <a:p>
                      <a:pPr marL="93663" indent="-93663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ведутся работы по настройке личных кабинетов</a:t>
                      </a:r>
                    </a:p>
                    <a:p>
                      <a:pPr marL="93663" indent="-93663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информацию о ГЗ размещают вышестоящие учреждения (относится к неразмещению информации филиалами учреждений)</a:t>
                      </a:r>
                    </a:p>
                    <a:p>
                      <a:pPr marL="171450" indent="-171450" algn="just">
                        <a:buFontTx/>
                        <a:buChar char="-"/>
                      </a:pPr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вновь созданная организация</a:t>
                      </a:r>
                    </a:p>
                  </a:txBody>
                  <a:tcPr marL="68580" marR="68580" marT="0" marB="0">
                    <a:lnL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66A2D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545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46041</TotalTime>
  <Words>725</Words>
  <Application>Microsoft Office PowerPoint</Application>
  <PresentationFormat>Широкоэкранный</PresentationFormat>
  <Paragraphs>192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Helvetica Neue Medium</vt:lpstr>
      <vt:lpstr>Segoe UI Historic</vt:lpstr>
      <vt:lpstr>Segoe UI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Соколова Анастасия Владимировна</dc:creator>
  <cp:lastModifiedBy>Черненкова Светлана Владимировна</cp:lastModifiedBy>
  <cp:revision>1545</cp:revision>
  <cp:lastPrinted>2022-10-18T12:50:58Z</cp:lastPrinted>
  <dcterms:created xsi:type="dcterms:W3CDTF">2021-09-09T06:57:17Z</dcterms:created>
  <dcterms:modified xsi:type="dcterms:W3CDTF">2023-03-23T07:53:59Z</dcterms:modified>
</cp:coreProperties>
</file>