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13" r:id="rId2"/>
    <p:sldId id="570" r:id="rId3"/>
    <p:sldId id="574" r:id="rId4"/>
    <p:sldId id="576" r:id="rId5"/>
    <p:sldId id="578" r:id="rId6"/>
    <p:sldId id="579" r:id="rId7"/>
    <p:sldId id="580" r:id="rId8"/>
    <p:sldId id="582" r:id="rId9"/>
    <p:sldId id="583" r:id="rId10"/>
    <p:sldId id="585" r:id="rId11"/>
    <p:sldId id="587" r:id="rId12"/>
    <p:sldId id="588" r:id="rId13"/>
    <p:sldId id="589" r:id="rId14"/>
    <p:sldId id="590" r:id="rId15"/>
    <p:sldId id="591" r:id="rId16"/>
    <p:sldId id="584" r:id="rId17"/>
  </p:sldIdLst>
  <p:sldSz cx="12192000" cy="6858000"/>
  <p:notesSz cx="6819900" cy="99187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772B3B1-A49F-4BC4-A342-B9CC57AB85F7}">
          <p14:sldIdLst>
            <p14:sldId id="313"/>
            <p14:sldId id="570"/>
            <p14:sldId id="574"/>
            <p14:sldId id="576"/>
            <p14:sldId id="578"/>
            <p14:sldId id="579"/>
            <p14:sldId id="580"/>
            <p14:sldId id="582"/>
          </p14:sldIdLst>
        </p14:section>
        <p14:section name="Раздел без заголовка" id="{4FB49B65-3596-45DF-9005-72740699900D}">
          <p14:sldIdLst>
            <p14:sldId id="583"/>
            <p14:sldId id="585"/>
            <p14:sldId id="587"/>
            <p14:sldId id="588"/>
            <p14:sldId id="589"/>
            <p14:sldId id="590"/>
            <p14:sldId id="591"/>
            <p14:sldId id="5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Расулов Расул Морисович" initials="РРМ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AEFF7"/>
    <a:srgbClr val="D2DEEF"/>
    <a:srgbClr val="BDD7EE"/>
    <a:srgbClr val="9ABCE2"/>
    <a:srgbClr val="66A2D8"/>
    <a:srgbClr val="F8CBAD"/>
    <a:srgbClr val="999DA2"/>
    <a:srgbClr val="5B9BD5"/>
    <a:srgbClr val="606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8" autoAdjust="0"/>
    <p:restoredTop sz="86076" autoAdjust="0"/>
  </p:normalViewPr>
  <p:slideViewPr>
    <p:cSldViewPr snapToGrid="0" showGuides="1">
      <p:cViewPr varScale="1">
        <p:scale>
          <a:sx n="112" d="100"/>
          <a:sy n="112" d="100"/>
        </p:scale>
        <p:origin x="378" y="120"/>
      </p:cViewPr>
      <p:guideLst>
        <p:guide orient="horz" pos="2183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9" d="100"/>
          <a:sy n="79" d="100"/>
        </p:scale>
        <p:origin x="395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623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ECCE7B-2B55-459D-8182-D0557B1BD792}" type="datetimeFigureOut">
              <a:rPr lang="ru-RU" smtClean="0"/>
              <a:t>28.03.2023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62388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AC1E7-E411-4D4E-B275-787F7D6A6A5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3375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20CFA-C76D-41D5-AC3C-DFC6FDF4C7C3}" type="datetimeFigureOut">
              <a:rPr lang="ru-RU" smtClean="0"/>
              <a:t>28.03.2023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990" y="4773374"/>
            <a:ext cx="5455920" cy="3905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3032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96552-920F-4B31-9AF9-C3E3BD6AAE5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37848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96552-920F-4B31-9AF9-C3E3BD6AAE55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37603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5512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5439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61507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2742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8875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89247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5389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7551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4623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0805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6784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4919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7361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8950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4073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7859F-5EB7-4E64-BCCE-2436174D2195}" type="datetime1">
              <a:rPr lang="en-US" smtClean="0"/>
              <a:t>3/28/2023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8306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834FB-FCF5-49C0-86A1-A68CAE42855C}" type="datetime1">
              <a:rPr lang="en-US" smtClean="0"/>
              <a:t>3/28/2023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6527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5F4E2-A1ED-4636-9EF3-DF49ED77CD19}" type="datetime1">
              <a:rPr lang="en-US" smtClean="0"/>
              <a:t>3/28/2023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1083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>
            <a:cxnSpLocks/>
          </p:cNvCxnSpPr>
          <p:nvPr userDrawn="1"/>
        </p:nvCxnSpPr>
        <p:spPr>
          <a:xfrm>
            <a:off x="90488" y="990600"/>
            <a:ext cx="12012612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3102000" y="90000"/>
            <a:ext cx="9000000" cy="900000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2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2495550" y="6408739"/>
            <a:ext cx="7200900" cy="358775"/>
          </a:xfrm>
          <a:prstGeom prst="rect">
            <a:avLst/>
          </a:prstGeom>
        </p:spPr>
        <p:txBody>
          <a:bodyPr lIns="0" tIns="0" rIns="0" bIns="0"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11742738" y="6552070"/>
            <a:ext cx="360362" cy="215444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7F7F7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DCFD259-276A-48CF-AAAF-66CD61FCC4F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721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25" y="6377969"/>
            <a:ext cx="2804161" cy="574516"/>
          </a:xfrm>
          <a:prstGeom prst="rect">
            <a:avLst/>
          </a:prstGeom>
        </p:spPr>
        <p:txBody>
          <a:bodyPr/>
          <a:lstStyle/>
          <a:p>
            <a:fld id="{1C7807E7-04DB-4063-A163-05034F160F2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3/28/2023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45281" y="6377971"/>
            <a:ext cx="3901440" cy="574516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xmlns="" id="{2C64C0D2-3B01-4D89-AC3D-D015BF578CA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253594" y="6394481"/>
            <a:ext cx="2804161" cy="348813"/>
          </a:xfrm>
        </p:spPr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>
                <a:solidFill>
                  <a:srgbClr val="44546A"/>
                </a:solidFill>
              </a:rPr>
              <a:pPr/>
              <a:t>‹#›</a:t>
            </a:fld>
            <a:endParaRPr lang="ru-RU" dirty="0">
              <a:solidFill>
                <a:srgbClr val="44546A"/>
              </a:solidFill>
            </a:endParaRPr>
          </a:p>
        </p:txBody>
      </p:sp>
      <p:sp>
        <p:nvSpPr>
          <p:cNvPr id="6" name="Holder 2">
            <a:extLst>
              <a:ext uri="{FF2B5EF4-FFF2-40B4-BE49-F238E27FC236}">
                <a16:creationId xmlns:a16="http://schemas.microsoft.com/office/drawing/2014/main" xmlns="" id="{ACA70A9C-BB1B-495B-A91D-4FFE807FD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7763" y="46981"/>
            <a:ext cx="5789968" cy="348813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2267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xmlns="" id="{D1FFA894-E666-4AAB-90B4-A00984BD322C}"/>
              </a:ext>
            </a:extLst>
          </p:cNvPr>
          <p:cNvSpPr/>
          <p:nvPr userDrawn="1"/>
        </p:nvSpPr>
        <p:spPr>
          <a:xfrm flipV="1">
            <a:off x="1" y="530121"/>
            <a:ext cx="12192000" cy="374445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pPr algn="l" defTabSz="914400" hangingPunct="1"/>
            <a:endParaRPr sz="3867" b="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848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243154" y="1818512"/>
            <a:ext cx="8534401" cy="321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24"/>
            </a:lvl1pPr>
          </a:lstStyle>
          <a:p>
            <a:endParaRPr dirty="0"/>
          </a:p>
        </p:txBody>
      </p:sp>
      <p:sp>
        <p:nvSpPr>
          <p:cNvPr id="7" name="Holder 2">
            <a:extLst>
              <a:ext uri="{FF2B5EF4-FFF2-40B4-BE49-F238E27FC236}">
                <a16:creationId xmlns:a16="http://schemas.microsoft.com/office/drawing/2014/main" xmlns="" id="{7B23EBB8-90AE-42AD-89F1-AAACFA842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7763" y="46977"/>
            <a:ext cx="5789968" cy="35844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2329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xmlns="" id="{AC4B3DDE-8657-4CD7-8D3E-CD345DD21E94}"/>
              </a:ext>
            </a:extLst>
          </p:cNvPr>
          <p:cNvSpPr/>
          <p:nvPr userDrawn="1"/>
        </p:nvSpPr>
        <p:spPr>
          <a:xfrm flipV="1">
            <a:off x="1" y="530119"/>
            <a:ext cx="12192000" cy="374445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3808" dirty="0"/>
          </a:p>
        </p:txBody>
      </p:sp>
      <p:sp>
        <p:nvSpPr>
          <p:cNvPr id="10" name="Дата 9">
            <a:extLst>
              <a:ext uri="{FF2B5EF4-FFF2-40B4-BE49-F238E27FC236}">
                <a16:creationId xmlns:a16="http://schemas.microsoft.com/office/drawing/2014/main" xmlns="" id="{20278EF6-AF14-48C2-AE7F-BB201C546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7CF9D-A9A0-45D5-8D93-C442C40996DA}" type="datetime1">
              <a:rPr lang="en-US" smtClean="0"/>
              <a:t>3/28/2023</a:t>
            </a:fld>
            <a:endParaRPr lang="en-US" dirty="0"/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xmlns="" id="{673C5D05-5317-4410-986D-0EB45742A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xmlns="" id="{9B8336B5-74EC-4EED-88A6-FF7D2C8A8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5284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4090-15DC-42C9-A2EA-2963BC17DB0C}" type="datetime1">
              <a:rPr lang="en-US" smtClean="0"/>
              <a:t>3/28/2023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1879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20002-6272-47A7-93E4-274B2FFAC211}" type="datetime1">
              <a:rPr lang="en-US" smtClean="0"/>
              <a:t>3/28/2023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4850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4D71F-972C-4739-B44C-8D824753A5CD}" type="datetime1">
              <a:rPr lang="en-US" smtClean="0"/>
              <a:t>3/28/2023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4139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04E6-BAAD-4737-B6F0-7A03C7AFB364}" type="datetime1">
              <a:rPr lang="en-US" smtClean="0"/>
              <a:t>3/28/2023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2632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A4784-0414-45C4-9C41-BE93BB9A9A2F}" type="datetime1">
              <a:rPr lang="en-US" smtClean="0"/>
              <a:t>3/28/2023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177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9122-1BE7-4E87-915C-52BF3F1F07BE}" type="datetime1">
              <a:rPr lang="en-US" smtClean="0"/>
              <a:t>3/28/2023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3666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4CB5C-8D28-4AD7-9913-5D88D6658A31}" type="datetime1">
              <a:rPr lang="en-US" smtClean="0"/>
              <a:t>3/28/2023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3078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C829C-1CB8-430B-BC67-3AD03DAE52CD}" type="datetime1">
              <a:rPr lang="en-US" smtClean="0"/>
              <a:t>3/28/2023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6433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E6C37-C25F-42BF-98DC-6F5DBD8059D4}" type="datetime1">
              <a:rPr lang="en-US" smtClean="0"/>
              <a:t>3/28/2023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887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3" r:id="rId13"/>
    <p:sldLayoutId id="2147483681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image" Target="cid:image001.png@01D960D9.1B5FE760" TargetMode="Externa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5" Type="http://schemas.openxmlformats.org/officeDocument/2006/relationships/image" Target="cid:image001.png@01D960DA.898BFC50" TargetMode="Externa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5" Type="http://schemas.openxmlformats.org/officeDocument/2006/relationships/image" Target="cid:image001.png@01D960DA.DE7A6300" TargetMode="Externa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openxmlformats.org/officeDocument/2006/relationships/image" Target="cid:image001.png@01D960DB.4A05D1E0" TargetMode="Externa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5" Type="http://schemas.openxmlformats.org/officeDocument/2006/relationships/image" Target="cid:image001.png@01D960DB.CA8D6A30" TargetMode="Externa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5" Type="http://schemas.openxmlformats.org/officeDocument/2006/relationships/image" Target="cid:image001.png@01D960DB.6850F260" TargetMode="Externa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7"/>
          <p:cNvSpPr/>
          <p:nvPr/>
        </p:nvSpPr>
        <p:spPr>
          <a:xfrm>
            <a:off x="83947" y="-63794"/>
            <a:ext cx="12192000" cy="37719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333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947" y="114300"/>
            <a:ext cx="5906705" cy="66294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" t="54217" r="794"/>
          <a:stretch/>
        </p:blipFill>
        <p:spPr>
          <a:xfrm>
            <a:off x="6179947" y="3708512"/>
            <a:ext cx="5906705" cy="3035188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517236" y="2295338"/>
            <a:ext cx="5748482" cy="1133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>
            <a:noAutofit/>
          </a:bodyPr>
          <a:lstStyle>
            <a:lvl1pPr marL="0" marR="0" indent="0" algn="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34" b="1" i="0" u="none" strike="noStrike" cap="none" spc="0" baseline="0">
                <a:solidFill>
                  <a:schemeClr val="tx2"/>
                </a:solidFill>
                <a:uFillTx/>
                <a:latin typeface="Arial"/>
                <a:ea typeface="+mn-ea"/>
                <a:cs typeface="Arial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l" hangingPunct="1"/>
            <a:endParaRPr lang="ru-RU" sz="2800" dirty="0">
              <a:solidFill>
                <a:schemeClr val="bg1"/>
              </a:solidFill>
              <a:latin typeface="Segoe UI Light" panose="020B0502040204020203" pitchFamily="34" charset="0"/>
              <a:ea typeface="Segoe UI Historic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4985" y="466726"/>
            <a:ext cx="6362965" cy="254149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Представление территориальными органами Федерального казначейства в финансовые органы субъектов Российской Федерации отчетности по казначейскому обслуживанию исполнения </a:t>
            </a:r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бюджетов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2634" y="5863516"/>
            <a:ext cx="7191639" cy="80794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Федеральное казначейство 2023</a:t>
            </a:r>
            <a:endParaRPr lang="ru-RU" sz="900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srgbClr val="44546A"/>
                </a:solidFill>
              </a:rPr>
              <a:pPr/>
              <a:t>1</a:t>
            </a:fld>
            <a:endParaRPr lang="ru-RU" dirty="0">
              <a:solidFill>
                <a:srgbClr val="4454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28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7186"/>
            <a:ext cx="1402441" cy="54898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13" name="Заголовок 2"/>
          <p:cNvSpPr txBox="1">
            <a:spLocks/>
          </p:cNvSpPr>
          <p:nvPr/>
        </p:nvSpPr>
        <p:spPr>
          <a:xfrm>
            <a:off x="1507707" y="137535"/>
            <a:ext cx="10393704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Порядок представления ТОФК бюджетной отчетности финансовому органу.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ППО СУФД</a:t>
            </a:r>
          </a:p>
          <a:p>
            <a:endParaRPr lang="ru-RU" sz="200" dirty="0" smtClean="0">
              <a:solidFill>
                <a:schemeClr val="tx1"/>
              </a:solidFill>
              <a:latin typeface="Segoe UI Light" panose="020B0502040204020203" pitchFamily="34" charset="0"/>
              <a:ea typeface="Cambria" panose="02040503050406030204" pitchFamily="18" charset="0"/>
              <a:cs typeface="Segoe UI Light" panose="020B0502040204020203" pitchFamily="34" charset="0"/>
            </a:endParaRPr>
          </a:p>
          <a:p>
            <a:endParaRPr lang="ru-RU" sz="300" dirty="0" smtClean="0">
              <a:solidFill>
                <a:schemeClr val="tx1"/>
              </a:solidFill>
              <a:latin typeface="Segoe UI Light" panose="020B0502040204020203" pitchFamily="34" charset="0"/>
              <a:ea typeface="Cambria" panose="02040503050406030204" pitchFamily="18" charset="0"/>
              <a:cs typeface="Segoe UI Light" panose="020B0502040204020203" pitchFamily="34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Light" panose="020B0502040204020203" pitchFamily="34" charset="0"/>
              </a:rPr>
              <a:t>  </a:t>
            </a:r>
            <a:endParaRPr lang="ru-RU" sz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Segoe UI Light" panose="020B0502040204020203" pitchFamily="34" charset="0"/>
            </a:endParaRPr>
          </a:p>
        </p:txBody>
      </p:sp>
      <p:pic>
        <p:nvPicPr>
          <p:cNvPr id="6" name="Рисунок 5" descr="cid:image001.png@01D960D9.1B5FE760"/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111" y="1986848"/>
            <a:ext cx="9243553" cy="384560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8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2680558" y="1231497"/>
            <a:ext cx="7087285" cy="462911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2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Пример представления Отчета </a:t>
            </a:r>
            <a:r>
              <a:rPr lang="ru-RU" sz="12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 поступлениям и выбытиям (ф. 0503151</a:t>
            </a:r>
            <a:r>
              <a:rPr lang="ru-RU" sz="12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 средствами ППО СУФД </a:t>
            </a:r>
            <a:endParaRPr lang="ru-RU" sz="1200" dirty="0">
              <a:solidFill>
                <a:schemeClr val="tx1"/>
              </a:solidFill>
            </a:endParaRPr>
          </a:p>
          <a:p>
            <a:endParaRPr lang="ru-RU" sz="12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77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7186"/>
            <a:ext cx="1402441" cy="54898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13" name="Заголовок 2"/>
          <p:cNvSpPr txBox="1">
            <a:spLocks/>
          </p:cNvSpPr>
          <p:nvPr/>
        </p:nvSpPr>
        <p:spPr>
          <a:xfrm>
            <a:off x="1507707" y="137535"/>
            <a:ext cx="10393704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Порядок представления ТОФК бюджетной отчетности финансовому органу.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ППО СУФД</a:t>
            </a:r>
          </a:p>
          <a:p>
            <a:endParaRPr lang="ru-RU" sz="200" dirty="0" smtClean="0">
              <a:solidFill>
                <a:schemeClr val="tx1"/>
              </a:solidFill>
              <a:latin typeface="Segoe UI Light" panose="020B0502040204020203" pitchFamily="34" charset="0"/>
              <a:ea typeface="Cambria" panose="02040503050406030204" pitchFamily="18" charset="0"/>
              <a:cs typeface="Segoe UI Light" panose="020B0502040204020203" pitchFamily="34" charset="0"/>
            </a:endParaRPr>
          </a:p>
          <a:p>
            <a:endParaRPr lang="ru-RU" sz="300" dirty="0" smtClean="0">
              <a:solidFill>
                <a:schemeClr val="tx1"/>
              </a:solidFill>
              <a:latin typeface="Segoe UI Light" panose="020B0502040204020203" pitchFamily="34" charset="0"/>
              <a:ea typeface="Cambria" panose="02040503050406030204" pitchFamily="18" charset="0"/>
              <a:cs typeface="Segoe UI Light" panose="020B0502040204020203" pitchFamily="34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Light" panose="020B0502040204020203" pitchFamily="34" charset="0"/>
              </a:rPr>
              <a:t>  </a:t>
            </a:r>
            <a:endParaRPr lang="ru-RU" sz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Segoe UI Light" panose="020B0502040204020203" pitchFamily="34" charset="0"/>
            </a:endParaRPr>
          </a:p>
        </p:txBody>
      </p:sp>
      <p:pic>
        <p:nvPicPr>
          <p:cNvPr id="7" name="Рисунок 6" descr="cid:image001.png@01D960DA.898BFC50"/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025" y="1910080"/>
            <a:ext cx="9251950" cy="35934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0757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7186"/>
            <a:ext cx="1402441" cy="54898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13" name="Заголовок 2"/>
          <p:cNvSpPr txBox="1">
            <a:spLocks/>
          </p:cNvSpPr>
          <p:nvPr/>
        </p:nvSpPr>
        <p:spPr>
          <a:xfrm>
            <a:off x="1507707" y="137535"/>
            <a:ext cx="10393704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Порядок представления ТОФК бюджетной отчетности финансовому органу.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ППО СУФД</a:t>
            </a:r>
          </a:p>
          <a:p>
            <a:endParaRPr lang="ru-RU" sz="200" dirty="0" smtClean="0">
              <a:solidFill>
                <a:schemeClr val="tx1"/>
              </a:solidFill>
              <a:latin typeface="Segoe UI Light" panose="020B0502040204020203" pitchFamily="34" charset="0"/>
              <a:ea typeface="Cambria" panose="02040503050406030204" pitchFamily="18" charset="0"/>
              <a:cs typeface="Segoe UI Light" panose="020B0502040204020203" pitchFamily="34" charset="0"/>
            </a:endParaRPr>
          </a:p>
          <a:p>
            <a:endParaRPr lang="ru-RU" sz="300" dirty="0" smtClean="0">
              <a:solidFill>
                <a:schemeClr val="tx1"/>
              </a:solidFill>
              <a:latin typeface="Segoe UI Light" panose="020B0502040204020203" pitchFamily="34" charset="0"/>
              <a:ea typeface="Cambria" panose="02040503050406030204" pitchFamily="18" charset="0"/>
              <a:cs typeface="Segoe UI Light" panose="020B0502040204020203" pitchFamily="34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Light" panose="020B0502040204020203" pitchFamily="34" charset="0"/>
              </a:rPr>
              <a:t>  </a:t>
            </a:r>
            <a:endParaRPr lang="ru-RU" sz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Segoe UI Light" panose="020B0502040204020203" pitchFamily="34" charset="0"/>
            </a:endParaRPr>
          </a:p>
        </p:txBody>
      </p:sp>
      <p:pic>
        <p:nvPicPr>
          <p:cNvPr id="6" name="Рисунок 5" descr="cid:image001.png@01D960DA.DE7A6300"/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025" y="1608772"/>
            <a:ext cx="9251950" cy="38519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7156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7186"/>
            <a:ext cx="1402441" cy="54898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13" name="Заголовок 2"/>
          <p:cNvSpPr txBox="1">
            <a:spLocks/>
          </p:cNvSpPr>
          <p:nvPr/>
        </p:nvSpPr>
        <p:spPr>
          <a:xfrm>
            <a:off x="1507707" y="137535"/>
            <a:ext cx="10393704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Порядок представления ТОФК бюджетной отчетности финансовому органу.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ППО СУФД</a:t>
            </a:r>
          </a:p>
          <a:p>
            <a:endParaRPr lang="ru-RU" sz="200" dirty="0" smtClean="0">
              <a:solidFill>
                <a:schemeClr val="tx1"/>
              </a:solidFill>
              <a:latin typeface="Segoe UI Light" panose="020B0502040204020203" pitchFamily="34" charset="0"/>
              <a:ea typeface="Cambria" panose="02040503050406030204" pitchFamily="18" charset="0"/>
              <a:cs typeface="Segoe UI Light" panose="020B0502040204020203" pitchFamily="34" charset="0"/>
            </a:endParaRPr>
          </a:p>
          <a:p>
            <a:endParaRPr lang="ru-RU" sz="300" dirty="0" smtClean="0">
              <a:solidFill>
                <a:schemeClr val="tx1"/>
              </a:solidFill>
              <a:latin typeface="Segoe UI Light" panose="020B0502040204020203" pitchFamily="34" charset="0"/>
              <a:ea typeface="Cambria" panose="02040503050406030204" pitchFamily="18" charset="0"/>
              <a:cs typeface="Segoe UI Light" panose="020B0502040204020203" pitchFamily="34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Light" panose="020B0502040204020203" pitchFamily="34" charset="0"/>
              </a:rPr>
              <a:t>  </a:t>
            </a:r>
            <a:endParaRPr lang="ru-RU" sz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Segoe UI Light" panose="020B0502040204020203" pitchFamily="34" charset="0"/>
            </a:endParaRPr>
          </a:p>
        </p:txBody>
      </p:sp>
      <p:pic>
        <p:nvPicPr>
          <p:cNvPr id="7" name="Рисунок 6" descr="cid:image001.png@01D960DB.4A05D1E0"/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025" y="1279525"/>
            <a:ext cx="9251950" cy="4298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3381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7186"/>
            <a:ext cx="1402441" cy="54898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13" name="Заголовок 2"/>
          <p:cNvSpPr txBox="1">
            <a:spLocks/>
          </p:cNvSpPr>
          <p:nvPr/>
        </p:nvSpPr>
        <p:spPr>
          <a:xfrm>
            <a:off x="1507707" y="137535"/>
            <a:ext cx="10393704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Порядок представления ТОФК бюджетной отчетности финансовому органу.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ППО СУФД</a:t>
            </a:r>
          </a:p>
          <a:p>
            <a:endParaRPr lang="ru-RU" sz="200" dirty="0" smtClean="0">
              <a:solidFill>
                <a:schemeClr val="tx1"/>
              </a:solidFill>
              <a:latin typeface="Segoe UI Light" panose="020B0502040204020203" pitchFamily="34" charset="0"/>
              <a:ea typeface="Cambria" panose="02040503050406030204" pitchFamily="18" charset="0"/>
              <a:cs typeface="Segoe UI Light" panose="020B0502040204020203" pitchFamily="34" charset="0"/>
            </a:endParaRPr>
          </a:p>
          <a:p>
            <a:endParaRPr lang="ru-RU" sz="300" dirty="0" smtClean="0">
              <a:solidFill>
                <a:schemeClr val="tx1"/>
              </a:solidFill>
              <a:latin typeface="Segoe UI Light" panose="020B0502040204020203" pitchFamily="34" charset="0"/>
              <a:ea typeface="Cambria" panose="02040503050406030204" pitchFamily="18" charset="0"/>
              <a:cs typeface="Segoe UI Light" panose="020B0502040204020203" pitchFamily="34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Light" panose="020B0502040204020203" pitchFamily="34" charset="0"/>
              </a:rPr>
              <a:t>  </a:t>
            </a:r>
            <a:endParaRPr lang="ru-RU" sz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Segoe UI Light" panose="020B0502040204020203" pitchFamily="34" charset="0"/>
            </a:endParaRPr>
          </a:p>
        </p:txBody>
      </p:sp>
      <p:pic>
        <p:nvPicPr>
          <p:cNvPr id="6" name="Рисунок 5" descr="cid:image001.png@01D960DB.CA8D6A30"/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250" y="1683521"/>
            <a:ext cx="8733801" cy="45745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9885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7186"/>
            <a:ext cx="1402441" cy="54898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13" name="Заголовок 2"/>
          <p:cNvSpPr txBox="1">
            <a:spLocks/>
          </p:cNvSpPr>
          <p:nvPr/>
        </p:nvSpPr>
        <p:spPr>
          <a:xfrm>
            <a:off x="1507707" y="137535"/>
            <a:ext cx="10393704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Порядок представления ТОФК бюджетной отчетности финансовому органу.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ППО СУФД</a:t>
            </a:r>
          </a:p>
          <a:p>
            <a:endParaRPr lang="ru-RU" sz="200" dirty="0" smtClean="0">
              <a:solidFill>
                <a:schemeClr val="tx1"/>
              </a:solidFill>
              <a:latin typeface="Segoe UI Light" panose="020B0502040204020203" pitchFamily="34" charset="0"/>
              <a:ea typeface="Cambria" panose="02040503050406030204" pitchFamily="18" charset="0"/>
              <a:cs typeface="Segoe UI Light" panose="020B0502040204020203" pitchFamily="34" charset="0"/>
            </a:endParaRPr>
          </a:p>
          <a:p>
            <a:endParaRPr lang="ru-RU" sz="300" dirty="0" smtClean="0">
              <a:solidFill>
                <a:schemeClr val="tx1"/>
              </a:solidFill>
              <a:latin typeface="Segoe UI Light" panose="020B0502040204020203" pitchFamily="34" charset="0"/>
              <a:ea typeface="Cambria" panose="02040503050406030204" pitchFamily="18" charset="0"/>
              <a:cs typeface="Segoe UI Light" panose="020B0502040204020203" pitchFamily="34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Light" panose="020B0502040204020203" pitchFamily="34" charset="0"/>
              </a:rPr>
              <a:t>  </a:t>
            </a:r>
            <a:endParaRPr lang="ru-RU" sz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Segoe UI Light" panose="020B0502040204020203" pitchFamily="34" charset="0"/>
            </a:endParaRPr>
          </a:p>
        </p:txBody>
      </p:sp>
      <p:pic>
        <p:nvPicPr>
          <p:cNvPr id="7" name="Рисунок 6" descr="cid:image001.png@01D960DB.6850F260"/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822" y="1086035"/>
            <a:ext cx="8639649" cy="44783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1016950" y="5758864"/>
            <a:ext cx="9960426" cy="837066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2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Отчетность в ФО представляется посредством СУФД в соответствии с «Требованиями к форматам, используемым при информационном взаимодействии между территориальными органами Федерального казначейства и участниками бюджетного процесса, </a:t>
            </a:r>
            <a:r>
              <a:rPr lang="ru-RU" sz="1200" dirty="0" err="1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неучастниками</a:t>
            </a:r>
            <a:r>
              <a:rPr lang="ru-RU" sz="12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бюджетного процесса, бюджетными учреждениями, автономными учреждениями, Счетной палатой» в составе альбома версии 34.0 и перечня изменений в альбоме версии 34.0 (формат ТФФ).</a:t>
            </a:r>
          </a:p>
        </p:txBody>
      </p:sp>
    </p:spTree>
    <p:extLst>
      <p:ext uri="{BB962C8B-B14F-4D97-AF65-F5344CB8AC3E}">
        <p14:creationId xmlns:p14="http://schemas.microsoft.com/office/powerpoint/2010/main" val="80456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7186"/>
            <a:ext cx="1402441" cy="548985"/>
          </a:xfrm>
          <a:prstGeom prst="rect">
            <a:avLst/>
          </a:prstGeom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1507707" y="276034"/>
            <a:ext cx="10246143" cy="47705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Сроки представления отчетности ТОФК финансовому органу</a:t>
            </a:r>
          </a:p>
          <a:p>
            <a:endParaRPr lang="ru-RU" sz="300" dirty="0" smtClean="0">
              <a:solidFill>
                <a:schemeClr val="tx1"/>
              </a:solidFill>
              <a:latin typeface="Segoe UI Light" panose="020B0502040204020203" pitchFamily="34" charset="0"/>
              <a:ea typeface="Cambria" panose="02040503050406030204" pitchFamily="18" charset="0"/>
              <a:cs typeface="Segoe UI Light" panose="020B0502040204020203" pitchFamily="34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Light" panose="020B0502040204020203" pitchFamily="34" charset="0"/>
              </a:rPr>
              <a:t>  </a:t>
            </a:r>
            <a:endParaRPr lang="ru-RU" sz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Segoe UI Light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3007" y="1050494"/>
            <a:ext cx="10544175" cy="11334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>Приказ 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</a:rPr>
              <a:t>Казначейства России от 10.12.2021 N 333 </a:t>
            </a: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>«Об 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</a:rPr>
              <a:t>утверждении Особенностей формирования и сроков представления отчетности территориальными органами Федерального </a:t>
            </a: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>казначейства» (Приложение №1)</a:t>
            </a:r>
            <a:endParaRPr lang="ru-RU" sz="1600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010650" y="6462712"/>
            <a:ext cx="2743200" cy="20637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8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7839074" y="5030753"/>
            <a:ext cx="3505201" cy="1228725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Ежемесячно, </a:t>
            </a:r>
            <a:r>
              <a:rPr lang="ru-RU" sz="16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7 </a:t>
            </a:r>
            <a:r>
              <a:rPr lang="ru-RU" sz="16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числа месяца, следующего за </a:t>
            </a:r>
            <a:r>
              <a:rPr lang="ru-RU" sz="16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отчетным</a:t>
            </a:r>
            <a:endParaRPr lang="ru-RU" sz="1600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800100" y="2278028"/>
            <a:ext cx="5362575" cy="1200150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Баланс по операциям кассового обслуживания</a:t>
            </a:r>
          </a:p>
          <a:p>
            <a:pPr algn="ctr"/>
            <a:r>
              <a:rPr lang="ru-RU" sz="1600" b="1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исполнения бюджета </a:t>
            </a:r>
            <a:endParaRPr lang="ru-RU" sz="1600" b="1" dirty="0" smtClean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</a:t>
            </a:r>
            <a:r>
              <a:rPr lang="ru-RU" sz="1600" b="1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ф. 0503150</a:t>
            </a:r>
            <a:r>
              <a:rPr lang="ru-RU" sz="1600" b="1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</a:p>
        </p:txBody>
      </p:sp>
      <p:sp>
        <p:nvSpPr>
          <p:cNvPr id="20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800099" y="5021228"/>
            <a:ext cx="5362576" cy="1238250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Консолидированный отчет о кассовых поступлениях и выбытиях </a:t>
            </a:r>
            <a:endParaRPr lang="ru-RU" sz="1600" b="1" dirty="0" smtClean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</a:t>
            </a:r>
            <a:r>
              <a:rPr lang="ru-RU" sz="1600" b="1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ф. 0503152)</a:t>
            </a:r>
            <a:r>
              <a:rPr lang="ru-RU" sz="16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ru-RU" sz="1600" dirty="0" smtClean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endParaRPr lang="ru-RU" sz="1400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1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800099" y="3687728"/>
            <a:ext cx="5362575" cy="1123950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t"/>
          <a:lstStyle/>
          <a:p>
            <a:pPr algn="ctr"/>
            <a:endParaRPr lang="ru-RU" sz="1600" b="1" dirty="0" smtClean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Отчет </a:t>
            </a:r>
            <a:r>
              <a:rPr lang="ru-RU" sz="16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 поступлениям и </a:t>
            </a:r>
            <a:r>
              <a:rPr lang="ru-RU" sz="16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выбытиям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</a:t>
            </a:r>
            <a:r>
              <a:rPr lang="ru-RU" sz="16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ф. 0503151)</a:t>
            </a:r>
          </a:p>
          <a:p>
            <a:pPr algn="ctr"/>
            <a:endParaRPr lang="ru-RU" sz="1600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6610350" y="2343803"/>
            <a:ext cx="838200" cy="390615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noFill/>
              </a:rPr>
              <a:t>Приказ </a:t>
            </a:r>
            <a:r>
              <a:rPr lang="ru-RU" sz="1400" dirty="0" smtClean="0">
                <a:noFill/>
              </a:rPr>
              <a:t>чёрства </a:t>
            </a:r>
            <a:r>
              <a:rPr lang="ru-RU" sz="1400" dirty="0">
                <a:noFill/>
              </a:rPr>
              <a:t>России от 10.12.2021 N 333 (ред. от 30.12.2022) "Об утверждении Особенностей </a:t>
            </a:r>
            <a:r>
              <a:rPr lang="ru-RU" sz="1400" dirty="0" smtClean="0">
                <a:noFill/>
              </a:rPr>
              <a:t>и </a:t>
            </a:r>
            <a:r>
              <a:rPr lang="ru-RU" sz="1400" dirty="0">
                <a:noFill/>
              </a:rPr>
              <a:t>сроков представления и отчетности территориальными органами Федерального казначейства"</a:t>
            </a:r>
            <a:endParaRPr lang="en-US" sz="1400" dirty="0">
              <a:noFill/>
            </a:endParaRPr>
          </a:p>
        </p:txBody>
      </p:sp>
      <p:sp>
        <p:nvSpPr>
          <p:cNvPr id="24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7839074" y="2299460"/>
            <a:ext cx="3505201" cy="1200150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Ежемесячно, 5 числа месяца, следующего за </a:t>
            </a:r>
            <a:r>
              <a:rPr lang="ru-RU" sz="16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отчетным</a:t>
            </a:r>
            <a:endParaRPr lang="ru-RU" sz="1600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6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7839075" y="3687728"/>
            <a:ext cx="3505200" cy="1123950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Ежемесячно, </a:t>
            </a:r>
            <a:r>
              <a:rPr lang="ru-RU" sz="16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 </a:t>
            </a:r>
            <a:r>
              <a:rPr lang="ru-RU" sz="16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числа месяца, следующего за </a:t>
            </a:r>
            <a:r>
              <a:rPr lang="ru-RU" sz="16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отчетным</a:t>
            </a:r>
            <a:endParaRPr lang="ru-RU" sz="1600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50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7186"/>
            <a:ext cx="1402441" cy="54898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59662" y="1006523"/>
            <a:ext cx="10081857" cy="11575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>Приказ МФ РФ от 28.12.2010 № 191н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>п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</a:rPr>
              <a:t>. 219 </a:t>
            </a: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>Баланс 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</a:rPr>
              <a:t>по операциям кассового обслуживания исполнения бюджета (ф. </a:t>
            </a: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>0503150) 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</a:rPr>
              <a:t>формируется органом Федерального казначейства ежемесячно и представляется в финансовый орган того бюджета, казначейское обслуживание которого он осуществляет</a:t>
            </a: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>.</a:t>
            </a:r>
            <a:endParaRPr lang="ru-RU" sz="1600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15" name="Picture 2" descr="C:\Users\1\AppData\Local\Microsoft\Windows\Temporary Internet Files\Content.IE5\FUZSU1KV\MC90044131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652" y="845599"/>
            <a:ext cx="523867" cy="557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2"/>
          <p:cNvSpPr txBox="1">
            <a:spLocks/>
          </p:cNvSpPr>
          <p:nvPr/>
        </p:nvSpPr>
        <p:spPr>
          <a:xfrm>
            <a:off x="1507707" y="152924"/>
            <a:ext cx="10393704" cy="7232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Отчетность, предоставляемая ТОФК финансовому органу.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Баланс по операциям кассового обслуживания бюджета (ф. 0503150) </a:t>
            </a:r>
            <a:endParaRPr lang="ru-RU" sz="200" dirty="0" smtClean="0">
              <a:solidFill>
                <a:schemeClr val="tx1"/>
              </a:solidFill>
              <a:latin typeface="Segoe UI Light" panose="020B0502040204020203" pitchFamily="34" charset="0"/>
              <a:ea typeface="Cambria" panose="02040503050406030204" pitchFamily="18" charset="0"/>
              <a:cs typeface="Segoe UI Light" panose="020B0502040204020203" pitchFamily="34" charset="0"/>
            </a:endParaRPr>
          </a:p>
          <a:p>
            <a:endParaRPr lang="ru-RU" sz="300" dirty="0" smtClean="0">
              <a:solidFill>
                <a:schemeClr val="tx1"/>
              </a:solidFill>
              <a:latin typeface="Segoe UI Light" panose="020B0502040204020203" pitchFamily="34" charset="0"/>
              <a:ea typeface="Cambria" panose="02040503050406030204" pitchFamily="18" charset="0"/>
              <a:cs typeface="Segoe UI Light" panose="020B0502040204020203" pitchFamily="34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Light" panose="020B0502040204020203" pitchFamily="34" charset="0"/>
              </a:rPr>
              <a:t>  </a:t>
            </a:r>
            <a:endParaRPr lang="ru-RU" sz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Segoe UI Light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3007620"/>
            <a:ext cx="5975889" cy="30952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6217" y="3007620"/>
            <a:ext cx="5485194" cy="30952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1681204" y="2347961"/>
            <a:ext cx="3070680" cy="478635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Актив</a:t>
            </a:r>
            <a:endParaRPr lang="ru-RU" sz="14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7825839" y="2369921"/>
            <a:ext cx="3070680" cy="478635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Пассив</a:t>
            </a:r>
            <a:endParaRPr lang="ru-RU" sz="1400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31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7186"/>
            <a:ext cx="1402441" cy="54898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29820" y="958142"/>
            <a:ext cx="10081857" cy="12818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>Приказ МФ РФ от 28.12.2010 № 191н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227 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Отчет по поступлениям и </a:t>
            </a: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выбытиям (ф. 0503151)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формируется органом Федерального казначейства ежемесячно и представляется в финансовый орган того бюджета, казначейское обслуживание которого он осуществляет</a:t>
            </a: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  <a:endParaRPr lang="ru-RU" sz="16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15" name="Picture 2" descr="C:\Users\1\AppData\Local\Microsoft\Windows\Temporary Internet Files\Content.IE5\FUZSU1KV\MC90044131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652" y="845599"/>
            <a:ext cx="523867" cy="557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2"/>
          <p:cNvSpPr txBox="1">
            <a:spLocks/>
          </p:cNvSpPr>
          <p:nvPr/>
        </p:nvSpPr>
        <p:spPr>
          <a:xfrm>
            <a:off x="1507707" y="152924"/>
            <a:ext cx="10393704" cy="7232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Отчетность, предоставляемая ТОФК финансовому органу.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Отчет по поступлениям и выбытиям (ф. 0503151)</a:t>
            </a:r>
            <a:endParaRPr lang="ru-RU" sz="200" dirty="0" smtClean="0">
              <a:solidFill>
                <a:schemeClr val="tx1"/>
              </a:solidFill>
              <a:latin typeface="Segoe UI Light" panose="020B0502040204020203" pitchFamily="34" charset="0"/>
              <a:ea typeface="Cambria" panose="02040503050406030204" pitchFamily="18" charset="0"/>
              <a:cs typeface="Segoe UI Light" panose="020B0502040204020203" pitchFamily="34" charset="0"/>
            </a:endParaRPr>
          </a:p>
          <a:p>
            <a:endParaRPr lang="ru-RU" sz="300" dirty="0" smtClean="0">
              <a:solidFill>
                <a:schemeClr val="tx1"/>
              </a:solidFill>
              <a:latin typeface="Segoe UI Light" panose="020B0502040204020203" pitchFamily="34" charset="0"/>
              <a:ea typeface="Cambria" panose="02040503050406030204" pitchFamily="18" charset="0"/>
              <a:cs typeface="Segoe UI Light" panose="020B0502040204020203" pitchFamily="34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Light" panose="020B0502040204020203" pitchFamily="34" charset="0"/>
              </a:rPr>
              <a:t>  </a:t>
            </a:r>
            <a:endParaRPr lang="ru-RU" sz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Segoe UI Light" panose="020B0502040204020203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0550" y="2433630"/>
            <a:ext cx="6953250" cy="40038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929820" y="2455065"/>
            <a:ext cx="2406715" cy="958634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Раздел 1</a:t>
            </a:r>
            <a:r>
              <a:rPr lang="ru-RU" sz="14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Поступления</a:t>
            </a:r>
            <a:endParaRPr lang="ru-RU" sz="1400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2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7186"/>
            <a:ext cx="1402441" cy="54898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14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639146" y="1252680"/>
            <a:ext cx="2406715" cy="958634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Раздел 2</a:t>
            </a:r>
            <a:r>
              <a:rPr lang="ru-RU" sz="14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Выбытия</a:t>
            </a:r>
            <a:endParaRPr lang="ru-RU" sz="1400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Заголовок 2"/>
          <p:cNvSpPr txBox="1">
            <a:spLocks/>
          </p:cNvSpPr>
          <p:nvPr/>
        </p:nvSpPr>
        <p:spPr>
          <a:xfrm>
            <a:off x="1507707" y="152924"/>
            <a:ext cx="10393704" cy="7232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Отчетность, предоставляемая ТОФК финансовому органу.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Отчет по поступлениям и выбытиям (ф. 0503151)</a:t>
            </a:r>
            <a:endParaRPr lang="ru-RU" sz="200" dirty="0" smtClean="0">
              <a:solidFill>
                <a:schemeClr val="tx1"/>
              </a:solidFill>
              <a:latin typeface="Segoe UI Light" panose="020B0502040204020203" pitchFamily="34" charset="0"/>
              <a:ea typeface="Cambria" panose="02040503050406030204" pitchFamily="18" charset="0"/>
              <a:cs typeface="Segoe UI Light" panose="020B0502040204020203" pitchFamily="34" charset="0"/>
            </a:endParaRPr>
          </a:p>
          <a:p>
            <a:endParaRPr lang="ru-RU" sz="300" dirty="0" smtClean="0">
              <a:solidFill>
                <a:schemeClr val="tx1"/>
              </a:solidFill>
              <a:latin typeface="Segoe UI Light" panose="020B0502040204020203" pitchFamily="34" charset="0"/>
              <a:ea typeface="Cambria" panose="02040503050406030204" pitchFamily="18" charset="0"/>
              <a:cs typeface="Segoe UI Light" panose="020B0502040204020203" pitchFamily="34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Light" panose="020B0502040204020203" pitchFamily="34" charset="0"/>
              </a:rPr>
              <a:t>  </a:t>
            </a:r>
            <a:endParaRPr lang="ru-RU" sz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Segoe UI Light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1225" y="1176549"/>
            <a:ext cx="7597211" cy="54052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5900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7186"/>
            <a:ext cx="1402441" cy="54898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14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860360" y="1568874"/>
            <a:ext cx="2406715" cy="958634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Раздел </a:t>
            </a:r>
            <a:r>
              <a:rPr lang="en-US" sz="14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</a:t>
            </a:r>
            <a:r>
              <a:rPr lang="ru-RU" sz="14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ru-RU" sz="1400" dirty="0" smtClean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Источники</a:t>
            </a:r>
            <a:endParaRPr lang="ru-RU" sz="1400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Заголовок 2"/>
          <p:cNvSpPr txBox="1">
            <a:spLocks/>
          </p:cNvSpPr>
          <p:nvPr/>
        </p:nvSpPr>
        <p:spPr>
          <a:xfrm>
            <a:off x="1507707" y="152924"/>
            <a:ext cx="10393704" cy="7232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Отчетность, предоставляемая ТОФК финансовому органу.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Отчет по поступлениям и выбытиям (ф. 0503151)</a:t>
            </a:r>
            <a:endParaRPr lang="ru-RU" sz="200" dirty="0" smtClean="0">
              <a:solidFill>
                <a:schemeClr val="tx1"/>
              </a:solidFill>
              <a:latin typeface="Segoe UI Light" panose="020B0502040204020203" pitchFamily="34" charset="0"/>
              <a:ea typeface="Cambria" panose="02040503050406030204" pitchFamily="18" charset="0"/>
              <a:cs typeface="Segoe UI Light" panose="020B0502040204020203" pitchFamily="34" charset="0"/>
            </a:endParaRPr>
          </a:p>
          <a:p>
            <a:endParaRPr lang="ru-RU" sz="300" dirty="0" smtClean="0">
              <a:solidFill>
                <a:schemeClr val="tx1"/>
              </a:solidFill>
              <a:latin typeface="Segoe UI Light" panose="020B0502040204020203" pitchFamily="34" charset="0"/>
              <a:ea typeface="Cambria" panose="02040503050406030204" pitchFamily="18" charset="0"/>
              <a:cs typeface="Segoe UI Light" panose="020B0502040204020203" pitchFamily="34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Light" panose="020B0502040204020203" pitchFamily="34" charset="0"/>
              </a:rPr>
              <a:t>  </a:t>
            </a:r>
            <a:endParaRPr lang="ru-RU" sz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Segoe UI Light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6299" y="1213504"/>
            <a:ext cx="7475659" cy="48330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794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7186"/>
            <a:ext cx="1402441" cy="54898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44095" y="992489"/>
            <a:ext cx="10081857" cy="15030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>Приказ МФ РФ от 28.12.2010 № 191н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235 Консолидированный отчет о кассовых поступлениях и выбытиях (ф. 0503152)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формируется </a:t>
            </a: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органом 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Федерального казначейства и представляется в вышестоящий орган Федерального казначейства и в финансовый орган, уполномоченный на формирование бюджетной отчетности соответствующего консолидированного бюджета бюджетной системы Российской </a:t>
            </a: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Федерации</a:t>
            </a:r>
            <a:endParaRPr lang="ru-RU" sz="16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15" name="Picture 2" descr="C:\Users\1\AppData\Local\Microsoft\Windows\Temporary Internet Files\Content.IE5\FUZSU1KV\MC90044131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9933" y="713654"/>
            <a:ext cx="523867" cy="557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2"/>
          <p:cNvSpPr txBox="1">
            <a:spLocks/>
          </p:cNvSpPr>
          <p:nvPr/>
        </p:nvSpPr>
        <p:spPr>
          <a:xfrm>
            <a:off x="1507707" y="152924"/>
            <a:ext cx="10393704" cy="7232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Отчетность, предоставляемая ТОФК финансовому органу.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Консолидированный отчет о кассовых поступлениях и выбытиях (ф. 0503152)</a:t>
            </a:r>
            <a:endParaRPr lang="ru-RU" sz="200" dirty="0" smtClean="0">
              <a:solidFill>
                <a:schemeClr val="tx1"/>
              </a:solidFill>
              <a:latin typeface="Segoe UI Light" panose="020B0502040204020203" pitchFamily="34" charset="0"/>
              <a:ea typeface="Cambria" panose="02040503050406030204" pitchFamily="18" charset="0"/>
              <a:cs typeface="Segoe UI Light" panose="020B0502040204020203" pitchFamily="34" charset="0"/>
            </a:endParaRPr>
          </a:p>
          <a:p>
            <a:r>
              <a:rPr lang="ru-RU" sz="300" dirty="0" smtClean="0">
                <a:solidFill>
                  <a:schemeClr val="tx1"/>
                </a:solidFill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 отчет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Light" panose="020B0502040204020203" pitchFamily="34" charset="0"/>
              </a:rPr>
              <a:t>  </a:t>
            </a:r>
            <a:endParaRPr lang="ru-RU" sz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Segoe UI Light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095" y="3388143"/>
            <a:ext cx="10841276" cy="30956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844095" y="2711868"/>
            <a:ext cx="3556455" cy="459957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Раздел 1</a:t>
            </a:r>
            <a:r>
              <a:rPr lang="ru-RU" sz="14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Поступления по доходам</a:t>
            </a:r>
            <a:endParaRPr lang="ru-RU" sz="1400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60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7186"/>
            <a:ext cx="1402441" cy="54898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232525"/>
            <a:ext cx="2743200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13" name="Заголовок 2"/>
          <p:cNvSpPr txBox="1">
            <a:spLocks/>
          </p:cNvSpPr>
          <p:nvPr/>
        </p:nvSpPr>
        <p:spPr>
          <a:xfrm>
            <a:off x="1507707" y="152924"/>
            <a:ext cx="10393704" cy="7232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Отчетность, предоставляемая ТОФК финансовому органу.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Консолидированный отчет о кассовых поступлениях и выбытиях (ф. 0503152)</a:t>
            </a:r>
            <a:endParaRPr lang="ru-RU" sz="200" dirty="0" smtClean="0">
              <a:solidFill>
                <a:schemeClr val="tx1"/>
              </a:solidFill>
              <a:latin typeface="Segoe UI Light" panose="020B0502040204020203" pitchFamily="34" charset="0"/>
              <a:ea typeface="Cambria" panose="02040503050406030204" pitchFamily="18" charset="0"/>
              <a:cs typeface="Segoe UI Light" panose="020B0502040204020203" pitchFamily="34" charset="0"/>
            </a:endParaRPr>
          </a:p>
          <a:p>
            <a:r>
              <a:rPr lang="ru-RU" sz="300" dirty="0" smtClean="0">
                <a:solidFill>
                  <a:schemeClr val="tx1"/>
                </a:solidFill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 отчет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Light" panose="020B0502040204020203" pitchFamily="34" charset="0"/>
              </a:rPr>
              <a:t>  </a:t>
            </a:r>
            <a:endParaRPr lang="ru-RU" sz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Segoe UI Light" panose="020B0502040204020203" pitchFamily="34" charset="0"/>
            </a:endParaRPr>
          </a:p>
        </p:txBody>
      </p:sp>
      <p:sp>
        <p:nvSpPr>
          <p:cNvPr id="12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929820" y="1476791"/>
            <a:ext cx="3556455" cy="459957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Раздел 2</a:t>
            </a:r>
            <a:r>
              <a:rPr lang="ru-RU" sz="14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Выбытия на расходы</a:t>
            </a:r>
            <a:endParaRPr lang="ru-RU" sz="1400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820" y="2178993"/>
            <a:ext cx="10581830" cy="40535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0328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7186"/>
            <a:ext cx="1402441" cy="54898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13" name="Заголовок 2"/>
          <p:cNvSpPr txBox="1">
            <a:spLocks/>
          </p:cNvSpPr>
          <p:nvPr/>
        </p:nvSpPr>
        <p:spPr>
          <a:xfrm>
            <a:off x="1507707" y="152924"/>
            <a:ext cx="10393704" cy="7232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Отчетность, предоставляемая ТОФК финансовому органу.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Консолидированный отчет о кассовых поступлениях и выбытиях (ф. 0503152)</a:t>
            </a:r>
            <a:endParaRPr lang="ru-RU" sz="200" dirty="0" smtClean="0">
              <a:solidFill>
                <a:schemeClr val="tx1"/>
              </a:solidFill>
              <a:latin typeface="Segoe UI Light" panose="020B0502040204020203" pitchFamily="34" charset="0"/>
              <a:ea typeface="Cambria" panose="02040503050406030204" pitchFamily="18" charset="0"/>
              <a:cs typeface="Segoe UI Light" panose="020B0502040204020203" pitchFamily="34" charset="0"/>
            </a:endParaRPr>
          </a:p>
          <a:p>
            <a:r>
              <a:rPr lang="ru-RU" sz="300" dirty="0" smtClean="0">
                <a:solidFill>
                  <a:schemeClr val="tx1"/>
                </a:solidFill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 отчет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Light" panose="020B0502040204020203" pitchFamily="34" charset="0"/>
              </a:rPr>
              <a:t>  </a:t>
            </a:r>
            <a:endParaRPr lang="ru-RU" sz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Segoe UI Light" panose="020B0502040204020203" pitchFamily="34" charset="0"/>
            </a:endParaRPr>
          </a:p>
        </p:txBody>
      </p:sp>
      <p:sp>
        <p:nvSpPr>
          <p:cNvPr id="12" name="Скругленный прямоугольник 56">
            <a:extLst>
              <a:ext uri="{FF2B5EF4-FFF2-40B4-BE49-F238E27FC236}">
                <a16:creationId xmlns="" xmlns:a16="http://schemas.microsoft.com/office/drawing/2014/main" id="{7D5109DB-5C3B-4D44-9353-4D26A24E9001}"/>
              </a:ext>
            </a:extLst>
          </p:cNvPr>
          <p:cNvSpPr/>
          <p:nvPr/>
        </p:nvSpPr>
        <p:spPr>
          <a:xfrm>
            <a:off x="844095" y="1530768"/>
            <a:ext cx="4185105" cy="459957"/>
          </a:xfrm>
          <a:prstGeom prst="roundRect">
            <a:avLst>
              <a:gd name="adj" fmla="val 3010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Раздел 3</a:t>
            </a:r>
            <a:endParaRPr lang="ru-RU" sz="1400" dirty="0" smtClean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Источники финансирования дефицита бюджета</a:t>
            </a:r>
            <a:endParaRPr lang="ru-RU" sz="1400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095" y="2623001"/>
            <a:ext cx="10509705" cy="32110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4376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7186"/>
            <a:ext cx="1402441" cy="54898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79772" y="1334529"/>
            <a:ext cx="10620016" cy="4766447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Приказ Федерального казначейства от 10.12.2021 № 333 «Об утверждении Особенностей формирования и сроки представления отчетности территориальными органами Федерального казначейства»</a:t>
            </a:r>
          </a:p>
          <a:p>
            <a:pPr algn="ctr"/>
            <a:endParaRPr lang="ru-RU" sz="1600" dirty="0" smtClean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endParaRPr lang="ru-RU" sz="1600" dirty="0" smtClean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Бюджетная отчетность не содержащая сведения, составляющие государственную тайну, представляется территориальными органами Федерального казначейства в финансовые органы в электронном виде с использованием ППО «Система удаленного </a:t>
            </a: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документооборота» </a:t>
            </a: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(ППО СУФД), подсистемы «Учет 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 отчетность» </a:t>
            </a: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ГИИС «Электронный бюджет» в части территориальных органов Федерального казначейства, осуществляющих ведение казначейского учета соответствующих операций в </a:t>
            </a:r>
            <a:r>
              <a:rPr lang="ru-RU" sz="1600" dirty="0" err="1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ПУиО</a:t>
            </a: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ГИИС «Электронный бюджет», или, при отсутствии технической возможности, на бумажных носителях.</a:t>
            </a:r>
          </a:p>
          <a:p>
            <a:pPr algn="just"/>
            <a:endParaRPr lang="ru-RU" sz="16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Необходимость в формировании и представлении территориальными органами Федерального казначейства в финансовые органы, </a:t>
            </a: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соответствующей 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бюджетной отчетности, не имеющей числовых показателей (не содержащей отчетные данные), определяется по письменному согласованию с финансовыми </a:t>
            </a:r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органами</a:t>
            </a:r>
            <a:endParaRPr lang="ru-RU" sz="16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13" name="Заголовок 2"/>
          <p:cNvSpPr txBox="1">
            <a:spLocks/>
          </p:cNvSpPr>
          <p:nvPr/>
        </p:nvSpPr>
        <p:spPr>
          <a:xfrm>
            <a:off x="1507707" y="260646"/>
            <a:ext cx="10393704" cy="50783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Порядок представления ТОФК бюджетной отчетности финансовому органу.</a:t>
            </a:r>
          </a:p>
          <a:p>
            <a:endParaRPr lang="ru-RU" sz="200" dirty="0" smtClean="0">
              <a:solidFill>
                <a:schemeClr val="tx1"/>
              </a:solidFill>
              <a:latin typeface="Segoe UI Light" panose="020B0502040204020203" pitchFamily="34" charset="0"/>
              <a:ea typeface="Cambria" panose="02040503050406030204" pitchFamily="18" charset="0"/>
              <a:cs typeface="Segoe UI Light" panose="020B0502040204020203" pitchFamily="34" charset="0"/>
            </a:endParaRPr>
          </a:p>
          <a:p>
            <a:endParaRPr lang="ru-RU" sz="300" dirty="0" smtClean="0">
              <a:solidFill>
                <a:schemeClr val="tx1"/>
              </a:solidFill>
              <a:latin typeface="Segoe UI Light" panose="020B0502040204020203" pitchFamily="34" charset="0"/>
              <a:ea typeface="Cambria" panose="02040503050406030204" pitchFamily="18" charset="0"/>
              <a:cs typeface="Segoe UI Light" panose="020B0502040204020203" pitchFamily="34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Light" panose="020B0502040204020203" pitchFamily="34" charset="0"/>
              </a:rPr>
              <a:t>  </a:t>
            </a:r>
            <a:endParaRPr lang="ru-RU" sz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90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42248</TotalTime>
  <Words>749</Words>
  <Application>Microsoft Office PowerPoint</Application>
  <PresentationFormat>Широкоэкранный</PresentationFormat>
  <Paragraphs>140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Cambria</vt:lpstr>
      <vt:lpstr>Helvetica Neue Medium</vt:lpstr>
      <vt:lpstr>Segoe UI Historic</vt:lpstr>
      <vt:lpstr>Segoe UI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Соколова Анастасия Владимировна</dc:creator>
  <cp:lastModifiedBy>Макурина Аида Сабирхановна</cp:lastModifiedBy>
  <cp:revision>1450</cp:revision>
  <cp:lastPrinted>2022-10-18T12:50:58Z</cp:lastPrinted>
  <dcterms:created xsi:type="dcterms:W3CDTF">2021-09-09T06:57:17Z</dcterms:created>
  <dcterms:modified xsi:type="dcterms:W3CDTF">2023-03-28T13:38:02Z</dcterms:modified>
</cp:coreProperties>
</file>