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2" r:id="rId1"/>
    <p:sldMasterId id="2147483678" r:id="rId2"/>
  </p:sldMasterIdLst>
  <p:notesMasterIdLst>
    <p:notesMasterId r:id="rId12"/>
  </p:notesMasterIdLst>
  <p:sldIdLst>
    <p:sldId id="323" r:id="rId3"/>
    <p:sldId id="325" r:id="rId4"/>
    <p:sldId id="338" r:id="rId5"/>
    <p:sldId id="339" r:id="rId6"/>
    <p:sldId id="340" r:id="rId7"/>
    <p:sldId id="337" r:id="rId8"/>
    <p:sldId id="341" r:id="rId9"/>
    <p:sldId id="335" r:id="rId10"/>
    <p:sldId id="34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1pPr>
    <a:lvl2pPr marL="0" marR="0" indent="3429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2pPr>
    <a:lvl3pPr marL="0" marR="0" indent="685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3pPr>
    <a:lvl4pPr marL="0" marR="0" indent="10287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4pPr>
    <a:lvl5pPr marL="0" marR="0" indent="1371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5pPr>
    <a:lvl6pPr marL="0" marR="0" indent="17145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6pPr>
    <a:lvl7pPr marL="0" marR="0" indent="20574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7pPr>
    <a:lvl8pPr marL="0" marR="0" indent="24003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8pPr>
    <a:lvl9pPr marL="0" marR="0" indent="2743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1" autoAdjust="0"/>
    <p:restoredTop sz="94674"/>
  </p:normalViewPr>
  <p:slideViewPr>
    <p:cSldViewPr snapToGrid="0" snapToObjects="1">
      <p:cViewPr varScale="1">
        <p:scale>
          <a:sx n="56" d="100"/>
          <a:sy n="56" d="100"/>
        </p:scale>
        <p:origin x="588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2491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759-AF48-4B1F-9075-D07AD08DD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80CA-F5A6-4BC9-8F5F-5D23FE7421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AD5-7172-4A8B-ADD9-F1745454CB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2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7295-B5C0-4D21-9A6B-6C8AF1871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507139" y="12788961"/>
            <a:ext cx="5608322" cy="716890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6" y="93955"/>
            <a:ext cx="11579936" cy="71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7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9F58909-8CF7-4B59-B73D-6D9E4358D6C5}"/>
              </a:ext>
            </a:extLst>
          </p:cNvPr>
          <p:cNvSpPr/>
          <p:nvPr userDrawn="1"/>
        </p:nvSpPr>
        <p:spPr>
          <a:xfrm flipV="1">
            <a:off x="2" y="1060239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828800" hangingPunct="1">
              <a:spcBef>
                <a:spcPts val="0"/>
              </a:spcBef>
            </a:pPr>
            <a:endParaRPr sz="7600" i="0" kern="1200" spc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920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180976" y="1981200"/>
            <a:ext cx="240252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204000" y="180000"/>
            <a:ext cx="18000000" cy="18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991100" y="12817479"/>
            <a:ext cx="14401800" cy="717550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3485476" y="13104140"/>
            <a:ext cx="720724" cy="4308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4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19251" y="12755938"/>
            <a:ext cx="5608322" cy="1149032"/>
          </a:xfrm>
          <a:prstGeom prst="rect">
            <a:avLst/>
          </a:prstGeom>
        </p:spPr>
        <p:txBody>
          <a:bodyPr/>
          <a:lstStyle/>
          <a:p>
            <a:fld id="{D0D7FD47-8056-498A-BF34-077F1BDE27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290562" y="12755942"/>
            <a:ext cx="7802880" cy="114903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507189" y="12788963"/>
            <a:ext cx="5608322" cy="69762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6" y="93963"/>
            <a:ext cx="11579936" cy="69762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5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2" y="1060243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828800" hangingPunct="1">
              <a:spcBef>
                <a:spcPts val="0"/>
              </a:spcBef>
            </a:pPr>
            <a:endParaRPr sz="7700" i="0" kern="1200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5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19209" y="12755893"/>
            <a:ext cx="5608322" cy="878062"/>
          </a:xfrm>
        </p:spPr>
        <p:txBody>
          <a:bodyPr/>
          <a:lstStyle/>
          <a:p>
            <a:fld id="{957B05F4-714D-49B2-A56B-515B4FC571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290562" y="12755897"/>
            <a:ext cx="7802880" cy="878062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507141" y="12788960"/>
            <a:ext cx="5608322" cy="53771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6" y="93954"/>
            <a:ext cx="11579936" cy="53771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5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4B081CF-64E0-45FA-B2B7-373E8E89AF28}"/>
              </a:ext>
            </a:extLst>
          </p:cNvPr>
          <p:cNvCxnSpPr>
            <a:cxnSpLocks/>
          </p:cNvCxnSpPr>
          <p:nvPr userDrawn="1"/>
        </p:nvCxnSpPr>
        <p:spPr>
          <a:xfrm>
            <a:off x="240001" y="1980000"/>
            <a:ext cx="2387546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97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900" y="12922250"/>
            <a:ext cx="41908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7432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Линия"/>
          <p:cNvSpPr/>
          <p:nvPr/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2" name="182429520_1646x1646.jpeg"/>
          <p:cNvSpPr>
            <a:spLocks noGrp="1"/>
          </p:cNvSpPr>
          <p:nvPr>
            <p:ph type="pic" idx="21"/>
          </p:nvPr>
        </p:nvSpPr>
        <p:spPr>
          <a:xfrm>
            <a:off x="12306300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16000" y="1155700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6257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Линия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3842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Линия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6232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A155-1B71-449D-BFD2-995C041430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4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Линия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2" name="118295074_2675x2907.jpeg"/>
          <p:cNvSpPr>
            <a:spLocks noGrp="1"/>
          </p:cNvSpPr>
          <p:nvPr>
            <p:ph type="pic" idx="21"/>
          </p:nvPr>
        </p:nvSpPr>
        <p:spPr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12780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49599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21"/>
          </p:nvPr>
        </p:nvSpPr>
        <p:spPr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half" idx="22"/>
          </p:nvPr>
        </p:nvSpPr>
        <p:spPr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half" idx="23"/>
          </p:nvPr>
        </p:nvSpPr>
        <p:spPr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sz="4000" i="1" spc="39"/>
            </a:lvl1pPr>
            <a:lvl2pPr marL="0" indent="0">
              <a:spcBef>
                <a:spcPts val="2000"/>
              </a:spcBef>
              <a:buSzTx/>
              <a:buFontTx/>
              <a:buNone/>
              <a:defRPr sz="4000" i="1" spc="39"/>
            </a:lvl2pPr>
            <a:lvl3pPr marL="0" indent="0">
              <a:spcBef>
                <a:spcPts val="2000"/>
              </a:spcBef>
              <a:buSzTx/>
              <a:buFontTx/>
              <a:buNone/>
              <a:defRPr sz="4000" i="1" spc="39"/>
            </a:lvl3pPr>
            <a:lvl4pPr marL="0" indent="0">
              <a:spcBef>
                <a:spcPts val="2000"/>
              </a:spcBef>
              <a:buSzTx/>
              <a:buFontTx/>
              <a:buNone/>
              <a:defRPr sz="4000" i="1" spc="39"/>
            </a:lvl4pPr>
            <a:lvl5pPr marL="0" indent="0">
              <a:spcBef>
                <a:spcPts val="2000"/>
              </a:spcBef>
              <a:buSzTx/>
              <a:buFontTx/>
              <a:buNone/>
              <a:defRPr sz="4000" i="1" spc="3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84831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«"/>
          <p:cNvSpPr txBox="1"/>
          <p:nvPr/>
        </p:nvSpPr>
        <p:spPr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«</a:t>
            </a:r>
          </a:p>
        </p:txBody>
      </p:sp>
      <p:sp>
        <p:nvSpPr>
          <p:cNvPr id="102" name="Введите цитату…"/>
          <p:cNvSpPr txBox="1">
            <a:spLocks noGrp="1"/>
          </p:cNvSpPr>
          <p:nvPr>
            <p:ph type="body" sz="quarter" idx="21"/>
          </p:nvPr>
        </p:nvSpPr>
        <p:spPr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r>
              <a:t>Введите цитату…</a:t>
            </a:r>
          </a:p>
        </p:txBody>
      </p:sp>
      <p:sp>
        <p:nvSpPr>
          <p:cNvPr id="103" name="— Иван Арсентьев"/>
          <p:cNvSpPr txBox="1">
            <a:spLocks noGrp="1"/>
          </p:cNvSpPr>
          <p:nvPr>
            <p:ph type="body" sz="quarter" idx="22"/>
          </p:nvPr>
        </p:nvSpPr>
        <p:spPr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sz="7000" i="1">
                <a:solidFill>
                  <a:srgbClr val="6B6D6D"/>
                </a:solidFill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05623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21"/>
          </p:nvPr>
        </p:nvSpPr>
        <p:spPr>
          <a:xfrm>
            <a:off x="-127000" y="-2540000"/>
            <a:ext cx="24637999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364946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2851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2845-2FBA-4A47-893C-E0790A1C74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5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9479-DC33-461B-8252-73634EE508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954E-F4E7-4ED2-9B8B-E5102DDC76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720-8A15-4FFD-9DA6-89DA8FD26D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2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EE9C-8CDF-482E-8EAB-9E7C77D830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3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72A7-E494-4149-9B09-A25BAA0F39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7FFA-6B60-4D91-9D82-55A6ACCE31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>
              <a:spcBef>
                <a:spcPts val="0"/>
              </a:spcBef>
            </a:pPr>
            <a:fld id="{E64DB8CD-D9E3-4690-8A83-D93448CAFEF6}" type="datetime1">
              <a:rPr lang="ru-RU" i="0" kern="1200" spc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828800" hangingPunct="1">
                <a:spcBef>
                  <a:spcPts val="0"/>
                </a:spcBef>
              </a:pPr>
              <a:t>23.03.2023</a:t>
            </a:fld>
            <a:endParaRPr lang="ru-RU" i="0" kern="1200" spc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>
              <a:spcBef>
                <a:spcPts val="0"/>
              </a:spcBef>
            </a:pPr>
            <a:endParaRPr lang="ru-RU" i="0" kern="1200" spc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>
              <a:spcBef>
                <a:spcPts val="0"/>
              </a:spcBef>
            </a:pPr>
            <a:fld id="{5C4A6F70-B317-4A4F-98B4-679CD3E73B83}" type="slidenum">
              <a:rPr lang="ru-RU" i="0" kern="1200" spc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828800" hangingPunct="1">
                <a:spcBef>
                  <a:spcPts val="0"/>
                </a:spcBef>
              </a:pPr>
              <a:t>‹#›</a:t>
            </a:fld>
            <a:endParaRPr lang="ru-RU" i="0" kern="1200" spc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818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900" y="12928600"/>
            <a:ext cx="41908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 i="0" spc="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1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3429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10287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17145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2057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24003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2743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127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90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254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317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381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444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508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571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120580"/>
            <a:ext cx="24384000" cy="75376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1828800" hangingPunct="1">
              <a:spcBef>
                <a:spcPts val="0"/>
              </a:spcBef>
              <a:defRPr sz="5800" b="1" i="0" spc="5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3600" b="1" i="0" kern="1200" spc="116" dirty="0" smtClean="0">
                <a:solidFill>
                  <a:prstClr val="white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Работа в Личном кабинете ТОФК на</a:t>
            </a:r>
          </a:p>
          <a:p>
            <a:pPr defTabSz="1828800" hangingPunct="1">
              <a:spcBef>
                <a:spcPts val="0"/>
              </a:spcBef>
              <a:defRPr sz="5800" b="1" i="0" spc="5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3600" b="1" i="0" kern="1200" spc="116" dirty="0" smtClean="0">
                <a:solidFill>
                  <a:prstClr val="white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Официальном сайте для размещения </a:t>
            </a:r>
          </a:p>
          <a:p>
            <a:pPr defTabSz="1828800" hangingPunct="1">
              <a:spcBef>
                <a:spcPts val="0"/>
              </a:spcBef>
              <a:defRPr sz="5800" b="1" i="0" spc="5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3600" b="1" i="0" kern="1200" spc="116" dirty="0" smtClean="0">
                <a:solidFill>
                  <a:prstClr val="white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информации о государственных и</a:t>
            </a:r>
          </a:p>
          <a:p>
            <a:pPr defTabSz="1828800" hangingPunct="1">
              <a:spcBef>
                <a:spcPts val="0"/>
              </a:spcBef>
              <a:defRPr sz="5800" b="1" i="0" spc="5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3600" b="1" i="0" kern="1200" spc="116" dirty="0" smtClean="0">
                <a:solidFill>
                  <a:prstClr val="white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муниципальных учреждениях </a:t>
            </a:r>
            <a:r>
              <a:rPr lang="en-US" sz="3600" b="1" i="0" kern="1200" spc="116" dirty="0" smtClean="0">
                <a:solidFill>
                  <a:prstClr val="white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bus.gov.ru</a:t>
            </a:r>
            <a:endParaRPr lang="ru-RU" sz="3600" b="1" i="0" kern="1200" spc="116" dirty="0">
              <a:solidFill>
                <a:prstClr val="white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897" y="228600"/>
            <a:ext cx="11813410" cy="13258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12359897" y="7417024"/>
            <a:ext cx="11813410" cy="6070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7664" y="12735583"/>
            <a:ext cx="7429500" cy="61555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hangingPunct="1">
              <a:spcBef>
                <a:spcPts val="0"/>
              </a:spcBef>
            </a:pPr>
            <a:r>
              <a:rPr lang="ru-RU" sz="2800" i="0" kern="1200" spc="0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г. Москва, </a:t>
            </a:r>
            <a:r>
              <a:rPr lang="ru-RU" sz="2800" i="0" kern="1200" spc="0" dirty="0" smtClean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март 2023 </a:t>
            </a:r>
            <a:r>
              <a:rPr lang="ru-RU" sz="2800" i="0" kern="1200" spc="0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год</a:t>
            </a:r>
            <a:endParaRPr lang="en-US" sz="2800" i="0" kern="1200" spc="0" dirty="0">
              <a:solidFill>
                <a:prstClr val="white">
                  <a:lumMod val="65000"/>
                </a:prst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7603" y="1520523"/>
            <a:ext cx="18999458" cy="5038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5600" kern="1200" dirty="0">
              <a:solidFill>
                <a:prstClr val="white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Группа"/>
          <p:cNvGrpSpPr/>
          <p:nvPr/>
        </p:nvGrpSpPr>
        <p:grpSpPr>
          <a:xfrm>
            <a:off x="288904" y="260438"/>
            <a:ext cx="1315267" cy="1336993"/>
            <a:chOff x="-1" y="0"/>
            <a:chExt cx="1315265" cy="1336992"/>
          </a:xfrm>
        </p:grpSpPr>
        <p:sp>
          <p:nvSpPr>
            <p:cNvPr id="240" name="object 3"/>
            <p:cNvSpPr/>
            <p:nvPr/>
          </p:nvSpPr>
          <p:spPr>
            <a:xfrm>
              <a:off x="-2" y="-1"/>
              <a:ext cx="1315267" cy="133699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Кружок"/>
            <p:cNvSpPr/>
            <p:nvPr/>
          </p:nvSpPr>
          <p:spPr>
            <a:xfrm>
              <a:off x="420516" y="564661"/>
              <a:ext cx="413921" cy="413921"/>
            </a:xfrm>
            <a:prstGeom prst="ellipse">
              <a:avLst/>
            </a:prstGeom>
            <a:solidFill>
              <a:srgbClr val="163A5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42" name="object 5"/>
            <p:cNvSpPr/>
            <p:nvPr/>
          </p:nvSpPr>
          <p:spPr>
            <a:xfrm>
              <a:off x="88940" y="92326"/>
              <a:ext cx="1077071" cy="1197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4" name="Казначейство России"/>
          <p:cNvSpPr txBox="1"/>
          <p:nvPr/>
        </p:nvSpPr>
        <p:spPr>
          <a:xfrm>
            <a:off x="1836898" y="503483"/>
            <a:ext cx="72044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 i="0" spc="48">
                <a:solidFill>
                  <a:srgbClr val="163A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Казначейство</a:t>
            </a:r>
            <a:r>
              <a:rPr dirty="0"/>
              <a:t> </a:t>
            </a:r>
            <a:r>
              <a:rPr dirty="0" err="1"/>
              <a:t>России</a:t>
            </a:r>
            <a:endParaRPr dirty="0"/>
          </a:p>
        </p:txBody>
      </p:sp>
      <p:sp>
        <p:nvSpPr>
          <p:cNvPr id="246" name="Сквиркл"/>
          <p:cNvSpPr/>
          <p:nvPr/>
        </p:nvSpPr>
        <p:spPr>
          <a:xfrm>
            <a:off x="10616909" y="0"/>
            <a:ext cx="13767091" cy="1597431"/>
          </a:xfrm>
          <a:prstGeom prst="roundRect">
            <a:avLst>
              <a:gd name="adj" fmla="val 17552"/>
            </a:avLst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47" name="Сервисы по мониторингу размещения информации"/>
          <p:cNvSpPr txBox="1"/>
          <p:nvPr/>
        </p:nvSpPr>
        <p:spPr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/>
              <a:t>Вход в Личный кабинет ТОФК</a:t>
            </a:r>
            <a:endParaRPr dirty="0">
              <a:latin typeface="Avenir Next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088" y="2899529"/>
            <a:ext cx="993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sz="3000" b="0" spc="39" dirty="0">
                <a:solidFill>
                  <a:srgbClr val="5C5C5C"/>
                </a:solidFill>
              </a:rPr>
              <a:t>1. </a:t>
            </a:r>
            <a:r>
              <a:rPr lang="ru-RU" sz="3000" b="0" spc="39" dirty="0">
                <a:solidFill>
                  <a:srgbClr val="5C5C5C"/>
                </a:solidFill>
                <a:sym typeface="Century Gothic"/>
              </a:rPr>
              <a:t>Войти в Личный кабинет на ГИС ГМУ через         ПОИБ СОБИ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4273603"/>
            <a:ext cx="9789821" cy="747595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2927285" y="4074880"/>
            <a:ext cx="8310918" cy="53077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2927285" y="2899528"/>
            <a:ext cx="11469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en-US" sz="3000" b="0" spc="39" dirty="0">
                <a:solidFill>
                  <a:srgbClr val="5C5C5C"/>
                </a:solidFill>
              </a:rPr>
              <a:t>2</a:t>
            </a:r>
            <a:r>
              <a:rPr lang="ru-RU" sz="3000" b="0" spc="39" dirty="0">
                <a:solidFill>
                  <a:srgbClr val="5C5C5C"/>
                </a:solidFill>
              </a:rPr>
              <a:t>. Пройти регистрацию в ПОИБ </a:t>
            </a:r>
            <a:r>
              <a:rPr lang="ru-RU" sz="3000" b="0" spc="39" dirty="0" smtClean="0">
                <a:solidFill>
                  <a:srgbClr val="5C5C5C"/>
                </a:solidFill>
              </a:rPr>
              <a:t>СОБИ и назначить полномочия для работы на ГИС ГМУ (при </a:t>
            </a:r>
            <a:r>
              <a:rPr lang="ru-RU" sz="3000" b="0" spc="39" dirty="0">
                <a:solidFill>
                  <a:srgbClr val="5C5C5C"/>
                </a:solidFill>
              </a:rPr>
              <a:t>необходимости)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10922179" y="7563013"/>
            <a:ext cx="1699836" cy="897137"/>
          </a:xfrm>
          <a:prstGeom prst="notchedRightArrow">
            <a:avLst/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</a:pPr>
            <a:endParaRPr lang="ru-RU"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5190" y="6496209"/>
            <a:ext cx="8733389" cy="49058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946836" y="11934415"/>
            <a:ext cx="12144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sz="3000" b="0" spc="39" dirty="0" smtClean="0">
                <a:solidFill>
                  <a:srgbClr val="5C5C5C"/>
                </a:solidFill>
              </a:rPr>
              <a:t>«Территориальный орган Федерального </a:t>
            </a:r>
            <a:r>
              <a:rPr lang="ru-RU" sz="3000" b="0" spc="39" dirty="0" err="1" smtClean="0">
                <a:solidFill>
                  <a:srgbClr val="5C5C5C"/>
                </a:solidFill>
              </a:rPr>
              <a:t>казначейства_публ</a:t>
            </a:r>
            <a:r>
              <a:rPr lang="ru-RU" sz="3000" b="0" spc="39" dirty="0" smtClean="0">
                <a:solidFill>
                  <a:srgbClr val="5C5C5C"/>
                </a:solidFill>
              </a:rPr>
              <a:t>»</a:t>
            </a:r>
            <a:endParaRPr lang="ru-RU" sz="3000" b="0" spc="39" dirty="0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28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Группа"/>
          <p:cNvGrpSpPr/>
          <p:nvPr/>
        </p:nvGrpSpPr>
        <p:grpSpPr>
          <a:xfrm>
            <a:off x="288904" y="260438"/>
            <a:ext cx="1315267" cy="1336993"/>
            <a:chOff x="-1" y="0"/>
            <a:chExt cx="1315265" cy="1336992"/>
          </a:xfrm>
        </p:grpSpPr>
        <p:sp>
          <p:nvSpPr>
            <p:cNvPr id="240" name="object 3"/>
            <p:cNvSpPr/>
            <p:nvPr/>
          </p:nvSpPr>
          <p:spPr>
            <a:xfrm>
              <a:off x="-2" y="-1"/>
              <a:ext cx="1315267" cy="133699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Кружок"/>
            <p:cNvSpPr/>
            <p:nvPr/>
          </p:nvSpPr>
          <p:spPr>
            <a:xfrm>
              <a:off x="420516" y="564661"/>
              <a:ext cx="413921" cy="413921"/>
            </a:xfrm>
            <a:prstGeom prst="ellipse">
              <a:avLst/>
            </a:prstGeom>
            <a:solidFill>
              <a:srgbClr val="163A5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42" name="object 5"/>
            <p:cNvSpPr/>
            <p:nvPr/>
          </p:nvSpPr>
          <p:spPr>
            <a:xfrm>
              <a:off x="88940" y="92326"/>
              <a:ext cx="1077071" cy="1197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4" name="Казначейство России"/>
          <p:cNvSpPr txBox="1"/>
          <p:nvPr/>
        </p:nvSpPr>
        <p:spPr>
          <a:xfrm>
            <a:off x="1836898" y="503483"/>
            <a:ext cx="72044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 i="0" spc="48">
                <a:solidFill>
                  <a:srgbClr val="163A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246" name="Сквиркл"/>
          <p:cNvSpPr/>
          <p:nvPr/>
        </p:nvSpPr>
        <p:spPr>
          <a:xfrm>
            <a:off x="10518599" y="0"/>
            <a:ext cx="13670875" cy="1597431"/>
          </a:xfrm>
          <a:prstGeom prst="roundRect">
            <a:avLst>
              <a:gd name="adj" fmla="val 17552"/>
            </a:avLst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47" name="Сервисы по мониторингу размещения информации"/>
          <p:cNvSpPr txBox="1"/>
          <p:nvPr/>
        </p:nvSpPr>
        <p:spPr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/>
              <a:t>Личный кабинет ТОФК</a:t>
            </a:r>
            <a:endParaRPr dirty="0">
              <a:latin typeface="Avenir Next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39859" y="2827676"/>
            <a:ext cx="9097828" cy="1014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sz="3000" b="0" spc="39" dirty="0" smtClean="0">
                <a:solidFill>
                  <a:srgbClr val="5C5C5C"/>
                </a:solidFill>
              </a:rPr>
              <a:t>Основные разделы: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000" b="0" i="0" spc="39" dirty="0" smtClean="0">
                <a:solidFill>
                  <a:srgbClr val="5C5C5C"/>
                </a:solidFill>
              </a:rPr>
              <a:t>«</a:t>
            </a:r>
            <a:r>
              <a:rPr lang="ru-RU" sz="3000" b="0" i="0" u="sng" spc="39" dirty="0" smtClean="0">
                <a:solidFill>
                  <a:srgbClr val="5C5C5C"/>
                </a:solidFill>
              </a:rPr>
              <a:t>Организации</a:t>
            </a:r>
            <a:r>
              <a:rPr lang="ru-RU" sz="3000" b="0" i="0" u="sng" spc="39" dirty="0">
                <a:solidFill>
                  <a:srgbClr val="5C5C5C"/>
                </a:solidFill>
              </a:rPr>
              <a:t>, являющиеся представителями </a:t>
            </a:r>
            <a:r>
              <a:rPr lang="ru-RU" sz="3000" b="0" i="0" u="sng" spc="39" dirty="0" smtClean="0">
                <a:solidFill>
                  <a:srgbClr val="5C5C5C"/>
                </a:solidFill>
              </a:rPr>
              <a:t>учреждений</a:t>
            </a:r>
            <a:r>
              <a:rPr lang="ru-RU" sz="3000" b="0" i="0" spc="39" dirty="0" smtClean="0">
                <a:solidFill>
                  <a:srgbClr val="5C5C5C"/>
                </a:solidFill>
              </a:rPr>
              <a:t>»</a:t>
            </a:r>
            <a:r>
              <a:rPr lang="ru-RU" sz="3000" b="0" spc="39" dirty="0" smtClean="0">
                <a:solidFill>
                  <a:srgbClr val="5C5C5C"/>
                </a:solidFill>
              </a:rPr>
              <a:t> – раздел для установки </a:t>
            </a:r>
            <a:r>
              <a:rPr lang="ru-RU" sz="3000" b="0" spc="39" dirty="0">
                <a:solidFill>
                  <a:srgbClr val="5C5C5C"/>
                </a:solidFill>
              </a:rPr>
              <a:t>связи между учреждениями и организациями, являющимися представителями </a:t>
            </a:r>
            <a:r>
              <a:rPr lang="ru-RU" sz="3000" b="0" spc="39" dirty="0" smtClean="0">
                <a:solidFill>
                  <a:srgbClr val="5C5C5C"/>
                </a:solidFill>
              </a:rPr>
              <a:t>учреждений, размещающих сведений по 86н; </a:t>
            </a:r>
            <a:endParaRPr lang="ru-RU" sz="3000" b="0" spc="39" dirty="0">
              <a:solidFill>
                <a:srgbClr val="5C5C5C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000" b="0" i="0" spc="39" dirty="0" smtClean="0">
                <a:solidFill>
                  <a:srgbClr val="5C5C5C"/>
                </a:solidFill>
              </a:rPr>
              <a:t>«</a:t>
            </a:r>
            <a:r>
              <a:rPr lang="ru-RU" sz="3000" b="0" i="0" u="sng" spc="39" dirty="0" smtClean="0">
                <a:solidFill>
                  <a:srgbClr val="5C5C5C"/>
                </a:solidFill>
              </a:rPr>
              <a:t>Регистрация </a:t>
            </a:r>
            <a:r>
              <a:rPr lang="ru-RU" sz="3000" b="0" i="0" u="sng" spc="39" dirty="0">
                <a:solidFill>
                  <a:srgbClr val="5C5C5C"/>
                </a:solidFill>
              </a:rPr>
              <a:t>уполномоченных </a:t>
            </a:r>
            <a:r>
              <a:rPr lang="ru-RU" sz="3000" b="0" i="0" u="sng" spc="39" dirty="0" smtClean="0">
                <a:solidFill>
                  <a:srgbClr val="5C5C5C"/>
                </a:solidFill>
              </a:rPr>
              <a:t>органов</a:t>
            </a:r>
            <a:r>
              <a:rPr lang="ru-RU" sz="3000" b="0" i="0" spc="39" dirty="0" smtClean="0">
                <a:solidFill>
                  <a:srgbClr val="5C5C5C"/>
                </a:solidFill>
              </a:rPr>
              <a:t>»</a:t>
            </a:r>
            <a:r>
              <a:rPr lang="ru-RU" sz="3000" b="0" spc="39" dirty="0" smtClean="0">
                <a:solidFill>
                  <a:srgbClr val="5C5C5C"/>
                </a:solidFill>
              </a:rPr>
              <a:t> – раздел для регистрации Уполномоченных органов, размещающих сведения по 66н; </a:t>
            </a:r>
            <a:endParaRPr lang="ru-RU" sz="3000" b="0" spc="39" dirty="0">
              <a:solidFill>
                <a:srgbClr val="5C5C5C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000" b="0" i="0" spc="39" dirty="0" smtClean="0">
                <a:solidFill>
                  <a:srgbClr val="5C5C5C"/>
                </a:solidFill>
              </a:rPr>
              <a:t>«</a:t>
            </a:r>
            <a:r>
              <a:rPr lang="ru-RU" sz="3000" b="0" i="0" u="sng" spc="39" dirty="0" smtClean="0">
                <a:solidFill>
                  <a:srgbClr val="5C5C5C"/>
                </a:solidFill>
              </a:rPr>
              <a:t>Мониторинг </a:t>
            </a:r>
            <a:r>
              <a:rPr lang="ru-RU" sz="3000" b="0" i="0" u="sng" spc="39" dirty="0">
                <a:solidFill>
                  <a:srgbClr val="5C5C5C"/>
                </a:solidFill>
              </a:rPr>
              <a:t>полноты размещения </a:t>
            </a:r>
            <a:r>
              <a:rPr lang="ru-RU" sz="3000" b="0" i="0" u="sng" spc="39" dirty="0" smtClean="0">
                <a:solidFill>
                  <a:srgbClr val="5C5C5C"/>
                </a:solidFill>
              </a:rPr>
              <a:t>сведений</a:t>
            </a:r>
            <a:r>
              <a:rPr lang="ru-RU" sz="3000" b="0" i="0" spc="39" dirty="0" smtClean="0">
                <a:solidFill>
                  <a:srgbClr val="5C5C5C"/>
                </a:solidFill>
              </a:rPr>
              <a:t>» </a:t>
            </a:r>
            <a:r>
              <a:rPr lang="ru-RU" sz="3000" b="0" spc="39" dirty="0" smtClean="0">
                <a:solidFill>
                  <a:srgbClr val="5C5C5C"/>
                </a:solidFill>
              </a:rPr>
              <a:t>– просмотр мониторингового отчета по полноте размещения сведений по 86н; </a:t>
            </a:r>
            <a:endParaRPr lang="ru-RU" sz="3000" b="0" spc="39" dirty="0">
              <a:solidFill>
                <a:srgbClr val="5C5C5C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000" b="0" i="0" spc="39" dirty="0" smtClean="0">
                <a:solidFill>
                  <a:srgbClr val="5C5C5C"/>
                </a:solidFill>
              </a:rPr>
              <a:t>«</a:t>
            </a:r>
            <a:r>
              <a:rPr lang="ru-RU" sz="3000" b="0" i="0" u="sng" spc="39" dirty="0" smtClean="0">
                <a:solidFill>
                  <a:srgbClr val="5C5C5C"/>
                </a:solidFill>
              </a:rPr>
              <a:t>Новости </a:t>
            </a:r>
            <a:r>
              <a:rPr lang="ru-RU" sz="3000" b="0" i="0" u="sng" spc="39" dirty="0">
                <a:solidFill>
                  <a:srgbClr val="5C5C5C"/>
                </a:solidFill>
              </a:rPr>
              <a:t>и </a:t>
            </a:r>
            <a:r>
              <a:rPr lang="ru-RU" sz="3000" b="0" i="0" u="sng" spc="39" dirty="0" smtClean="0">
                <a:solidFill>
                  <a:srgbClr val="5C5C5C"/>
                </a:solidFill>
              </a:rPr>
              <a:t>события</a:t>
            </a:r>
            <a:r>
              <a:rPr lang="ru-RU" sz="3000" b="0" i="0" spc="39" dirty="0" smtClean="0">
                <a:solidFill>
                  <a:srgbClr val="5C5C5C"/>
                </a:solidFill>
              </a:rPr>
              <a:t>»</a:t>
            </a:r>
            <a:r>
              <a:rPr lang="ru-RU" sz="3000" b="0" spc="39" dirty="0" smtClean="0">
                <a:solidFill>
                  <a:srgbClr val="5C5C5C"/>
                </a:solidFill>
              </a:rPr>
              <a:t> – актуальные новости и события сайта</a:t>
            </a:r>
            <a:r>
              <a:rPr lang="en-US" sz="3000" b="0" spc="39" dirty="0" smtClean="0">
                <a:solidFill>
                  <a:srgbClr val="5C5C5C"/>
                </a:solidFill>
              </a:rPr>
              <a:t>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000" b="0" i="0" spc="39" dirty="0" smtClean="0">
                <a:solidFill>
                  <a:srgbClr val="5C5C5C"/>
                </a:solidFill>
              </a:rPr>
              <a:t>«</a:t>
            </a:r>
            <a:r>
              <a:rPr lang="ru-RU" sz="3000" b="0" i="0" u="sng" spc="39" dirty="0">
                <a:solidFill>
                  <a:srgbClr val="5C5C5C"/>
                </a:solidFill>
              </a:rPr>
              <a:t>Мониторинги</a:t>
            </a:r>
            <a:r>
              <a:rPr lang="ru-RU" sz="3000" b="0" i="0" spc="39" dirty="0" smtClean="0">
                <a:solidFill>
                  <a:srgbClr val="5C5C5C"/>
                </a:solidFill>
              </a:rPr>
              <a:t> и отчеты»</a:t>
            </a:r>
            <a:r>
              <a:rPr lang="ru-RU" sz="3000" b="0" spc="39" dirty="0" smtClean="0">
                <a:solidFill>
                  <a:srgbClr val="5C5C5C"/>
                </a:solidFill>
              </a:rPr>
              <a:t> – отчеты по проведению независимой оценки и работе Уполномоченных органов по 66н.</a:t>
            </a:r>
            <a:endParaRPr lang="ru-RU" sz="3000" b="0" spc="39" dirty="0">
              <a:solidFill>
                <a:srgbClr val="5C5C5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2" y="3092625"/>
            <a:ext cx="12193702" cy="91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32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Группа"/>
          <p:cNvGrpSpPr/>
          <p:nvPr/>
        </p:nvGrpSpPr>
        <p:grpSpPr>
          <a:xfrm>
            <a:off x="288904" y="260438"/>
            <a:ext cx="1315267" cy="1336993"/>
            <a:chOff x="-1" y="0"/>
            <a:chExt cx="1315265" cy="1336992"/>
          </a:xfrm>
        </p:grpSpPr>
        <p:sp>
          <p:nvSpPr>
            <p:cNvPr id="240" name="object 3"/>
            <p:cNvSpPr/>
            <p:nvPr/>
          </p:nvSpPr>
          <p:spPr>
            <a:xfrm>
              <a:off x="-2" y="-1"/>
              <a:ext cx="1315267" cy="133699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Кружок"/>
            <p:cNvSpPr/>
            <p:nvPr/>
          </p:nvSpPr>
          <p:spPr>
            <a:xfrm>
              <a:off x="420516" y="564661"/>
              <a:ext cx="413921" cy="413921"/>
            </a:xfrm>
            <a:prstGeom prst="ellipse">
              <a:avLst/>
            </a:prstGeom>
            <a:solidFill>
              <a:srgbClr val="163A5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42" name="object 5"/>
            <p:cNvSpPr/>
            <p:nvPr/>
          </p:nvSpPr>
          <p:spPr>
            <a:xfrm>
              <a:off x="88940" y="92326"/>
              <a:ext cx="1077071" cy="1197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4" name="Казначейство России"/>
          <p:cNvSpPr txBox="1"/>
          <p:nvPr/>
        </p:nvSpPr>
        <p:spPr>
          <a:xfrm>
            <a:off x="1836898" y="503483"/>
            <a:ext cx="72044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 i="0" spc="48">
                <a:solidFill>
                  <a:srgbClr val="163A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246" name="Сквиркл"/>
          <p:cNvSpPr/>
          <p:nvPr/>
        </p:nvSpPr>
        <p:spPr>
          <a:xfrm>
            <a:off x="10518599" y="0"/>
            <a:ext cx="13670875" cy="1597431"/>
          </a:xfrm>
          <a:prstGeom prst="roundRect">
            <a:avLst>
              <a:gd name="adj" fmla="val 17552"/>
            </a:avLst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47" name="Сервисы по мониторингу размещения информации"/>
          <p:cNvSpPr txBox="1"/>
          <p:nvPr/>
        </p:nvSpPr>
        <p:spPr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/>
              <a:t>Регистрация представителей учреждений</a:t>
            </a:r>
            <a:endParaRPr dirty="0">
              <a:latin typeface="Avenir Next" panose="020B05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084" y="2341700"/>
            <a:ext cx="11239565" cy="8929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122" y="4225583"/>
            <a:ext cx="11600286" cy="85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3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Группа"/>
          <p:cNvGrpSpPr/>
          <p:nvPr/>
        </p:nvGrpSpPr>
        <p:grpSpPr>
          <a:xfrm>
            <a:off x="288904" y="260438"/>
            <a:ext cx="1315267" cy="1336993"/>
            <a:chOff x="-1" y="0"/>
            <a:chExt cx="1315265" cy="1336992"/>
          </a:xfrm>
        </p:grpSpPr>
        <p:sp>
          <p:nvSpPr>
            <p:cNvPr id="240" name="object 3"/>
            <p:cNvSpPr/>
            <p:nvPr/>
          </p:nvSpPr>
          <p:spPr>
            <a:xfrm>
              <a:off x="-2" y="-1"/>
              <a:ext cx="1315267" cy="133699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Кружок"/>
            <p:cNvSpPr/>
            <p:nvPr/>
          </p:nvSpPr>
          <p:spPr>
            <a:xfrm>
              <a:off x="420516" y="564661"/>
              <a:ext cx="413921" cy="413921"/>
            </a:xfrm>
            <a:prstGeom prst="ellipse">
              <a:avLst/>
            </a:prstGeom>
            <a:solidFill>
              <a:srgbClr val="163A5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42" name="object 5"/>
            <p:cNvSpPr/>
            <p:nvPr/>
          </p:nvSpPr>
          <p:spPr>
            <a:xfrm>
              <a:off x="88940" y="92326"/>
              <a:ext cx="1077071" cy="1197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4" name="Казначейство России"/>
          <p:cNvSpPr txBox="1"/>
          <p:nvPr/>
        </p:nvSpPr>
        <p:spPr>
          <a:xfrm>
            <a:off x="1836898" y="503483"/>
            <a:ext cx="72044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 i="0" spc="48">
                <a:solidFill>
                  <a:srgbClr val="163A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246" name="Сквиркл"/>
          <p:cNvSpPr/>
          <p:nvPr/>
        </p:nvSpPr>
        <p:spPr>
          <a:xfrm>
            <a:off x="10518599" y="0"/>
            <a:ext cx="13670875" cy="1597431"/>
          </a:xfrm>
          <a:prstGeom prst="roundRect">
            <a:avLst>
              <a:gd name="adj" fmla="val 17552"/>
            </a:avLst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47" name="Сервисы по мониторингу размещения информации"/>
          <p:cNvSpPr txBox="1"/>
          <p:nvPr/>
        </p:nvSpPr>
        <p:spPr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/>
              <a:t>Регистрация уполномоченных органов</a:t>
            </a:r>
            <a:endParaRPr dirty="0">
              <a:latin typeface="Avenir Next" panose="020B05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44" y="2639253"/>
            <a:ext cx="12411729" cy="855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058" y="4428297"/>
            <a:ext cx="11269085" cy="87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4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Группа"/>
          <p:cNvGrpSpPr/>
          <p:nvPr/>
        </p:nvGrpSpPr>
        <p:grpSpPr>
          <a:xfrm>
            <a:off x="288904" y="260438"/>
            <a:ext cx="1315267" cy="1336993"/>
            <a:chOff x="-1" y="0"/>
            <a:chExt cx="1315265" cy="1336992"/>
          </a:xfrm>
        </p:grpSpPr>
        <p:sp>
          <p:nvSpPr>
            <p:cNvPr id="240" name="object 3"/>
            <p:cNvSpPr/>
            <p:nvPr/>
          </p:nvSpPr>
          <p:spPr>
            <a:xfrm>
              <a:off x="-2" y="-1"/>
              <a:ext cx="1315267" cy="133699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Кружок"/>
            <p:cNvSpPr/>
            <p:nvPr/>
          </p:nvSpPr>
          <p:spPr>
            <a:xfrm>
              <a:off x="420516" y="564661"/>
              <a:ext cx="413921" cy="413921"/>
            </a:xfrm>
            <a:prstGeom prst="ellipse">
              <a:avLst/>
            </a:prstGeom>
            <a:solidFill>
              <a:srgbClr val="163A5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42" name="object 5"/>
            <p:cNvSpPr/>
            <p:nvPr/>
          </p:nvSpPr>
          <p:spPr>
            <a:xfrm>
              <a:off x="88940" y="92326"/>
              <a:ext cx="1077071" cy="1197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4" name="Казначейство России"/>
          <p:cNvSpPr txBox="1"/>
          <p:nvPr/>
        </p:nvSpPr>
        <p:spPr>
          <a:xfrm>
            <a:off x="1836898" y="503483"/>
            <a:ext cx="72044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 i="0" spc="48">
                <a:solidFill>
                  <a:srgbClr val="163A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246" name="Сквиркл"/>
          <p:cNvSpPr/>
          <p:nvPr/>
        </p:nvSpPr>
        <p:spPr>
          <a:xfrm>
            <a:off x="10518599" y="0"/>
            <a:ext cx="13670875" cy="1597431"/>
          </a:xfrm>
          <a:prstGeom prst="roundRect">
            <a:avLst>
              <a:gd name="adj" fmla="val 17552"/>
            </a:avLst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47" name="Сервисы по мониторингу размещения информации"/>
          <p:cNvSpPr txBox="1"/>
          <p:nvPr/>
        </p:nvSpPr>
        <p:spPr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/>
              <a:t>Мониторинг полноты размещения сведений</a:t>
            </a:r>
            <a:endParaRPr dirty="0">
              <a:latin typeface="Avenir Next" panose="020B05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2" y="2395123"/>
            <a:ext cx="14291691" cy="7424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86172" y="2827676"/>
            <a:ext cx="90978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sz="3000" b="0" spc="39" dirty="0" smtClean="0">
                <a:solidFill>
                  <a:srgbClr val="5C5C5C"/>
                </a:solidFill>
              </a:rPr>
              <a:t>Будет добавлена возможность отображать организации: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b="0" spc="39" dirty="0" smtClean="0">
                <a:solidFill>
                  <a:srgbClr val="5C5C5C"/>
                </a:solidFill>
              </a:rPr>
              <a:t>Все – по умолчанию; </a:t>
            </a:r>
            <a:endParaRPr lang="ru-RU" sz="3000" b="0" spc="39" dirty="0">
              <a:solidFill>
                <a:srgbClr val="5C5C5C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b="0" spc="39" dirty="0" smtClean="0">
                <a:solidFill>
                  <a:srgbClr val="5C5C5C"/>
                </a:solidFill>
              </a:rPr>
              <a:t>Филиалы – для формирования отчета по филиалам;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b="0" spc="39" dirty="0" smtClean="0">
                <a:solidFill>
                  <a:srgbClr val="5C5C5C"/>
                </a:solidFill>
              </a:rPr>
              <a:t>Учреждения без филиалов – для исключения филиалов из отчета. </a:t>
            </a:r>
            <a:endParaRPr lang="ru-RU" sz="3000" b="0" spc="39" dirty="0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52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Группа"/>
          <p:cNvGrpSpPr/>
          <p:nvPr/>
        </p:nvGrpSpPr>
        <p:grpSpPr>
          <a:xfrm>
            <a:off x="288904" y="260438"/>
            <a:ext cx="1315267" cy="1336993"/>
            <a:chOff x="-1" y="0"/>
            <a:chExt cx="1315265" cy="1336992"/>
          </a:xfrm>
        </p:grpSpPr>
        <p:sp>
          <p:nvSpPr>
            <p:cNvPr id="240" name="object 3"/>
            <p:cNvSpPr/>
            <p:nvPr/>
          </p:nvSpPr>
          <p:spPr>
            <a:xfrm>
              <a:off x="-2" y="-1"/>
              <a:ext cx="1315267" cy="133699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Кружок"/>
            <p:cNvSpPr/>
            <p:nvPr/>
          </p:nvSpPr>
          <p:spPr>
            <a:xfrm>
              <a:off x="420516" y="564661"/>
              <a:ext cx="413921" cy="413921"/>
            </a:xfrm>
            <a:prstGeom prst="ellipse">
              <a:avLst/>
            </a:prstGeom>
            <a:solidFill>
              <a:srgbClr val="163A5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42" name="object 5"/>
            <p:cNvSpPr/>
            <p:nvPr/>
          </p:nvSpPr>
          <p:spPr>
            <a:xfrm>
              <a:off x="88940" y="92326"/>
              <a:ext cx="1077071" cy="1197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4" name="Казначейство России"/>
          <p:cNvSpPr txBox="1"/>
          <p:nvPr/>
        </p:nvSpPr>
        <p:spPr>
          <a:xfrm>
            <a:off x="1836898" y="503483"/>
            <a:ext cx="72044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 i="0" spc="48">
                <a:solidFill>
                  <a:srgbClr val="163A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246" name="Сквиркл"/>
          <p:cNvSpPr/>
          <p:nvPr/>
        </p:nvSpPr>
        <p:spPr>
          <a:xfrm>
            <a:off x="10518599" y="0"/>
            <a:ext cx="13670875" cy="1597431"/>
          </a:xfrm>
          <a:prstGeom prst="roundRect">
            <a:avLst>
              <a:gd name="adj" fmla="val 17552"/>
            </a:avLst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47" name="Сервисы по мониторингу размещения информации"/>
          <p:cNvSpPr txBox="1"/>
          <p:nvPr/>
        </p:nvSpPr>
        <p:spPr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/>
              <a:t>Мониторинг полноты размещения сведений</a:t>
            </a:r>
            <a:endParaRPr dirty="0">
              <a:latin typeface="Avenir Next" panose="020B05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97" y="2717730"/>
            <a:ext cx="23353260" cy="83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Группа"/>
          <p:cNvGrpSpPr/>
          <p:nvPr/>
        </p:nvGrpSpPr>
        <p:grpSpPr>
          <a:xfrm>
            <a:off x="288904" y="260438"/>
            <a:ext cx="1315267" cy="1336993"/>
            <a:chOff x="-1" y="0"/>
            <a:chExt cx="1315265" cy="1336992"/>
          </a:xfrm>
        </p:grpSpPr>
        <p:sp>
          <p:nvSpPr>
            <p:cNvPr id="240" name="object 3"/>
            <p:cNvSpPr/>
            <p:nvPr/>
          </p:nvSpPr>
          <p:spPr>
            <a:xfrm>
              <a:off x="-2" y="-1"/>
              <a:ext cx="1315267" cy="133699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Кружок"/>
            <p:cNvSpPr/>
            <p:nvPr/>
          </p:nvSpPr>
          <p:spPr>
            <a:xfrm>
              <a:off x="420516" y="564661"/>
              <a:ext cx="413921" cy="413921"/>
            </a:xfrm>
            <a:prstGeom prst="ellipse">
              <a:avLst/>
            </a:prstGeom>
            <a:solidFill>
              <a:srgbClr val="163A5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42" name="object 5"/>
            <p:cNvSpPr/>
            <p:nvPr/>
          </p:nvSpPr>
          <p:spPr>
            <a:xfrm>
              <a:off x="88940" y="92326"/>
              <a:ext cx="1077071" cy="1197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4" name="Казначейство России"/>
          <p:cNvSpPr txBox="1"/>
          <p:nvPr/>
        </p:nvSpPr>
        <p:spPr>
          <a:xfrm>
            <a:off x="1836898" y="503483"/>
            <a:ext cx="72044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 i="0" spc="48">
                <a:solidFill>
                  <a:srgbClr val="163A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246" name="Сквиркл"/>
          <p:cNvSpPr/>
          <p:nvPr/>
        </p:nvSpPr>
        <p:spPr>
          <a:xfrm>
            <a:off x="10518599" y="0"/>
            <a:ext cx="13670875" cy="1597431"/>
          </a:xfrm>
          <a:prstGeom prst="roundRect">
            <a:avLst>
              <a:gd name="adj" fmla="val 17552"/>
            </a:avLst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47" name="Сервисы по мониторингу размещения информации"/>
          <p:cNvSpPr txBox="1"/>
          <p:nvPr/>
        </p:nvSpPr>
        <p:spPr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/>
              <a:t>Мониторинги  и отчеты</a:t>
            </a:r>
            <a:endParaRPr dirty="0">
              <a:latin typeface="Avenir Next" panose="020B05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75049"/>
            <a:ext cx="7382454" cy="10805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330" y="2660678"/>
            <a:ext cx="7687540" cy="10434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6896" y="3221760"/>
            <a:ext cx="8166942" cy="492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61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Группа"/>
          <p:cNvGrpSpPr/>
          <p:nvPr/>
        </p:nvGrpSpPr>
        <p:grpSpPr>
          <a:xfrm>
            <a:off x="288904" y="260438"/>
            <a:ext cx="1315267" cy="1336993"/>
            <a:chOff x="-1" y="0"/>
            <a:chExt cx="1315265" cy="1336992"/>
          </a:xfrm>
        </p:grpSpPr>
        <p:sp>
          <p:nvSpPr>
            <p:cNvPr id="240" name="object 3"/>
            <p:cNvSpPr/>
            <p:nvPr/>
          </p:nvSpPr>
          <p:spPr>
            <a:xfrm>
              <a:off x="-2" y="-1"/>
              <a:ext cx="1315267" cy="133699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Кружок"/>
            <p:cNvSpPr/>
            <p:nvPr/>
          </p:nvSpPr>
          <p:spPr>
            <a:xfrm>
              <a:off x="420516" y="564661"/>
              <a:ext cx="413921" cy="413921"/>
            </a:xfrm>
            <a:prstGeom prst="ellipse">
              <a:avLst/>
            </a:prstGeom>
            <a:solidFill>
              <a:srgbClr val="163A5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500" i="0" spc="0">
                  <a:solidFill>
                    <a:srgbClr val="FFFFFF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endPara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endParaRPr>
            </a:p>
          </p:txBody>
        </p:sp>
        <p:sp>
          <p:nvSpPr>
            <p:cNvPr id="242" name="object 5"/>
            <p:cNvSpPr/>
            <p:nvPr/>
          </p:nvSpPr>
          <p:spPr>
            <a:xfrm>
              <a:off x="88940" y="92326"/>
              <a:ext cx="1077071" cy="1197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z="1800" i="0" spc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4" name="Казначейство России"/>
          <p:cNvSpPr txBox="1"/>
          <p:nvPr/>
        </p:nvSpPr>
        <p:spPr>
          <a:xfrm>
            <a:off x="1836898" y="503483"/>
            <a:ext cx="72044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 i="0" spc="48">
                <a:solidFill>
                  <a:srgbClr val="163A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Казначейство России</a:t>
            </a:r>
          </a:p>
        </p:txBody>
      </p:sp>
      <p:sp>
        <p:nvSpPr>
          <p:cNvPr id="246" name="Сквиркл"/>
          <p:cNvSpPr/>
          <p:nvPr/>
        </p:nvSpPr>
        <p:spPr>
          <a:xfrm>
            <a:off x="10518599" y="0"/>
            <a:ext cx="13670875" cy="1597431"/>
          </a:xfrm>
          <a:prstGeom prst="roundRect">
            <a:avLst>
              <a:gd name="adj" fmla="val 17552"/>
            </a:avLst>
          </a:prstGeom>
          <a:solidFill>
            <a:srgbClr val="163A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 sz="3500" i="0" spc="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247" name="Сервисы по мониторингу размещения информации"/>
          <p:cNvSpPr txBox="1"/>
          <p:nvPr/>
        </p:nvSpPr>
        <p:spPr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/>
              <a:t>Справочник организаций</a:t>
            </a:r>
            <a:endParaRPr dirty="0">
              <a:latin typeface="Avenir Next" panose="020B05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47" y="2528888"/>
            <a:ext cx="7387471" cy="5666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402" y="2528888"/>
            <a:ext cx="8594197" cy="6050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973" y="2586038"/>
            <a:ext cx="5694123" cy="52710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3344" y="9754199"/>
            <a:ext cx="909782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sz="3000" b="0" spc="39" dirty="0" smtClean="0">
                <a:solidFill>
                  <a:srgbClr val="5C5C5C"/>
                </a:solidFill>
              </a:rPr>
              <a:t>Информация об организациях загружается из Сводного реестра НСИ ГИИС ЭБ.</a:t>
            </a:r>
          </a:p>
          <a:p>
            <a:pPr algn="l"/>
            <a:r>
              <a:rPr lang="ru-RU" sz="3000" b="0" spc="39" dirty="0" smtClean="0">
                <a:solidFill>
                  <a:srgbClr val="5C5C5C"/>
                </a:solidFill>
              </a:rPr>
              <a:t>Загруженные сведения доступны в Открытой части ГИС ГМУ в разделе Реестр организаций.</a:t>
            </a:r>
            <a:endParaRPr lang="ru-RU" sz="3000" b="0" spc="39" dirty="0">
              <a:solidFill>
                <a:srgbClr val="5C5C5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5937" y="9064336"/>
            <a:ext cx="8702933" cy="41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96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8558</TotalTime>
  <Words>250</Words>
  <Application>Microsoft Office PowerPoint</Application>
  <PresentationFormat>Произвольный</PresentationFormat>
  <Paragraphs>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7" baseType="lpstr">
      <vt:lpstr>Arial</vt:lpstr>
      <vt:lpstr>Avenir Next</vt:lpstr>
      <vt:lpstr>Baskerville</vt:lpstr>
      <vt:lpstr>Calibri</vt:lpstr>
      <vt:lpstr>Calibri Light</vt:lpstr>
      <vt:lpstr>Century Gothic</vt:lpstr>
      <vt:lpstr>DIN Alternate Bold</vt:lpstr>
      <vt:lpstr>DIN Condensed Bold</vt:lpstr>
      <vt:lpstr>Helvetica</vt:lpstr>
      <vt:lpstr>Helvetica Neue</vt:lpstr>
      <vt:lpstr>Helvetica Neue Medium</vt:lpstr>
      <vt:lpstr>Iowan Old Style Roman</vt:lpstr>
      <vt:lpstr>Segoe UI Black</vt:lpstr>
      <vt:lpstr>Segoe UI Historic</vt:lpstr>
      <vt:lpstr>Segoe UI Light</vt:lpstr>
      <vt:lpstr>Zapf Dingbats</vt:lpstr>
      <vt:lpstr>Тема Office</vt:lpstr>
      <vt:lpstr>1_New_Template9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 Артем Александрович</dc:creator>
  <cp:lastModifiedBy>Черненкова Светлана Владимировна</cp:lastModifiedBy>
  <cp:revision>103</cp:revision>
  <dcterms:modified xsi:type="dcterms:W3CDTF">2023-03-23T09:38:51Z</dcterms:modified>
</cp:coreProperties>
</file>