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7" r:id="rId2"/>
    <p:sldId id="306" r:id="rId3"/>
    <p:sldId id="319" r:id="rId4"/>
    <p:sldId id="313" r:id="rId5"/>
    <p:sldId id="314" r:id="rId6"/>
    <p:sldId id="308" r:id="rId7"/>
    <p:sldId id="322" r:id="rId8"/>
    <p:sldId id="305" r:id="rId9"/>
    <p:sldId id="311" r:id="rId10"/>
    <p:sldId id="317" r:id="rId11"/>
    <p:sldId id="318" r:id="rId12"/>
    <p:sldId id="321" r:id="rId13"/>
  </p:sldIdLst>
  <p:sldSz cx="9144000" cy="5143500" type="screen16x9"/>
  <p:notesSz cx="9918700" cy="6819900"/>
  <p:defaultTextStyle>
    <a:defPPr>
      <a:defRPr lang="ru-RU"/>
    </a:defPPr>
    <a:lvl1pPr mar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34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79CD"/>
    <a:srgbClr val="B7DEE8"/>
    <a:srgbClr val="FBCB43"/>
    <a:srgbClr val="11437F"/>
    <a:srgbClr val="E6E6E6"/>
    <a:srgbClr val="DDDDDD"/>
    <a:srgbClr val="4978B1"/>
    <a:srgbClr val="FCFCFC"/>
    <a:srgbClr val="00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1D955-B414-4D4D-94CD-B53ABFFBBF5E}" v="6673" dt="2021-12-27T12:11:28.047"/>
    <p1510:client id="{72BA471C-DC53-491F-A3EA-714871E28FD2}" v="1524" dt="2021-12-27T14:35:15.0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300" y="96"/>
      </p:cViewPr>
      <p:guideLst>
        <p:guide orient="horz" pos="4565"/>
        <p:guide pos="34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17504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r">
              <a:defRPr sz="2200"/>
            </a:lvl1pPr>
          </a:lstStyle>
          <a:p>
            <a:fld id="{B319EF66-CBD7-4FA5-874F-C15789B8559E}" type="datetimeFigureOut">
              <a:rPr lang="ru-RU" smtClean="0"/>
              <a:t>21.12.2022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17504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r">
              <a:defRPr sz="2200"/>
            </a:lvl1pPr>
          </a:lstStyle>
          <a:p>
            <a:fld id="{7FB3B98C-91AF-4E43-94DE-89EACF5A2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7504" y="1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21.12.2022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4075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859" tIns="84929" rIns="169859" bIns="8492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326" y="3283161"/>
            <a:ext cx="7936052" cy="2685921"/>
          </a:xfrm>
          <a:prstGeom prst="rect">
            <a:avLst/>
          </a:prstGeom>
        </p:spPr>
        <p:txBody>
          <a:bodyPr vert="horz" lIns="169859" tIns="84929" rIns="169859" bIns="8492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7504" y="6479573"/>
            <a:ext cx="4298467" cy="340328"/>
          </a:xfrm>
          <a:prstGeom prst="rect">
            <a:avLst/>
          </a:prstGeom>
        </p:spPr>
        <p:txBody>
          <a:bodyPr vert="horz" lIns="169859" tIns="84929" rIns="169859" bIns="84929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2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64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83458"/>
            <a:ext cx="2103121" cy="439079"/>
          </a:xfrm>
        </p:spPr>
        <p:txBody>
          <a:bodyPr/>
          <a:lstStyle/>
          <a:p>
            <a:fld id="{DCF62467-51A0-4331-81DA-2BBFEC3C67EF}" type="datetime1">
              <a:rPr lang="en-US" smtClean="0"/>
              <a:t>12/21/2022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4783460"/>
            <a:ext cx="2926080" cy="4390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</p:sldLayoutIdLst>
  <p:hf hdr="0" ftr="0" dt="0"/>
  <p:txStyles>
    <p:titleStyle>
      <a:lvl1pPr>
        <a:defRPr sz="317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9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428750"/>
            <a:ext cx="8510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None/>
              <a:tabLst>
                <a:tab pos="7086600" algn="l"/>
              </a:tabLst>
              <a:defRPr/>
            </a:pPr>
            <a:r>
              <a:rPr lang="ru-RU" altLang="ru-RU" sz="2400" b="1" dirty="0">
                <a:solidFill>
                  <a:schemeClr val="tx2"/>
                </a:solidFill>
              </a:rPr>
              <a:t>Технологическое обеспечение ведения территориальными органами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                             Федерального </a:t>
            </a:r>
            <a:r>
              <a:rPr lang="ru-RU" altLang="ru-RU" sz="2400" b="1" dirty="0">
                <a:solidFill>
                  <a:schemeClr val="tx2"/>
                </a:solidFill>
              </a:rPr>
              <a:t>казначейства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казначейского учета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4803086"/>
            <a:ext cx="363814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3030" y="4828294"/>
            <a:ext cx="3625376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1268" dirty="0" smtClean="0">
                <a:solidFill>
                  <a:schemeClr val="bg1">
                    <a:lumMod val="65000"/>
                  </a:schemeClr>
                </a:solidFill>
              </a:rPr>
              <a:t>2022г</a:t>
            </a:r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4446" y="2909691"/>
            <a:ext cx="715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ru-RU" altLang="ru-RU" sz="1800" cap="all" dirty="0" smtClean="0">
                <a:solidFill>
                  <a:srgbClr val="3379CD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  <a:sym typeface="Helvetica Neue Medium"/>
              </a:rPr>
              <a:t>Управление развития информационных систем</a:t>
            </a:r>
            <a:endParaRPr lang="ru-RU" sz="1800" i="1" dirty="0">
              <a:solidFill>
                <a:srgbClr val="1751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97700" y="167118"/>
            <a:ext cx="4342476" cy="276999"/>
          </a:xfrm>
        </p:spPr>
        <p:txBody>
          <a:bodyPr/>
          <a:lstStyle/>
          <a:p>
            <a:pPr algn="ctr"/>
            <a:r>
              <a:rPr lang="ru-RU" sz="1800" b="0" dirty="0" smtClean="0">
                <a:solidFill>
                  <a:srgbClr val="3379CD"/>
                </a:solidFill>
              </a:rPr>
              <a:t>ЛКБ. Первичные учетные документы</a:t>
            </a:r>
            <a:endParaRPr lang="ru-RU" sz="1800" b="0" dirty="0">
              <a:solidFill>
                <a:srgbClr val="3379C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23" y="763451"/>
            <a:ext cx="8626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379CD"/>
                </a:solidFill>
              </a:rPr>
              <a:t>Цель: выявление исполненных документов без проводок, отмененных документов с проводками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3" y="1198179"/>
            <a:ext cx="8626892" cy="355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882" y="2361652"/>
            <a:ext cx="1697232" cy="203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8755" y="221757"/>
            <a:ext cx="4342476" cy="268834"/>
          </a:xfrm>
        </p:spPr>
        <p:txBody>
          <a:bodyPr/>
          <a:lstStyle/>
          <a:p>
            <a:r>
              <a:rPr lang="ru-RU" b="0" dirty="0" smtClean="0">
                <a:solidFill>
                  <a:srgbClr val="3379CD"/>
                </a:solidFill>
              </a:rPr>
              <a:t>ЛКБ. Первичные учетные документы</a:t>
            </a:r>
            <a:endParaRPr lang="ru-RU" b="0" dirty="0">
              <a:solidFill>
                <a:srgbClr val="3379C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9" y="1169324"/>
            <a:ext cx="8607972" cy="35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877" y="3638993"/>
            <a:ext cx="7403123" cy="93399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591408" y="3215428"/>
            <a:ext cx="747347" cy="66222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8126990" y="3365999"/>
            <a:ext cx="594874" cy="1456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744275" y="3327231"/>
            <a:ext cx="2426679" cy="24622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685766"/>
            <a:r>
              <a:rPr lang="ru-RU" sz="10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Переход к первичным документам ФП</a:t>
            </a:r>
            <a:endParaRPr lang="ru-RU" sz="10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44275" y="3305530"/>
            <a:ext cx="2382715" cy="2887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6019" y="3705628"/>
            <a:ext cx="1383909" cy="24622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685766"/>
            <a:r>
              <a:rPr lang="ru-RU" sz="10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Список документов</a:t>
            </a:r>
            <a:endParaRPr lang="ru-RU" sz="1000" b="1" dirty="0">
              <a:solidFill>
                <a:srgbClr val="3379C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5585" y="3713188"/>
            <a:ext cx="1304779" cy="28877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7710" y="750109"/>
            <a:ext cx="8626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379CD"/>
                </a:solidFill>
              </a:rPr>
              <a:t>Выявление исполненных документов без проводок, отмененных документов с проводками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6515" y="2367874"/>
            <a:ext cx="1197271" cy="203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40176" y="2045888"/>
            <a:ext cx="1954425" cy="1085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51122" y="2112212"/>
            <a:ext cx="434247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 defTabSz="914400"/>
            <a:r>
              <a:rPr lang="ru-RU" sz="3200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 !</a:t>
            </a:r>
            <a:endParaRPr lang="ru-RU" sz="3200" kern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6681" r="49900" b="9742"/>
          <a:stretch/>
        </p:blipFill>
        <p:spPr>
          <a:xfrm>
            <a:off x="6945922" y="708915"/>
            <a:ext cx="2185611" cy="43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631" y="57762"/>
            <a:ext cx="7136243" cy="537711"/>
          </a:xfrm>
        </p:spPr>
        <p:txBody>
          <a:bodyPr/>
          <a:lstStyle/>
          <a:p>
            <a:pPr algn="ctr"/>
            <a:r>
              <a:rPr lang="ru-RU" b="0" dirty="0" smtClean="0"/>
              <a:t>Целевая схема по </a:t>
            </a:r>
            <a:r>
              <a:rPr lang="ru-RU" b="0" dirty="0"/>
              <a:t>формированию в ГИИС ЭБ</a:t>
            </a:r>
            <a:br>
              <a:rPr lang="ru-RU" b="0" dirty="0"/>
            </a:br>
            <a:r>
              <a:rPr lang="ru-RU" b="0" dirty="0"/>
              <a:t>Главной </a:t>
            </a:r>
            <a:r>
              <a:rPr lang="ru-RU" b="0" dirty="0" smtClean="0"/>
              <a:t>книги по исполнению ФБ</a:t>
            </a:r>
            <a:endParaRPr lang="ru-RU" b="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1016" y="747346"/>
            <a:ext cx="3921370" cy="313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33546" y="747346"/>
            <a:ext cx="4070839" cy="31300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54590" y="760440"/>
            <a:ext cx="1565031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79CD"/>
                </a:solidFill>
              </a:rPr>
              <a:t>ГИИС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smtClean="0">
                <a:solidFill>
                  <a:srgbClr val="3379CD"/>
                </a:solidFill>
              </a:rPr>
              <a:t>ЭБ</a:t>
            </a:r>
            <a:endParaRPr lang="ru-RU" sz="1600" dirty="0">
              <a:solidFill>
                <a:srgbClr val="3379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59524" y="779612"/>
            <a:ext cx="1225062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3379CD"/>
                </a:solidFill>
              </a:rPr>
              <a:t>АСФК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60586" y="4214040"/>
            <a:ext cx="6515100" cy="7008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519854" y="4389041"/>
            <a:ext cx="184345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79CD"/>
                </a:solidFill>
              </a:rPr>
              <a:t>АСФК. МОУ ФК</a:t>
            </a:r>
            <a:endParaRPr lang="ru-RU" sz="1600" dirty="0">
              <a:solidFill>
                <a:srgbClr val="3379CD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6448527" y="3622703"/>
            <a:ext cx="389302" cy="906298"/>
          </a:xfrm>
          <a:prstGeom prst="downArrow">
            <a:avLst>
              <a:gd name="adj1" fmla="val 50000"/>
              <a:gd name="adj2" fmla="val 425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793629" y="3618236"/>
            <a:ext cx="358613" cy="91076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42061" y="2941206"/>
            <a:ext cx="3028849" cy="6693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30907" y="3010132"/>
            <a:ext cx="283284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379CD"/>
                </a:solidFill>
              </a:rPr>
              <a:t>«</a:t>
            </a:r>
            <a:r>
              <a:rPr lang="ru-RU" sz="1200" dirty="0" smtClean="0">
                <a:solidFill>
                  <a:srgbClr val="3379CD"/>
                </a:solidFill>
              </a:rPr>
              <a:t>Отчет </a:t>
            </a:r>
            <a:r>
              <a:rPr lang="ru-RU" sz="1200" dirty="0">
                <a:solidFill>
                  <a:srgbClr val="3379CD"/>
                </a:solidFill>
              </a:rPr>
              <a:t>об операциях по счетам Главной книги» (ф.0531981)</a:t>
            </a:r>
            <a:endParaRPr lang="ru-RU" sz="1200" dirty="0">
              <a:solidFill>
                <a:srgbClr val="3379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4861" y="2924605"/>
            <a:ext cx="3002909" cy="6693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71647" y="3004560"/>
            <a:ext cx="281375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379CD"/>
                </a:solidFill>
              </a:rPr>
              <a:t>«</a:t>
            </a:r>
            <a:r>
              <a:rPr lang="ru-RU" sz="1200" dirty="0" smtClean="0">
                <a:solidFill>
                  <a:srgbClr val="3379CD"/>
                </a:solidFill>
              </a:rPr>
              <a:t>Отчет </a:t>
            </a:r>
            <a:r>
              <a:rPr lang="ru-RU" sz="1200" dirty="0">
                <a:solidFill>
                  <a:srgbClr val="3379CD"/>
                </a:solidFill>
              </a:rPr>
              <a:t>об операциях по счетам Главной книги» (ф.0531981)</a:t>
            </a:r>
            <a:endParaRPr lang="ru-RU" sz="1200" dirty="0">
              <a:solidFill>
                <a:srgbClr val="3379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503" y="1103796"/>
            <a:ext cx="2994268" cy="6693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71647" y="1103796"/>
            <a:ext cx="2813756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dirty="0">
                <a:solidFill>
                  <a:srgbClr val="3379CD"/>
                </a:solidFill>
              </a:rPr>
              <a:t>И</a:t>
            </a:r>
            <a:r>
              <a:rPr lang="ru-RU" sz="1200" dirty="0" smtClean="0">
                <a:solidFill>
                  <a:srgbClr val="3379CD"/>
                </a:solidFill>
              </a:rPr>
              <a:t>нформация </a:t>
            </a:r>
            <a:r>
              <a:rPr lang="ru-RU" sz="1200" dirty="0">
                <a:solidFill>
                  <a:srgbClr val="3379CD"/>
                </a:solidFill>
              </a:rPr>
              <a:t>о записях учета АСФК </a:t>
            </a:r>
            <a:r>
              <a:rPr lang="ru-RU" sz="1200" dirty="0" smtClean="0">
                <a:solidFill>
                  <a:srgbClr val="3379CD"/>
                </a:solidFill>
              </a:rPr>
              <a:t>«</a:t>
            </a:r>
            <a:r>
              <a:rPr lang="ru-RU" sz="1200" dirty="0">
                <a:solidFill>
                  <a:srgbClr val="3379CD"/>
                </a:solidFill>
              </a:rPr>
              <a:t>Бухгалтерская справка» </a:t>
            </a:r>
            <a:r>
              <a:rPr lang="ru-RU" sz="1200" dirty="0" smtClean="0">
                <a:solidFill>
                  <a:srgbClr val="3379CD"/>
                </a:solidFill>
              </a:rPr>
              <a:t/>
            </a:r>
            <a:br>
              <a:rPr lang="ru-RU" sz="1200" dirty="0" smtClean="0">
                <a:solidFill>
                  <a:srgbClr val="3379CD"/>
                </a:solidFill>
              </a:rPr>
            </a:br>
            <a:r>
              <a:rPr lang="ru-RU" sz="1200" dirty="0" smtClean="0">
                <a:solidFill>
                  <a:srgbClr val="3379CD"/>
                </a:solidFill>
              </a:rPr>
              <a:t>(ЭБЫ</a:t>
            </a:r>
            <a:r>
              <a:rPr lang="ru-RU" sz="1200" dirty="0">
                <a:solidFill>
                  <a:srgbClr val="3379CD"/>
                </a:solidFill>
              </a:rPr>
              <a:t>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42061" y="2287999"/>
            <a:ext cx="2990825" cy="5808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230908" y="2462441"/>
            <a:ext cx="277926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3379CD"/>
                </a:solidFill>
              </a:rPr>
              <a:t>«Главная книга» </a:t>
            </a:r>
            <a:r>
              <a:rPr lang="ru-RU" sz="1200" dirty="0">
                <a:solidFill>
                  <a:srgbClr val="3379CD"/>
                </a:solidFill>
              </a:rPr>
              <a:t>(</a:t>
            </a:r>
            <a:r>
              <a:rPr lang="ru-RU" sz="1200" dirty="0" smtClean="0">
                <a:solidFill>
                  <a:srgbClr val="3379CD"/>
                </a:solidFill>
              </a:rPr>
              <a:t>ф.0504072)</a:t>
            </a:r>
            <a:endParaRPr lang="ru-RU" sz="1200" dirty="0">
              <a:solidFill>
                <a:srgbClr val="3379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3503" y="2284049"/>
            <a:ext cx="2994268" cy="5808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42509" y="2434590"/>
            <a:ext cx="267119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3379CD"/>
                </a:solidFill>
              </a:rPr>
              <a:t>«Главная книга» </a:t>
            </a:r>
            <a:r>
              <a:rPr lang="ru-RU" sz="1200" dirty="0">
                <a:solidFill>
                  <a:srgbClr val="3379CD"/>
                </a:solidFill>
              </a:rPr>
              <a:t>(</a:t>
            </a:r>
            <a:r>
              <a:rPr lang="ru-RU" sz="1200" dirty="0" smtClean="0">
                <a:solidFill>
                  <a:srgbClr val="3379CD"/>
                </a:solidFill>
              </a:rPr>
              <a:t>ф.0504072)</a:t>
            </a:r>
            <a:endParaRPr lang="ru-RU" sz="1200" dirty="0">
              <a:solidFill>
                <a:srgbClr val="3379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2061" y="1511888"/>
            <a:ext cx="2999467" cy="69633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45652" y="1551028"/>
            <a:ext cx="2779267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379CD"/>
                </a:solidFill>
              </a:rPr>
              <a:t>«Информация о записях </a:t>
            </a:r>
            <a:r>
              <a:rPr lang="ru-RU" sz="1200" dirty="0" smtClean="0">
                <a:solidFill>
                  <a:srgbClr val="3379CD"/>
                </a:solidFill>
              </a:rPr>
              <a:t>учета</a:t>
            </a:r>
            <a:br>
              <a:rPr lang="ru-RU" sz="1200" dirty="0" smtClean="0">
                <a:solidFill>
                  <a:srgbClr val="3379CD"/>
                </a:solidFill>
              </a:rPr>
            </a:br>
            <a:r>
              <a:rPr lang="ru-RU" sz="1200" dirty="0" smtClean="0">
                <a:solidFill>
                  <a:srgbClr val="3379CD"/>
                </a:solidFill>
              </a:rPr>
              <a:t> </a:t>
            </a:r>
            <a:r>
              <a:rPr lang="ru-RU" sz="1200" dirty="0" err="1">
                <a:solidFill>
                  <a:srgbClr val="3379CD"/>
                </a:solidFill>
              </a:rPr>
              <a:t>ПУиО</a:t>
            </a:r>
            <a:r>
              <a:rPr lang="ru-RU" sz="1200" dirty="0">
                <a:solidFill>
                  <a:srgbClr val="3379CD"/>
                </a:solidFill>
              </a:rPr>
              <a:t> ЭБ» (ЭБС</a:t>
            </a:r>
            <a:r>
              <a:rPr lang="ru-RU" sz="1200" dirty="0" smtClean="0">
                <a:solidFill>
                  <a:srgbClr val="3379CD"/>
                </a:solidFill>
              </a:rPr>
              <a:t>)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3379CD"/>
                </a:solidFill>
              </a:rPr>
              <a:t>04 (НВС ФБ), 14 (МБТ)</a:t>
            </a:r>
            <a:endParaRPr lang="ru-RU" sz="1200" dirty="0">
              <a:solidFill>
                <a:srgbClr val="3379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1459524" y="3679375"/>
            <a:ext cx="1037491" cy="534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множение 39"/>
          <p:cNvSpPr/>
          <p:nvPr/>
        </p:nvSpPr>
        <p:spPr>
          <a:xfrm>
            <a:off x="3403428" y="2990573"/>
            <a:ext cx="662644" cy="53619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овина рамки 41"/>
          <p:cNvSpPr/>
          <p:nvPr/>
        </p:nvSpPr>
        <p:spPr>
          <a:xfrm rot="13554573">
            <a:off x="8215960" y="2798648"/>
            <a:ext cx="257223" cy="607714"/>
          </a:xfrm>
          <a:prstGeom prst="halfFrame">
            <a:avLst>
              <a:gd name="adj1" fmla="val 33256"/>
              <a:gd name="adj2" fmla="val 33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оловина рамки 42"/>
          <p:cNvSpPr/>
          <p:nvPr/>
        </p:nvSpPr>
        <p:spPr>
          <a:xfrm rot="13554573">
            <a:off x="8176978" y="2118698"/>
            <a:ext cx="257223" cy="607714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Половина рамки 45"/>
          <p:cNvSpPr/>
          <p:nvPr/>
        </p:nvSpPr>
        <p:spPr>
          <a:xfrm rot="13554573">
            <a:off x="6627645" y="3607964"/>
            <a:ext cx="257223" cy="607714"/>
          </a:xfrm>
          <a:prstGeom prst="halfFrame">
            <a:avLst>
              <a:gd name="adj1" fmla="val 33256"/>
              <a:gd name="adj2" fmla="val 33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 rot="5400000">
            <a:off x="4547056" y="1499952"/>
            <a:ext cx="193509" cy="99650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6200000">
            <a:off x="4019650" y="948993"/>
            <a:ext cx="249711" cy="93347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овина рамки 43"/>
          <p:cNvSpPr/>
          <p:nvPr/>
        </p:nvSpPr>
        <p:spPr>
          <a:xfrm rot="13554573">
            <a:off x="4684107" y="1385619"/>
            <a:ext cx="257223" cy="607714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оловина рамки 44"/>
          <p:cNvSpPr/>
          <p:nvPr/>
        </p:nvSpPr>
        <p:spPr>
          <a:xfrm rot="13554573">
            <a:off x="3951881" y="799939"/>
            <a:ext cx="257223" cy="607714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3428483" y="2284049"/>
            <a:ext cx="662644" cy="53619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20533" y="972834"/>
            <a:ext cx="35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</a:t>
            </a:r>
            <a:endParaRPr lang="ru-RU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4669858" y="1476063"/>
            <a:ext cx="35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8141528" y="2199869"/>
            <a:ext cx="35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3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8169063" y="2878224"/>
            <a:ext cx="35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6504849" y="3726123"/>
            <a:ext cx="35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5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527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631" y="169182"/>
            <a:ext cx="7136243" cy="268856"/>
          </a:xfrm>
        </p:spPr>
        <p:txBody>
          <a:bodyPr/>
          <a:lstStyle/>
          <a:p>
            <a:pPr algn="ctr"/>
            <a:r>
              <a:rPr lang="ru-RU" dirty="0" smtClean="0"/>
              <a:t>Перевод эталонной Главной книги из АСФК в ГИИС ЭБ 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05439"/>
              </p:ext>
            </p:extLst>
          </p:nvPr>
        </p:nvGraphicFramePr>
        <p:xfrm>
          <a:off x="114300" y="685799"/>
          <a:ext cx="8660422" cy="4314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533"/>
                <a:gridCol w="2717771"/>
                <a:gridCol w="2558118"/>
              </a:tblGrid>
              <a:tr h="368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АСФК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Инициация ФБ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 3 по 5 января 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 3 по 8 января 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СЭБ остатки на начало года по счетам 3.40230 (в части внутренних расчетов), 3.20211, 1.501(3)04, 1.501(3)05);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 3 по 8 января 2023</a:t>
                      </a:r>
                      <a:br>
                        <a:rPr lang="ru-RU" sz="1000" dirty="0" smtClean="0">
                          <a:effectLst/>
                        </a:rPr>
                      </a:b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Формирование отчета</a:t>
                      </a:r>
                      <a:r>
                        <a:rPr lang="ru-RU" sz="1000" baseline="0" dirty="0" smtClean="0">
                          <a:effectLst/>
                        </a:rPr>
                        <a:t> датой 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09.01.2023</a:t>
                      </a:r>
                      <a:r>
                        <a:rPr lang="ru-RU" sz="1000" baseline="0" dirty="0" smtClean="0">
                          <a:effectLst/>
                        </a:rPr>
                        <a:t/>
                      </a:r>
                      <a:br>
                        <a:rPr lang="ru-RU" sz="1000" baseline="0" dirty="0" smtClean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Выполняется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после процедуры </a:t>
                      </a:r>
                      <a:endParaRPr lang="ru-RU" sz="1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инициации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по ФБ в АСФК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Регистрация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(утверждение) в АСФК </a:t>
                      </a:r>
                      <a:endParaRPr lang="ru-RU" sz="1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только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по согласованию с группой сопровождения </a:t>
                      </a:r>
                      <a:r>
                        <a:rPr lang="ru-RU" sz="1000" dirty="0" err="1" smtClean="0">
                          <a:solidFill>
                            <a:srgbClr val="FF0000"/>
                          </a:solidFill>
                          <a:effectLst/>
                        </a:rPr>
                        <a:t>ПУиО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 в сроки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в соответствии с графиком</a:t>
                      </a:r>
                      <a:endParaRPr lang="ru-RU" sz="1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Утверждение в ЭБ только по согласованию с группой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сопровождения </a:t>
                      </a:r>
                      <a:r>
                        <a:rPr lang="ru-RU" sz="1000" dirty="0" err="1" smtClean="0">
                          <a:solidFill>
                            <a:srgbClr val="FF0000"/>
                          </a:solidFill>
                          <a:effectLst/>
                        </a:rPr>
                        <a:t>ПУиО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 в сроки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в соответствии с графиком</a:t>
                      </a:r>
                      <a:endParaRPr lang="ru-RU" sz="1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ДЭБ обороты за первый рабочий день по счетам 1.501(3)04, 1.501(3)05 (данные по инициации)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0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«Информация о записях учета ПУиО ЭБ (ЭБС)»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 10.01.2023 по 31.12.2023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прием из ЭБ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 10.01.2023 по 31.12.2023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формирование </a:t>
                      </a:r>
                      <a:r>
                        <a:rPr lang="en-US" sz="1000" dirty="0" smtClean="0">
                          <a:effectLst/>
                        </a:rPr>
                        <a:t>                                         </a:t>
                      </a:r>
                      <a:r>
                        <a:rPr lang="ru-RU" sz="1000" dirty="0" smtClean="0">
                          <a:effectLst/>
                        </a:rPr>
                        <a:t>(</a:t>
                      </a:r>
                      <a:r>
                        <a:rPr lang="ru-RU" sz="1000" dirty="0">
                          <a:effectLst/>
                        </a:rPr>
                        <a:t>после перевода эталонной ГК в </a:t>
                      </a:r>
                      <a:r>
                        <a:rPr lang="ru-RU" sz="1000" dirty="0" smtClean="0">
                          <a:effectLst/>
                        </a:rPr>
                        <a:t>ЭБ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данные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только по 04, 14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</a:rPr>
                        <a:t>лс</a:t>
                      </a:r>
                      <a:r>
                        <a:rPr lang="ru-RU" sz="1000" dirty="0" smtClean="0">
                          <a:effectLst/>
                        </a:rPr>
                        <a:t>)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Информация о записях учета АСФК «Бухгалтерская справка» (ЭБЫ) данные по счету 1.21101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с 10.01.2023 по 31.12.2023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формирование 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с 10.01.2023 по 31.12.2023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прием из АСФК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4" marR="5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3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631" y="169182"/>
            <a:ext cx="7136243" cy="268856"/>
          </a:xfrm>
        </p:spPr>
        <p:txBody>
          <a:bodyPr/>
          <a:lstStyle/>
          <a:p>
            <a:pPr algn="ctr"/>
            <a:r>
              <a:rPr lang="ru-RU" dirty="0" smtClean="0"/>
              <a:t>Перевод эталонной Главной книги из АСФК в ГИИС ЭБ</a:t>
            </a:r>
            <a:endParaRPr lang="ru-RU" b="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341386"/>
              </p:ext>
            </p:extLst>
          </p:nvPr>
        </p:nvGraphicFramePr>
        <p:xfrm>
          <a:off x="1399994" y="1421950"/>
          <a:ext cx="6559893" cy="2185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167"/>
                <a:gridCol w="344046"/>
                <a:gridCol w="1317760"/>
                <a:gridCol w="603703"/>
                <a:gridCol w="1052136"/>
                <a:gridCol w="388961"/>
                <a:gridCol w="1040685"/>
                <a:gridCol w="538458"/>
                <a:gridCol w="1020977"/>
              </a:tblGrid>
              <a:tr h="511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Группа 1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10.01.2023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1 УФК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Группа 2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11.01.2023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3 УФК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Группа 3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12.01.2023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5 УФК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Группа 4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16.01.2023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8 УФК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Республике Калмыкия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0800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Республике Марий Эл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Республике Тыва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Республике Ингушетия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511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Республике Северная Осетия-Алания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Удмуртской Республике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Чувашской Республике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511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Республике Саха (Якутия)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60684" y="782515"/>
            <a:ext cx="5205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79CD"/>
                </a:solidFill>
              </a:rPr>
              <a:t>График с 10 по 16 января 2022 года </a:t>
            </a:r>
          </a:p>
        </p:txBody>
      </p:sp>
    </p:spTree>
    <p:extLst>
      <p:ext uri="{BB962C8B-B14F-4D97-AF65-F5344CB8AC3E}">
        <p14:creationId xmlns:p14="http://schemas.microsoft.com/office/powerpoint/2010/main" val="33874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631" y="169182"/>
            <a:ext cx="7136243" cy="537711"/>
          </a:xfrm>
        </p:spPr>
        <p:txBody>
          <a:bodyPr/>
          <a:lstStyle/>
          <a:p>
            <a:pPr algn="ctr"/>
            <a:r>
              <a:rPr lang="ru-RU" dirty="0" smtClean="0"/>
              <a:t>Перевод эталонной Главной книги из АСФК в ГИИС ЭБ    </a:t>
            </a:r>
            <a:r>
              <a:rPr lang="en-US" dirty="0" smtClean="0"/>
              <a:t> </a:t>
            </a:r>
            <a:r>
              <a:rPr lang="ru-RU" b="0" dirty="0" smtClean="0">
                <a:solidFill>
                  <a:srgbClr val="3379CD"/>
                </a:solidFill>
              </a:rPr>
              <a:t>График с 17 по 20 января 2022 года </a:t>
            </a:r>
            <a:endParaRPr lang="ru-RU" b="0" dirty="0">
              <a:solidFill>
                <a:srgbClr val="3379CD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23522"/>
              </p:ext>
            </p:extLst>
          </p:nvPr>
        </p:nvGraphicFramePr>
        <p:xfrm>
          <a:off x="105508" y="782516"/>
          <a:ext cx="8721969" cy="4013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315"/>
                <a:gridCol w="386862"/>
                <a:gridCol w="1608992"/>
                <a:gridCol w="474785"/>
                <a:gridCol w="1696915"/>
                <a:gridCol w="571500"/>
                <a:gridCol w="1556238"/>
                <a:gridCol w="422031"/>
                <a:gridCol w="1679331"/>
              </a:tblGrid>
              <a:tr h="482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 </a:t>
                      </a:r>
                      <a:r>
                        <a:rPr lang="ru-RU" sz="1200" dirty="0" smtClean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17.01.2023 - 14 </a:t>
                      </a:r>
                      <a:r>
                        <a:rPr lang="ru-RU" sz="1200" dirty="0">
                          <a:effectLst/>
                        </a:rPr>
                        <a:t>УФК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 </a:t>
                      </a:r>
                      <a:r>
                        <a:rPr lang="ru-RU" sz="1200" dirty="0" smtClean="0">
                          <a:effectLst/>
                        </a:rPr>
                        <a:t>6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18.01.2023 - 24 </a:t>
                      </a:r>
                      <a:r>
                        <a:rPr lang="ru-RU" sz="1200" dirty="0">
                          <a:effectLst/>
                        </a:rPr>
                        <a:t>УФК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 </a:t>
                      </a:r>
                      <a:r>
                        <a:rPr lang="ru-RU" sz="1200" dirty="0" smtClean="0">
                          <a:effectLst/>
                        </a:rPr>
                        <a:t>7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19.01.2023 - 34 </a:t>
                      </a:r>
                      <a:r>
                        <a:rPr lang="ru-RU" sz="1200" dirty="0">
                          <a:effectLst/>
                        </a:rPr>
                        <a:t>УФК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 </a:t>
                      </a:r>
                      <a:r>
                        <a:rPr lang="ru-RU" sz="1200" dirty="0" smtClean="0">
                          <a:effectLst/>
                        </a:rPr>
                        <a:t>8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20.01.2023 - 44 </a:t>
                      </a:r>
                      <a:r>
                        <a:rPr lang="ru-RU" sz="1200" dirty="0">
                          <a:effectLst/>
                        </a:rPr>
                        <a:t>УФК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2600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Белгородской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3700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Калужской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5300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Оренбургской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Ярославской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3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Брянской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Кировской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5400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Орловской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7400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г. Севастополю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3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2800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Владимирской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Костромской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5500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Пензенской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7600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Республике Адыгея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3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Вологодской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4200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Самарской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5700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Псковской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7700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Республике Алтай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3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Воронежской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4300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Курганской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6300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Смоленской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7900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Карачаево-Черке​сской Республике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3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3600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Тверской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4400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Курской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6400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Тамбовской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8000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Республике Хакасия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3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4600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Липецкой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Томской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8700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Ханты-Мансийскому автономному округу – Югре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3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4700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Магаданской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6600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Тульской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8800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Чукотскому автономному округу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3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Новгородской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6700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Тюменской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9000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Ямало-Ненецкому автономному округу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  <a:tr h="3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5200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Омской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6800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Ульяновской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9400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УФК по Чеченской Республике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7" marR="26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51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630" y="67324"/>
            <a:ext cx="5750170" cy="537711"/>
          </a:xfrm>
        </p:spPr>
        <p:txBody>
          <a:bodyPr/>
          <a:lstStyle/>
          <a:p>
            <a:pPr algn="ctr"/>
            <a:r>
              <a:rPr lang="ru-RU" b="0" dirty="0" smtClean="0"/>
              <a:t>АСФК. Бухгалтерская справка </a:t>
            </a:r>
            <a:r>
              <a:rPr lang="ru-RU" altLang="ru-RU" b="0" dirty="0"/>
              <a:t>первым рабочим </a:t>
            </a:r>
            <a:r>
              <a:rPr lang="ru-RU" altLang="ru-RU" b="0" dirty="0" smtClean="0"/>
              <a:t>днем                         </a:t>
            </a:r>
            <a:r>
              <a:rPr lang="ru-RU" altLang="ru-RU" b="0" dirty="0"/>
              <a:t>на принятие </a:t>
            </a:r>
            <a:r>
              <a:rPr lang="ru-RU" altLang="ru-RU" b="0" dirty="0" smtClean="0"/>
              <a:t>БО по 10 </a:t>
            </a:r>
            <a:r>
              <a:rPr lang="ru-RU" altLang="ru-RU" b="0" dirty="0" err="1" smtClean="0"/>
              <a:t>лс</a:t>
            </a:r>
            <a:r>
              <a:rPr lang="ru-RU" altLang="ru-RU" b="0" dirty="0" smtClean="0"/>
              <a:t> ФБ</a:t>
            </a:r>
            <a:endParaRPr lang="ru-RU" b="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7782" y="3639177"/>
            <a:ext cx="6407378" cy="109728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9171" y="2277406"/>
            <a:ext cx="8639728" cy="119414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59758" y="999920"/>
            <a:ext cx="6224482" cy="11098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6916" y="1140153"/>
            <a:ext cx="5846884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 defTabSz="685766"/>
            <a:r>
              <a:rPr lang="en-US" sz="1600" b="1" dirty="0">
                <a:solidFill>
                  <a:srgbClr val="3379CD"/>
                </a:solidFill>
              </a:rPr>
              <a:t>FTAS-512911</a:t>
            </a:r>
            <a:r>
              <a:rPr lang="ru-RU" sz="1600" b="1" dirty="0" smtClean="0">
                <a:solidFill>
                  <a:srgbClr val="3379CD"/>
                </a:solidFill>
              </a:rPr>
              <a:t> </a:t>
            </a:r>
            <a:r>
              <a:rPr lang="ru-RU" sz="1600" b="1" dirty="0">
                <a:solidFill>
                  <a:srgbClr val="3379CD"/>
                </a:solidFill>
              </a:rPr>
              <a:t>«Разработка процедуры формирования Бухгалтерской справки (ф.0504833) по учету БО по операциям ИПБС ФБ» </a:t>
            </a:r>
            <a:endParaRPr lang="ru-RU" sz="1600" b="1" dirty="0">
              <a:solidFill>
                <a:srgbClr val="3379C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062" y="2464467"/>
            <a:ext cx="783394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Автоматизирован процесс формирования бухгалтерской справки </a:t>
            </a:r>
            <a:r>
              <a:rPr lang="ru-RU" altLang="ru-RU" sz="1600" b="1" dirty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первым рабочим днем на принятие БО в сумме доведенных ЛБО на соответствующие </a:t>
            </a:r>
            <a:r>
              <a:rPr lang="ru-RU" alt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годы</a:t>
            </a:r>
          </a:p>
          <a:p>
            <a:pPr algn="ctr"/>
            <a:r>
              <a:rPr lang="ru-RU" altLang="ru-RU" sz="1600" b="1" u="sng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(п.4.15 Методики Закрытия года по расходам)</a:t>
            </a:r>
            <a:endParaRPr lang="ru-RU" sz="1600" b="1" u="sng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1745" y="3772319"/>
            <a:ext cx="5917223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 defTabSz="685766"/>
            <a:r>
              <a:rPr 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Выполняется УФК 4800, 5800, 6200, 7200, 7300, 9500</a:t>
            </a:r>
            <a:br>
              <a:rPr 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после п</a:t>
            </a:r>
            <a:r>
              <a:rPr lang="ru-RU" sz="1600" b="1" dirty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роцедуры </a:t>
            </a:r>
            <a:r>
              <a:rPr 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инициации и </a:t>
            </a:r>
            <a:r>
              <a:rPr lang="ru-RU" altLang="ru-RU" sz="1600" b="1" dirty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наличии показателей </a:t>
            </a:r>
            <a:br>
              <a:rPr lang="ru-RU" altLang="ru-RU" sz="1600" b="1" dirty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1600" b="1" dirty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10 лицевым </a:t>
            </a:r>
            <a:r>
              <a:rPr lang="ru-RU" alt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счетам </a:t>
            </a:r>
            <a:endParaRPr lang="ru-RU" sz="1600" b="1" dirty="0">
              <a:solidFill>
                <a:srgbClr val="3379C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631" y="169182"/>
            <a:ext cx="7136243" cy="268856"/>
          </a:xfrm>
        </p:spPr>
        <p:txBody>
          <a:bodyPr/>
          <a:lstStyle/>
          <a:p>
            <a:pPr algn="ctr"/>
            <a:r>
              <a:rPr lang="ru-RU" b="0" dirty="0" smtClean="0"/>
              <a:t>АСФК. Доработка </a:t>
            </a:r>
            <a:r>
              <a:rPr lang="ru-RU" b="0" dirty="0"/>
              <a:t>учета операций на счетах 40116 </a:t>
            </a:r>
            <a:r>
              <a:rPr lang="ru-RU" b="0" dirty="0" smtClean="0"/>
              <a:t>по </a:t>
            </a:r>
            <a:r>
              <a:rPr lang="ru-RU" b="0" dirty="0"/>
              <a:t>модели </a:t>
            </a:r>
            <a:r>
              <a:rPr lang="ru-RU" b="0" dirty="0" smtClean="0"/>
              <a:t>СКП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29200" y="2573494"/>
            <a:ext cx="3566203" cy="151909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462" y="2317695"/>
            <a:ext cx="4123591" cy="223671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26812" y="948848"/>
            <a:ext cx="6224482" cy="106818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3630" y="1141310"/>
            <a:ext cx="591722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 defTabSz="685766"/>
            <a:r>
              <a:rPr lang="ru-RU" sz="1600" b="1" dirty="0">
                <a:solidFill>
                  <a:srgbClr val="3379CD"/>
                </a:solidFill>
              </a:rPr>
              <a:t>FTAS-522742 </a:t>
            </a:r>
            <a:r>
              <a:rPr lang="ru-RU" sz="1600" b="1" dirty="0" smtClean="0">
                <a:solidFill>
                  <a:srgbClr val="3379CD"/>
                </a:solidFill>
              </a:rPr>
              <a:t>«Доработка </a:t>
            </a:r>
            <a:r>
              <a:rPr lang="ru-RU" sz="1600" b="1" dirty="0">
                <a:solidFill>
                  <a:srgbClr val="3379CD"/>
                </a:solidFill>
              </a:rPr>
              <a:t>учета операций на счетах 40116 </a:t>
            </a:r>
            <a:r>
              <a:rPr lang="ru-RU" sz="1600" b="1" dirty="0" smtClean="0">
                <a:solidFill>
                  <a:srgbClr val="3379CD"/>
                </a:solidFill>
              </a:rPr>
              <a:t>и Многографной карточки по </a:t>
            </a:r>
            <a:r>
              <a:rPr lang="ru-RU" sz="1600" b="1" dirty="0">
                <a:solidFill>
                  <a:srgbClr val="3379CD"/>
                </a:solidFill>
              </a:rPr>
              <a:t>модели </a:t>
            </a:r>
            <a:r>
              <a:rPr lang="ru-RU" sz="1600" b="1" dirty="0" smtClean="0">
                <a:solidFill>
                  <a:srgbClr val="3379CD"/>
                </a:solidFill>
              </a:rPr>
              <a:t>СКП» </a:t>
            </a:r>
            <a:endParaRPr lang="ru-RU" sz="1600" b="1" dirty="0">
              <a:solidFill>
                <a:srgbClr val="3379C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155" y="2803983"/>
            <a:ext cx="346417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Отражение </a:t>
            </a:r>
            <a:r>
              <a:rPr lang="ru-RU" sz="1600" b="1" dirty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операций по поступлению и выбытию денежных средств по счетам № 40116 в соответствии с моделью учета операций СКП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50605" y="3040653"/>
            <a:ext cx="318585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 defTabSz="685766"/>
            <a:r>
              <a:rPr 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Новая форма Многографной карточки (ф.0504054)</a:t>
            </a:r>
            <a:endParaRPr lang="ru-RU" sz="1600" b="1" dirty="0">
              <a:solidFill>
                <a:srgbClr val="3379C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932" y="169106"/>
            <a:ext cx="5266259" cy="268856"/>
          </a:xfrm>
        </p:spPr>
        <p:txBody>
          <a:bodyPr/>
          <a:lstStyle/>
          <a:p>
            <a:pPr algn="ctr"/>
            <a:r>
              <a:rPr lang="ru-RU" b="0" dirty="0" smtClean="0"/>
              <a:t>АСФК. Многографная карточка (ф.0504054) </a:t>
            </a:r>
            <a:endParaRPr lang="ru-RU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471" y="4316830"/>
            <a:ext cx="4151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FF0000"/>
                </a:solidFill>
              </a:rPr>
              <a:t>Регламентированная Многографная карточка (ф.0504054) формируется по всем счетам 40116 и подлежит согласованию, утверждению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1321" y="4284328"/>
            <a:ext cx="4413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FF0000"/>
                </a:solidFill>
              </a:rPr>
              <a:t>Возможность формирования нерегламентированной формы по отдельному счету и предварительно настроенному </a:t>
            </a:r>
            <a:r>
              <a:rPr lang="ru-RU" sz="1200" i="1" dirty="0">
                <a:solidFill>
                  <a:srgbClr val="FF0000"/>
                </a:solidFill>
              </a:rPr>
              <a:t>множеству </a:t>
            </a:r>
            <a:r>
              <a:rPr lang="ru-RU" sz="1200" i="1" dirty="0" smtClean="0">
                <a:solidFill>
                  <a:srgbClr val="FF0000"/>
                </a:solidFill>
              </a:rPr>
              <a:t>счетов 40116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36931" y="1301263"/>
            <a:ext cx="2224455" cy="114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4431320" y="773065"/>
            <a:ext cx="3349872" cy="268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b="0" kern="0" dirty="0" smtClean="0"/>
              <a:t>Нерегламентированная</a:t>
            </a:r>
            <a:r>
              <a:rPr lang="ru-RU" kern="0" dirty="0" smtClean="0"/>
              <a:t> </a:t>
            </a:r>
            <a:r>
              <a:rPr lang="ru-RU" b="0" kern="0" dirty="0" smtClean="0"/>
              <a:t>форма</a:t>
            </a:r>
            <a:endParaRPr lang="ru-RU" b="0" kern="0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508812" y="776641"/>
            <a:ext cx="3362134" cy="268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b="0" kern="0" dirty="0" smtClean="0"/>
              <a:t>Регламентированная форма</a:t>
            </a:r>
            <a:endParaRPr lang="ru-RU" b="0" kern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9470" y="1084293"/>
            <a:ext cx="4151358" cy="3224967"/>
          </a:xfrm>
          <a:prstGeom prst="rect">
            <a:avLst/>
          </a:prstGeom>
          <a:solidFill>
            <a:schemeClr val="bg1"/>
          </a:solidFill>
          <a:ln w="9525">
            <a:solidFill>
              <a:srgbClr val="337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790" y="1178170"/>
            <a:ext cx="3920179" cy="304478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31320" y="1084294"/>
            <a:ext cx="4544233" cy="3200034"/>
          </a:xfrm>
          <a:prstGeom prst="rect">
            <a:avLst/>
          </a:prstGeom>
          <a:solidFill>
            <a:schemeClr val="bg1"/>
          </a:solidFill>
          <a:ln w="9525">
            <a:solidFill>
              <a:srgbClr val="337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93" y="1163095"/>
            <a:ext cx="4364469" cy="30673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546554" y="1358412"/>
            <a:ext cx="1548000" cy="114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23232" y="582970"/>
            <a:ext cx="2252654" cy="2702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23232" y="582970"/>
            <a:ext cx="2384538" cy="24622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685766"/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lang="ru-RU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 банковскому счету (счетам)______</a:t>
            </a:r>
            <a:endParaRPr lang="ru-RU" sz="1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8" name="Прямая со стрелкой 17"/>
          <p:cNvCxnSpPr>
            <a:stCxn id="15" idx="6"/>
          </p:cNvCxnSpPr>
          <p:nvPr/>
        </p:nvCxnSpPr>
        <p:spPr>
          <a:xfrm flipV="1">
            <a:off x="7094554" y="853184"/>
            <a:ext cx="880069" cy="562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8270" y="171287"/>
            <a:ext cx="5662246" cy="276999"/>
          </a:xfrm>
        </p:spPr>
        <p:txBody>
          <a:bodyPr/>
          <a:lstStyle/>
          <a:p>
            <a:pPr algn="ctr" defTabSz="685766"/>
            <a:r>
              <a:rPr lang="ru-RU" sz="1800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АСФК. Формирование </a:t>
            </a:r>
            <a:r>
              <a:rPr lang="ru-RU" sz="1800" dirty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бухгалтерской справки (СКС</a:t>
            </a:r>
            <a:r>
              <a:rPr lang="ru-RU" sz="1800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1600" b="0" dirty="0">
              <a:solidFill>
                <a:srgbClr val="3379C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t="434" r="313" b="36032"/>
          <a:stretch/>
        </p:blipFill>
        <p:spPr bwMode="auto">
          <a:xfrm>
            <a:off x="298939" y="1424355"/>
            <a:ext cx="8396654" cy="3279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938" y="715011"/>
            <a:ext cx="8554916" cy="584775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685766"/>
            <a:r>
              <a:rPr 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Создать новый документ «Бухгалтерская справка» с типом СКС</a:t>
            </a:r>
            <a:br>
              <a:rPr 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dirty="0" smtClean="0">
                <a:solidFill>
                  <a:srgbClr val="3379C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для переноса учетных данных по счету №40116 на 01.01.2023</a:t>
            </a:r>
            <a:endParaRPr lang="ru-RU" sz="1600" b="1" dirty="0">
              <a:solidFill>
                <a:srgbClr val="3379C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l="20164" t="49839" r="52608" b="40499"/>
          <a:stretch/>
        </p:blipFill>
        <p:spPr bwMode="auto">
          <a:xfrm>
            <a:off x="1978270" y="3648636"/>
            <a:ext cx="6875584" cy="1567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4"/>
          <a:srcRect l="855" t="10161" r="56180" b="75054"/>
          <a:stretch/>
        </p:blipFill>
        <p:spPr bwMode="auto">
          <a:xfrm>
            <a:off x="4809393" y="1838188"/>
            <a:ext cx="4233904" cy="108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9393" y="1838188"/>
            <a:ext cx="4233904" cy="108204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8270" y="3648636"/>
            <a:ext cx="6875584" cy="149486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938" y="2276132"/>
            <a:ext cx="2621879" cy="184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825</TotalTime>
  <Words>751</Words>
  <Application>Microsoft Office PowerPoint</Application>
  <PresentationFormat>Экран (16:9)</PresentationFormat>
  <Paragraphs>201</Paragraphs>
  <Slides>12</Slides>
  <Notes>2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 Neue Medium</vt:lpstr>
      <vt:lpstr>Segoe UI Light</vt:lpstr>
      <vt:lpstr>Times New Roman</vt:lpstr>
      <vt:lpstr>Office Theme</vt:lpstr>
      <vt:lpstr>Презентация PowerPoint</vt:lpstr>
      <vt:lpstr>Целевая схема по формированию в ГИИС ЭБ Главной книги по исполнению ФБ</vt:lpstr>
      <vt:lpstr>Перевод эталонной Главной книги из АСФК в ГИИС ЭБ </vt:lpstr>
      <vt:lpstr>Перевод эталонной Главной книги из АСФК в ГИИС ЭБ</vt:lpstr>
      <vt:lpstr>Перевод эталонной Главной книги из АСФК в ГИИС ЭБ     График с 17 по 20 января 2022 года </vt:lpstr>
      <vt:lpstr>АСФК. Бухгалтерская справка первым рабочим днем                         на принятие БО по 10 лс ФБ</vt:lpstr>
      <vt:lpstr>АСФК. Доработка учета операций на счетах 40116 по модели СКП</vt:lpstr>
      <vt:lpstr>АСФК. Многографная карточка (ф.0504054) </vt:lpstr>
      <vt:lpstr>АСФК. Формирование бухгалтерской справки (СКС)</vt:lpstr>
      <vt:lpstr>ЛКБ. Первичные учетные документы</vt:lpstr>
      <vt:lpstr>ЛКБ. Первичные учетные документы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Лиджиева Саглара Бамбаевна</cp:lastModifiedBy>
  <cp:revision>262</cp:revision>
  <cp:lastPrinted>2021-06-25T08:09:39Z</cp:lastPrinted>
  <dcterms:created xsi:type="dcterms:W3CDTF">2019-07-31T16:47:50Z</dcterms:created>
  <dcterms:modified xsi:type="dcterms:W3CDTF">2022-12-21T19:32:01Z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