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378" r:id="rId3"/>
    <p:sldId id="379" r:id="rId4"/>
    <p:sldId id="354" r:id="rId5"/>
    <p:sldId id="377" r:id="rId6"/>
    <p:sldId id="374" r:id="rId7"/>
    <p:sldId id="376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65" r:id="rId17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BA86"/>
    <a:srgbClr val="FBC99F"/>
    <a:srgbClr val="F9B277"/>
    <a:srgbClr val="359FBC"/>
    <a:srgbClr val="45B0CC"/>
    <a:srgbClr val="65B5CD"/>
    <a:srgbClr val="DFA709"/>
    <a:srgbClr val="E8CE0A"/>
    <a:srgbClr val="EAB200"/>
    <a:srgbClr val="F5D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67650" autoAdjust="0"/>
  </p:normalViewPr>
  <p:slideViewPr>
    <p:cSldViewPr snapToGrid="0">
      <p:cViewPr varScale="1">
        <p:scale>
          <a:sx n="47" d="100"/>
          <a:sy n="47" d="100"/>
        </p:scale>
        <p:origin x="-115" y="-8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08" tIns="45703" rIns="91408" bIns="45703" rtlCol="0"/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A33A83F5-5422-4D84-B18B-338A7D97B82C}" type="datetimeFigureOut">
              <a:rPr lang="ru-RU"/>
              <a:pPr>
                <a:defRPr/>
              </a:pPr>
              <a:t>27.01.2017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8" tIns="45703" rIns="91408" bIns="45703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08" tIns="45703" rIns="91408" bIns="4570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08" tIns="45703" rIns="91408" bIns="45703" rtlCol="0" anchor="b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08" tIns="45703" rIns="91408" bIns="457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163B17-E008-41CA-82FE-3B08521F76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13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245073F-3472-4D59-A35F-2623BE1BA2B3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sym typeface="Wingdings" pitchFamily="2" charset="2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E76BC7EB-6D19-4207-B73E-6817F82E23E3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9775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82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4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638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8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70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42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143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E3169D-88FB-4C18-9628-321D47671FEC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52863" y="9428163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1E4854-6EE5-45E4-ABE5-55B95FA4DB30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26628" name="Rectangle 7"/>
          <p:cNvSpPr txBox="1">
            <a:spLocks noGrp="1" noChangeArrowheads="1"/>
          </p:cNvSpPr>
          <p:nvPr/>
        </p:nvSpPr>
        <p:spPr bwMode="auto">
          <a:xfrm>
            <a:off x="3852863" y="9428163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06" tIns="46255" rIns="92506" bIns="46255" anchor="b"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0545F5-15F9-4709-A7CA-167759F890F4}" type="slidenum">
              <a:rPr lang="ru-RU" altLang="ru-RU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06" tIns="46255" rIns="92506" bIns="4625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Также напоминаем, что все возникающие вопросы по работе в системе «Электронный бюджет» пользователи должны адресовать службе технической поддержки </a:t>
            </a:r>
          </a:p>
          <a:p>
            <a:r>
              <a:rPr lang="ru-RU" altLang="ru-RU" smtClean="0"/>
              <a:t>- по многоканальному телефону;</a:t>
            </a:r>
          </a:p>
          <a:p>
            <a:r>
              <a:rPr lang="ru-RU" altLang="ru-RU" smtClean="0"/>
              <a:t>- по электронной почте,</a:t>
            </a:r>
          </a:p>
          <a:p>
            <a:r>
              <a:rPr lang="ru-RU" altLang="ru-RU" smtClean="0"/>
              <a:t>либо при помощи сервиса личного кабинета «Сообщить о проблеме».</a:t>
            </a:r>
          </a:p>
          <a:p>
            <a:r>
              <a:rPr lang="ru-RU" altLang="ru-RU" smtClean="0"/>
              <a:t> </a:t>
            </a:r>
          </a:p>
          <a:p>
            <a:r>
              <a:rPr lang="ru-RU" altLang="ru-RU" i="1" smtClean="0"/>
              <a:t>Управления федерального казначейства будут осуществлять мониторинг своевременного получения ответов по Вашим обращениям.</a:t>
            </a: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9CE5A0-A195-42AC-AA7B-BDD1A9BF8D08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 ближайшее время начнутся активные работы по формированию в системе «Электронный бюджет» ведомственных перечней услуг и работ, а также по внесению предложений по изменению базовых перечней.</a:t>
            </a:r>
          </a:p>
          <a:p>
            <a:r>
              <a:rPr lang="ru-RU" altLang="ru-RU" smtClean="0"/>
              <a:t>Территориальными органами Федерального казначейства осуществляется постоянный мониторинг подключения организаций субъектов и муниципальных образований к функционалу системы «Электронный бюджет».</a:t>
            </a:r>
          </a:p>
          <a:p>
            <a:r>
              <a:rPr lang="ru-RU" altLang="ru-RU" smtClean="0"/>
              <a:t>На слайде представлен рейтинг субъектов Российской Федерации, построенный исходя из процентного соотношения подключенных организаций к целевому значению по состоянию на 2 октября 2015 года.</a:t>
            </a:r>
          </a:p>
          <a:p>
            <a:r>
              <a:rPr lang="ru-RU" altLang="ru-RU" i="1" smtClean="0"/>
              <a:t>В целом можно констатировать, что большая часть субъектов успешно подключилась к системе «Электронный бюджет» и готова к его использованию.</a:t>
            </a: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634" indent="-2853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517" indent="-22700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772" indent="-22700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027" indent="-227006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3011" indent="-2270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9995" indent="-2270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6979" indent="-2270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3963" indent="-2270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6AF761E-F55F-4789-A27C-78742D8709D4}" type="slidenum">
              <a:rPr lang="ru-RU" altLang="ru-RU" smtClean="0">
                <a:cs typeface="Arial" charset="0"/>
              </a:rPr>
              <a:pPr>
                <a:spcBef>
                  <a:spcPct val="0"/>
                </a:spcBef>
              </a:pPr>
              <a:t>3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 ближайшее время начнутся активные работы по формированию в системе «Электронный бюджет» ведомственных перечней услуг и работ, а также по внесению предложений по изменению базовых перечней.</a:t>
            </a:r>
          </a:p>
          <a:p>
            <a:r>
              <a:rPr lang="ru-RU" altLang="ru-RU" smtClean="0"/>
              <a:t>Территориальными органами Федерального казначейства осуществляется постоянный мониторинг подключения организаций субъектов и муниципальных образований к функционалу системы «Электронный бюджет».</a:t>
            </a:r>
          </a:p>
          <a:p>
            <a:r>
              <a:rPr lang="ru-RU" altLang="ru-RU" smtClean="0"/>
              <a:t>На слайде представлен рейтинг субъектов Российской Федерации, построенный исходя из процентного соотношения подключенных организаций к целевому значению по состоянию на 2 октября 2015 года.</a:t>
            </a:r>
          </a:p>
          <a:p>
            <a:r>
              <a:rPr lang="ru-RU" altLang="ru-RU" i="1" smtClean="0"/>
              <a:t>В целом можно констатировать, что большая часть субъектов успешно подключилась к системе «Электронный бюджет» и готова к его использованию.</a:t>
            </a: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D8AEF0C-82F5-411B-A6EF-CB3DD865227F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 ближайшее время начнутся активные работы по формированию в системе «Электронный бюджет» ведомственных перечней услуг и работ, а также по внесению предложений по изменению базовых перечней.</a:t>
            </a:r>
          </a:p>
          <a:p>
            <a:r>
              <a:rPr lang="ru-RU" altLang="ru-RU" smtClean="0"/>
              <a:t>Территориальными органами Федерального казначейства осуществляется постоянный мониторинг подключения организаций субъектов и муниципальных образований к функционалу системы «Электронный бюджет».</a:t>
            </a:r>
          </a:p>
          <a:p>
            <a:r>
              <a:rPr lang="ru-RU" altLang="ru-RU" smtClean="0"/>
              <a:t>На слайде представлен рейтинг субъектов Российской Федерации, построенный исходя из процентного соотношения подключенных организаций к целевому значению по состоянию на 2 октября 2015 года.</a:t>
            </a:r>
          </a:p>
          <a:p>
            <a:r>
              <a:rPr lang="ru-RU" altLang="ru-RU" i="1" smtClean="0"/>
              <a:t>В целом можно констатировать, что большая часть субъектов успешно подключилась к системе «Электронный бюджет» и готова к его использованию.</a:t>
            </a: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D8AEF0C-82F5-411B-A6EF-CB3DD865227F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	В целях обеспечения максимально быстрого освоения функциональных возможностей системы «Электронный бюджет» (в части формирования ведомственных перечней) разработано руководство пользователя со скриншотами и подробными инструкциями, - что Вам необходимо сделать, чтобы сформировать и утвердить ведомственные перечни в «Электроном бюджете». Руководство размещено на официальном сайте Минфина России и Федерального казначейства в соответствующих разделах. В ближайшее время там же будут опубликованы обучающие видеоролики.</a:t>
            </a:r>
          </a:p>
          <a:p>
            <a:r>
              <a:rPr lang="ru-RU" altLang="ru-RU" smtClean="0"/>
              <a:t>20 октября мы планируем провести для Вас еще одно мероприятие в режиме видеоконференцсвязи, на котором еще раз продемонстрируем возможности системы и дадим максимально подробные инструкции, в том числе по формированию заявок на внесение изменений в базовые перечни.</a:t>
            </a:r>
          </a:p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DF2826C-F90E-4981-8542-026E6BEF71AE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Также напоминаем, что все возникающие вопросы по работе в системе «Электронный бюджет» пользователи должны адресовать службе технической поддержки </a:t>
            </a:r>
          </a:p>
          <a:p>
            <a:r>
              <a:rPr lang="ru-RU" altLang="ru-RU" smtClean="0"/>
              <a:t>- по многоканальному телефону;</a:t>
            </a:r>
          </a:p>
          <a:p>
            <a:r>
              <a:rPr lang="ru-RU" altLang="ru-RU" smtClean="0"/>
              <a:t>- по электронной почте,</a:t>
            </a:r>
          </a:p>
          <a:p>
            <a:r>
              <a:rPr lang="ru-RU" altLang="ru-RU" smtClean="0"/>
              <a:t>либо при помощи сервиса личного кабинета «Сообщить о проблеме».</a:t>
            </a:r>
          </a:p>
          <a:p>
            <a:r>
              <a:rPr lang="ru-RU" altLang="ru-RU" smtClean="0"/>
              <a:t> </a:t>
            </a:r>
          </a:p>
          <a:p>
            <a:r>
              <a:rPr lang="ru-RU" altLang="ru-RU" i="1" smtClean="0"/>
              <a:t>Управления федерального казначейства будут осуществлять мониторинг своевременного получения ответов по Вашим обращениям.</a:t>
            </a: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6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813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30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02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74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4613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9CE5A0-A195-42AC-AA7B-BDD1A9BF8D08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47A2E1AB-3329-434D-B637-FAE1AA8E6831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6BD22402-3040-40BD-80C5-B67B99C8EA82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2382B-9149-4D6A-A03A-524CBC16F1D9}" type="datetime1">
              <a:rPr lang="ru-RU"/>
              <a:pPr>
                <a:defRPr/>
              </a:pPr>
              <a:t>27.01.2017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D7218-78D7-419F-A700-B2320ABE45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089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401D3-5F8B-485B-890F-9216B1158E00}" type="datetime1">
              <a:rPr lang="ru-RU"/>
              <a:pPr>
                <a:defRPr/>
              </a:pPr>
              <a:t>27.01.2017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EE1E-6A9D-4DF6-AE0F-0EB662C7AE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034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175A-5B6F-4A1E-ACBF-2B33A0D842B2}" type="datetime1">
              <a:rPr lang="ru-RU"/>
              <a:pPr>
                <a:defRPr/>
              </a:pPr>
              <a:t>27.01.2017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2C37-B6DA-4A20-BC1C-8CE8DDB264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375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0FD8-9FC8-410C-97FE-CF54AE77E736}" type="datetime1">
              <a:rPr lang="ru-RU"/>
              <a:pPr>
                <a:defRPr/>
              </a:pPr>
              <a:t>27.01.2017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C401-7FEE-40CB-90EB-28CC8AC772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864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75A6-DB2B-4496-97C3-EFD90B679269}" type="datetime1">
              <a:rPr lang="ru-RU"/>
              <a:pPr>
                <a:defRPr/>
              </a:pPr>
              <a:t>27.01.2017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AEDF-ED4D-4031-B412-55C258614D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058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DDE0C-4D69-4599-B0C0-DBE4A8A9F44E}" type="datetime1">
              <a:rPr lang="ru-RU"/>
              <a:pPr>
                <a:defRPr/>
              </a:pPr>
              <a:t>27.01.2017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AAE69-6339-40AE-A249-A6659218D4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316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B2DD5-254A-4BCC-A24E-A1E6A921BC54}" type="datetime1">
              <a:rPr lang="ru-RU"/>
              <a:pPr>
                <a:defRPr/>
              </a:pPr>
              <a:t>27.01.2017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66927-CD47-4A2B-AC69-A1D8430FD3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78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D1BF-6F67-4785-8030-8B9B12EBCE71}" type="datetime1">
              <a:rPr lang="ru-RU"/>
              <a:pPr>
                <a:defRPr/>
              </a:pPr>
              <a:t>27.01.2017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28A3-1449-4C97-AD89-4FD0D800A0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44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867AB-95B7-404C-BDC2-04D8EE944D95}" type="datetime1">
              <a:rPr lang="ru-RU"/>
              <a:pPr>
                <a:defRPr/>
              </a:pPr>
              <a:t>27.01.2017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D840-E929-41F8-B399-1E0BCA0730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294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3C7D-7C39-4417-B4DE-F7DF1260846F}" type="datetime1">
              <a:rPr lang="ru-RU"/>
              <a:pPr>
                <a:defRPr/>
              </a:pPr>
              <a:t>27.01.2017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E2BF0-FE07-4BB5-808E-F59698445B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49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C92F-3E02-403C-A130-4D581DD9DB6C}" type="datetime1">
              <a:rPr lang="ru-RU"/>
              <a:pPr>
                <a:defRPr/>
              </a:pPr>
              <a:t>27.01.2017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2CD55-9F7C-46E1-B66D-89A200826D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433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F6F575-C13E-4E51-9A2D-CA3708B36908}" type="datetime1">
              <a:rPr lang="ru-RU"/>
              <a:pPr>
                <a:defRPr/>
              </a:pPr>
              <a:t>27.01.2017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E9BE37-F438-4066-8E60-F56DB53A4B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8.jpeg"/><Relationship Id="rId9" Type="http://schemas.openxmlformats.org/officeDocument/2006/relationships/image" Target="../media/image25.jpe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kazna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690688" y="1309688"/>
            <a:ext cx="87074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  <a:tabLst>
                <a:tab pos="7086600" algn="l"/>
              </a:tabLst>
              <a:defRPr/>
            </a:pPr>
            <a:r>
              <a:rPr lang="ru-RU" alt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Подсистема учета и отчетности государственной интегрированной информационной системы управления общественными финансами «Электронный бюджет»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081088" y="4860925"/>
            <a:ext cx="1243012" cy="276225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177800" algn="l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altLang="ru-RU" sz="1800" dirty="0" smtClean="0">
                <a:solidFill>
                  <a:srgbClr val="000000"/>
                </a:solidFill>
                <a:latin typeface="+mn-lt"/>
                <a:cs typeface="Arial" charset="0"/>
              </a:rPr>
              <a:t>26.01.2017</a:t>
            </a:r>
            <a:endParaRPr lang="ru-RU" altLang="ru-RU" sz="18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7988300" y="4857750"/>
            <a:ext cx="4040188" cy="1162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177800" algn="l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altLang="ru-RU" sz="1800" dirty="0" smtClean="0">
                <a:solidFill>
                  <a:srgbClr val="000000"/>
                </a:solidFill>
                <a:latin typeface="+mn-lt"/>
                <a:cs typeface="Arial" charset="0"/>
              </a:rPr>
              <a:t>А.Н. Жириль</a:t>
            </a:r>
          </a:p>
          <a:p>
            <a:pPr marL="177800" algn="l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altLang="ru-RU" sz="1800" dirty="0" smtClean="0">
                <a:solidFill>
                  <a:srgbClr val="000000"/>
                </a:solidFill>
                <a:latin typeface="+mn-lt"/>
                <a:cs typeface="Arial" charset="0"/>
              </a:rPr>
              <a:t>Начальник отдела развития аналитических компонент системы «Электронный бюджет»</a:t>
            </a:r>
            <a:endParaRPr lang="ru-RU" altLang="ru-RU" sz="180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94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2FF7A6C-5AD9-44D4-A109-64FBC0A47E73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10243" name="Прямоугольник 71"/>
          <p:cNvSpPr>
            <a:spLocks noChangeArrowheads="1"/>
          </p:cNvSpPr>
          <p:nvPr/>
        </p:nvSpPr>
        <p:spPr bwMode="auto">
          <a:xfrm>
            <a:off x="3932238" y="174625"/>
            <a:ext cx="8280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0070C0"/>
                </a:solidFill>
                <a:sym typeface="Arial" pitchFamily="34" charset="0"/>
              </a:rPr>
              <a:t>Проверка форм отчетности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6295499" y="2986314"/>
            <a:ext cx="1254981" cy="900613"/>
          </a:xfrm>
          <a:custGeom>
            <a:avLst/>
            <a:gdLst>
              <a:gd name="connsiteX0" fmla="*/ 0 w 1254981"/>
              <a:gd name="connsiteY0" fmla="*/ 0 h 900613"/>
              <a:gd name="connsiteX1" fmla="*/ 1254981 w 1254981"/>
              <a:gd name="connsiteY1" fmla="*/ 0 h 900613"/>
              <a:gd name="connsiteX2" fmla="*/ 1254981 w 1254981"/>
              <a:gd name="connsiteY2" fmla="*/ 900613 h 900613"/>
              <a:gd name="connsiteX3" fmla="*/ 0 w 1254981"/>
              <a:gd name="connsiteY3" fmla="*/ 900613 h 900613"/>
              <a:gd name="connsiteX4" fmla="*/ 0 w 1254981"/>
              <a:gd name="connsiteY4" fmla="*/ 0 h 90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981" h="900613">
                <a:moveTo>
                  <a:pt x="0" y="0"/>
                </a:moveTo>
                <a:lnTo>
                  <a:pt x="1254981" y="0"/>
                </a:lnTo>
                <a:lnTo>
                  <a:pt x="1254981" y="900613"/>
                </a:lnTo>
                <a:lnTo>
                  <a:pt x="0" y="90061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60452" rIns="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700" dirty="0"/>
              <a:t>Создан с ошибками</a:t>
            </a:r>
          </a:p>
        </p:txBody>
      </p:sp>
      <p:grpSp>
        <p:nvGrpSpPr>
          <p:cNvPr id="10245" name="Группа 2"/>
          <p:cNvGrpSpPr>
            <a:grpSpLocks/>
          </p:cNvGrpSpPr>
          <p:nvPr/>
        </p:nvGrpSpPr>
        <p:grpSpPr bwMode="auto">
          <a:xfrm>
            <a:off x="889000" y="1425575"/>
            <a:ext cx="10293350" cy="5087938"/>
            <a:chOff x="764673" y="1110509"/>
            <a:chExt cx="10380249" cy="5421962"/>
          </a:xfrm>
        </p:grpSpPr>
        <p:pic>
          <p:nvPicPr>
            <p:cNvPr id="10253" name="Picture 11" descr="C:\Users\3256\Desktop\Презентации\Картинки\протокол (1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546" y="4050219"/>
              <a:ext cx="1975306" cy="1667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Стрелка вправо 32"/>
            <p:cNvSpPr/>
            <p:nvPr/>
          </p:nvSpPr>
          <p:spPr>
            <a:xfrm rot="3889480">
              <a:off x="4249248" y="3999899"/>
              <a:ext cx="849913" cy="389889"/>
            </a:xfrm>
            <a:prstGeom prst="rightArrow">
              <a:avLst>
                <a:gd name="adj1" fmla="val 50000"/>
                <a:gd name="adj2" fmla="val 96694"/>
              </a:avLst>
            </a:prstGeom>
            <a:gradFill>
              <a:gsLst>
                <a:gs pos="97500">
                  <a:srgbClr val="FF1515"/>
                </a:gs>
                <a:gs pos="0">
                  <a:schemeClr val="bg1"/>
                </a:gs>
                <a:gs pos="45000">
                  <a:srgbClr val="FF7D7D"/>
                </a:gs>
              </a:gsLst>
              <a:lin ang="21594000" scaled="0"/>
            </a:gradFill>
            <a:ln w="34925">
              <a:gradFill>
                <a:gsLst>
                  <a:gs pos="0">
                    <a:schemeClr val="bg1"/>
                  </a:gs>
                  <a:gs pos="96667">
                    <a:srgbClr val="FF1515"/>
                  </a:gs>
                  <a:gs pos="45000">
                    <a:srgbClr val="E17D7D"/>
                  </a:gs>
                </a:gsLst>
                <a:lin ang="21594000" scaled="0"/>
              </a:gra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Стрелка вправо 33"/>
            <p:cNvSpPr/>
            <p:nvPr/>
          </p:nvSpPr>
          <p:spPr>
            <a:xfrm rot="7101049">
              <a:off x="6633848" y="4001681"/>
              <a:ext cx="849913" cy="389889"/>
            </a:xfrm>
            <a:prstGeom prst="rightArrow">
              <a:avLst>
                <a:gd name="adj1" fmla="val 50000"/>
                <a:gd name="adj2" fmla="val 96694"/>
              </a:avLst>
            </a:prstGeom>
            <a:gradFill>
              <a:gsLst>
                <a:gs pos="97500">
                  <a:srgbClr val="FF1515"/>
                </a:gs>
                <a:gs pos="0">
                  <a:schemeClr val="bg1"/>
                </a:gs>
                <a:gs pos="45000">
                  <a:srgbClr val="FF7D7D"/>
                </a:gs>
              </a:gsLst>
              <a:lin ang="21594000" scaled="0"/>
            </a:gradFill>
            <a:ln w="34925">
              <a:gradFill>
                <a:gsLst>
                  <a:gs pos="0">
                    <a:schemeClr val="bg1"/>
                  </a:gs>
                  <a:gs pos="96667">
                    <a:srgbClr val="FF1515"/>
                  </a:gs>
                  <a:gs pos="45000">
                    <a:srgbClr val="E17D7D"/>
                  </a:gs>
                </a:gsLst>
                <a:lin ang="21594000" scaled="0"/>
              </a:gra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Стрелка вправо 34"/>
            <p:cNvSpPr/>
            <p:nvPr/>
          </p:nvSpPr>
          <p:spPr>
            <a:xfrm rot="9013788">
              <a:off x="7503995" y="4476235"/>
              <a:ext cx="2202272" cy="389889"/>
            </a:xfrm>
            <a:prstGeom prst="rightArrow">
              <a:avLst>
                <a:gd name="adj1" fmla="val 50000"/>
                <a:gd name="adj2" fmla="val 96694"/>
              </a:avLst>
            </a:prstGeom>
            <a:gradFill>
              <a:gsLst>
                <a:gs pos="97500">
                  <a:srgbClr val="FF1515"/>
                </a:gs>
                <a:gs pos="0">
                  <a:schemeClr val="bg1"/>
                </a:gs>
                <a:gs pos="45000">
                  <a:srgbClr val="FF7D7D"/>
                </a:gs>
              </a:gsLst>
              <a:lin ang="21594000" scaled="0"/>
            </a:gradFill>
            <a:ln w="34925">
              <a:gradFill>
                <a:gsLst>
                  <a:gs pos="0">
                    <a:schemeClr val="bg1"/>
                  </a:gs>
                  <a:gs pos="96667">
                    <a:srgbClr val="FF1515"/>
                  </a:gs>
                  <a:gs pos="45000">
                    <a:srgbClr val="E17D7D"/>
                  </a:gs>
                </a:gsLst>
                <a:lin ang="21594000" scaled="0"/>
              </a:gra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Стрелка вправо 30"/>
            <p:cNvSpPr/>
            <p:nvPr/>
          </p:nvSpPr>
          <p:spPr>
            <a:xfrm rot="1694560">
              <a:off x="2086350" y="4493788"/>
              <a:ext cx="2283390" cy="389889"/>
            </a:xfrm>
            <a:prstGeom prst="rightArrow">
              <a:avLst>
                <a:gd name="adj1" fmla="val 50000"/>
                <a:gd name="adj2" fmla="val 96694"/>
              </a:avLst>
            </a:prstGeom>
            <a:gradFill>
              <a:gsLst>
                <a:gs pos="97500">
                  <a:srgbClr val="FF1515"/>
                </a:gs>
                <a:gs pos="0">
                  <a:schemeClr val="bg1"/>
                </a:gs>
                <a:gs pos="45000">
                  <a:srgbClr val="FF7D7D"/>
                </a:gs>
              </a:gsLst>
              <a:lin ang="21594000" scaled="0"/>
            </a:gradFill>
            <a:ln w="34925">
              <a:gradFill>
                <a:gsLst>
                  <a:gs pos="0">
                    <a:schemeClr val="bg1"/>
                  </a:gs>
                  <a:gs pos="96667">
                    <a:srgbClr val="FF1515"/>
                  </a:gs>
                  <a:gs pos="45000">
                    <a:srgbClr val="E17D7D"/>
                  </a:gs>
                </a:gsLst>
                <a:lin ang="21594000" scaled="0"/>
              </a:gra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2231099" y="1110509"/>
              <a:ext cx="7561061" cy="2447919"/>
            </a:xfrm>
            <a:prstGeom prst="roundRect">
              <a:avLst/>
            </a:prstGeom>
            <a:noFill/>
            <a:ln w="111125" cap="flat" cmpd="dbl">
              <a:solidFill>
                <a:schemeClr val="accent1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tx1"/>
                  </a:solidFill>
                </a:rPr>
                <a:t> </a:t>
              </a:r>
            </a:p>
            <a:p>
              <a:pPr algn="ctr">
                <a:defRPr/>
              </a:pPr>
              <a:endParaRPr lang="ru-RU" sz="32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  <a:p>
              <a:pPr>
                <a:defRPr/>
              </a:pPr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764673" y="3269143"/>
              <a:ext cx="2474995" cy="984581"/>
            </a:xfrm>
            <a:prstGeom prst="roundRect">
              <a:avLst/>
            </a:prstGeom>
            <a:gradFill>
              <a:gsLst>
                <a:gs pos="0">
                  <a:srgbClr val="FFF2D9"/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</a:gra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Форматно-логический контроль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8617098" y="3204858"/>
              <a:ext cx="2527824" cy="984581"/>
            </a:xfrm>
            <a:prstGeom prst="roundRect">
              <a:avLst/>
            </a:prstGeom>
            <a:gradFill>
              <a:gsLst>
                <a:gs pos="0">
                  <a:srgbClr val="FFF2D9"/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</a:gra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Внешний контроль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5841134" y="2773470"/>
              <a:ext cx="2671905" cy="986272"/>
            </a:xfrm>
            <a:prstGeom prst="roundRect">
              <a:avLst/>
            </a:prstGeom>
            <a:gradFill>
              <a:gsLst>
                <a:gs pos="0">
                  <a:srgbClr val="FFF2D9"/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</a:gra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err="1">
                  <a:solidFill>
                    <a:schemeClr val="accent2">
                      <a:lumMod val="50000"/>
                    </a:schemeClr>
                  </a:solidFill>
                </a:rPr>
                <a:t>Междокументный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контроль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3324516" y="2773470"/>
              <a:ext cx="2377339" cy="986272"/>
            </a:xfrm>
            <a:prstGeom prst="roundRect">
              <a:avLst/>
            </a:prstGeom>
            <a:gradFill>
              <a:gsLst>
                <a:gs pos="0">
                  <a:srgbClr val="FFF2D9"/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</a:gra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err="1">
                  <a:solidFill>
                    <a:schemeClr val="accent2">
                      <a:lumMod val="50000"/>
                    </a:schemeClr>
                  </a:solidFill>
                </a:rPr>
                <a:t>Внутридокументный</a:t>
              </a:r>
              <a:endParaRPr lang="ru-RU" b="1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контроль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3963275" y="5717062"/>
              <a:ext cx="3755716" cy="815409"/>
            </a:xfrm>
            <a:prstGeom prst="roundRect">
              <a:avLst/>
            </a:prstGeom>
            <a:gradFill>
              <a:gsLst>
                <a:gs pos="20000">
                  <a:srgbClr val="85AFD4"/>
                </a:gs>
                <a:gs pos="0">
                  <a:srgbClr val="EEEEEE"/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r>
                <a:rPr lang="ru-RU" sz="2000" b="1" dirty="0"/>
                <a:t>Формирование протокола контролей</a:t>
              </a:r>
            </a:p>
          </p:txBody>
        </p:sp>
      </p:grpSp>
      <p:grpSp>
        <p:nvGrpSpPr>
          <p:cNvPr id="10246" name="Группа 19"/>
          <p:cNvGrpSpPr>
            <a:grpSpLocks/>
          </p:cNvGrpSpPr>
          <p:nvPr/>
        </p:nvGrpSpPr>
        <p:grpSpPr bwMode="auto">
          <a:xfrm>
            <a:off x="4611688" y="2295525"/>
            <a:ext cx="2524125" cy="492125"/>
            <a:chOff x="4584610" y="2392698"/>
            <a:chExt cx="2524545" cy="49201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584610" y="2392698"/>
              <a:ext cx="2524545" cy="492016"/>
            </a:xfrm>
            <a:prstGeom prst="roundRect">
              <a:avLst/>
            </a:prstGeom>
            <a:solidFill>
              <a:srgbClr val="DEEBF6"/>
            </a:solidFill>
            <a:scene3d>
              <a:camera prst="orthographicFront"/>
              <a:lightRig rig="threePt" dir="t"/>
            </a:scene3d>
            <a:sp3d prstMaterial="powder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251" name="Рисунок 6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772" y="2440719"/>
              <a:ext cx="656647" cy="383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5294340" y="2446661"/>
              <a:ext cx="1771945" cy="3698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«Все контроли»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3708400" y="1589088"/>
            <a:ext cx="4479925" cy="554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Сформированные отчеты</a:t>
            </a:r>
          </a:p>
        </p:txBody>
      </p:sp>
    </p:spTree>
    <p:extLst>
      <p:ext uri="{BB962C8B-B14F-4D97-AF65-F5344CB8AC3E}">
        <p14:creationId xmlns:p14="http://schemas.microsoft.com/office/powerpoint/2010/main" val="739759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трелка вправо 29"/>
          <p:cNvSpPr/>
          <p:nvPr/>
        </p:nvSpPr>
        <p:spPr>
          <a:xfrm>
            <a:off x="4459245" y="2967340"/>
            <a:ext cx="844667" cy="1259368"/>
          </a:xfrm>
          <a:prstGeom prst="rightArrow">
            <a:avLst>
              <a:gd name="adj1" fmla="val 68705"/>
              <a:gd name="adj2" fmla="val 63015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94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A158F07-2692-45BB-97C3-9CDB0729D036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11270" name="Прямоугольник 71"/>
          <p:cNvSpPr>
            <a:spLocks noChangeArrowheads="1"/>
          </p:cNvSpPr>
          <p:nvPr/>
        </p:nvSpPr>
        <p:spPr bwMode="auto">
          <a:xfrm>
            <a:off x="3932238" y="174625"/>
            <a:ext cx="8280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0070C0"/>
                </a:solidFill>
                <a:sym typeface="Arial" pitchFamily="34" charset="0"/>
              </a:rPr>
              <a:t>Контроль форм отчетности</a:t>
            </a:r>
          </a:p>
        </p:txBody>
      </p:sp>
      <p:sp>
        <p:nvSpPr>
          <p:cNvPr id="69" name="Прямоугольник с двумя скругленными соседними углами 68"/>
          <p:cNvSpPr/>
          <p:nvPr/>
        </p:nvSpPr>
        <p:spPr>
          <a:xfrm>
            <a:off x="5367338" y="1582738"/>
            <a:ext cx="2824162" cy="588962"/>
          </a:xfrm>
          <a:prstGeom prst="round2SameRect">
            <a:avLst/>
          </a:prstGeom>
          <a:gradFill>
            <a:gsLst>
              <a:gs pos="0">
                <a:srgbClr val="CFE1F9"/>
              </a:gs>
              <a:gs pos="89000">
                <a:srgbClr val="343DFF"/>
              </a:gs>
            </a:gsLst>
            <a:lin ang="5400000" scaled="0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Отчет создан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8763000" y="1558925"/>
            <a:ext cx="3100388" cy="20383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Отправка форм отчетности на согласование и подписание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6554788" y="4165600"/>
            <a:ext cx="14287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 ошибками</a:t>
            </a:r>
          </a:p>
        </p:txBody>
      </p:sp>
      <p:pic>
        <p:nvPicPr>
          <p:cNvPr id="11274" name="Picture 2" descr="C:\Users\3256\Desktop\Презентации\Картинки\k10880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2370138"/>
            <a:ext cx="15017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3" descr="C:\Users\3256\Desktop\Презентации\Картинки\w256h2561372342413documentdelete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3890963"/>
            <a:ext cx="914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Стрелка углом вверх 89"/>
          <p:cNvSpPr/>
          <p:nvPr/>
        </p:nvSpPr>
        <p:spPr>
          <a:xfrm>
            <a:off x="8191928" y="3714413"/>
            <a:ext cx="1317831" cy="623286"/>
          </a:xfrm>
          <a:prstGeom prst="bentUpArrow">
            <a:avLst>
              <a:gd name="adj1" fmla="val 31113"/>
              <a:gd name="adj2" fmla="val 27684"/>
              <a:gd name="adj3" fmla="val 45338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10800000">
            <a:off x="4481545" y="5540260"/>
            <a:ext cx="854543" cy="389889"/>
          </a:xfrm>
          <a:prstGeom prst="rightArrow">
            <a:avLst>
              <a:gd name="adj1" fmla="val 50000"/>
              <a:gd name="adj2" fmla="val 96694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" name="Стрелка вправо 91"/>
          <p:cNvSpPr/>
          <p:nvPr/>
        </p:nvSpPr>
        <p:spPr>
          <a:xfrm>
            <a:off x="8191929" y="2607929"/>
            <a:ext cx="515388" cy="309509"/>
          </a:xfrm>
          <a:prstGeom prst="rightArrow">
            <a:avLst>
              <a:gd name="adj1" fmla="val 50000"/>
              <a:gd name="adj2" fmla="val 96694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1033463" y="1582738"/>
            <a:ext cx="3425825" cy="588962"/>
          </a:xfrm>
          <a:prstGeom prst="round2SameRect">
            <a:avLst/>
          </a:prstGeom>
          <a:gradFill>
            <a:gsLst>
              <a:gs pos="0">
                <a:srgbClr val="CFE1F9"/>
              </a:gs>
              <a:gs pos="89000">
                <a:srgbClr val="343DFF"/>
              </a:gs>
            </a:gsLst>
            <a:lin ang="5400000" scaled="0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Результат прохождения контролей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90613" y="2243138"/>
            <a:ext cx="3436937" cy="614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</a:rPr>
              <a:t>Отображаются в виде фонарной группы</a:t>
            </a:r>
          </a:p>
        </p:txBody>
      </p:sp>
      <p:pic>
        <p:nvPicPr>
          <p:cNvPr id="11287" name="Picture 2" descr="C:\Users\3256\Desktop\Презентации\Картинки\exclamation-28996_960_7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3714750"/>
            <a:ext cx="547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3" descr="C:\Users\3256\Desktop\Презентации\Картинки\simple-green-check-button-h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2936875"/>
            <a:ext cx="57308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4" descr="C:\Users\3256\Desktop\Презентации\Картинки\Question-Mark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4441825"/>
            <a:ext cx="5556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0" name="Прямоугольник 2"/>
          <p:cNvSpPr>
            <a:spLocks noChangeArrowheads="1"/>
          </p:cNvSpPr>
          <p:nvPr/>
        </p:nvSpPr>
        <p:spPr bwMode="auto">
          <a:xfrm>
            <a:off x="1974850" y="2928938"/>
            <a:ext cx="19129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/>
              <a:t>Контроль пройден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/>
              <a:t>«Успешно»</a:t>
            </a:r>
          </a:p>
        </p:txBody>
      </p:sp>
      <p:sp>
        <p:nvSpPr>
          <p:cNvPr id="11291" name="Прямоугольник 27"/>
          <p:cNvSpPr>
            <a:spLocks noChangeArrowheads="1"/>
          </p:cNvSpPr>
          <p:nvPr/>
        </p:nvSpPr>
        <p:spPr bwMode="auto">
          <a:xfrm>
            <a:off x="1974850" y="3706813"/>
            <a:ext cx="19129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/>
              <a:t>Контроль пройден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/>
              <a:t>«Есть ошибки»</a:t>
            </a:r>
          </a:p>
        </p:txBody>
      </p:sp>
      <p:sp>
        <p:nvSpPr>
          <p:cNvPr id="11292" name="Прямоугольник 28"/>
          <p:cNvSpPr>
            <a:spLocks noChangeArrowheads="1"/>
          </p:cNvSpPr>
          <p:nvPr/>
        </p:nvSpPr>
        <p:spPr bwMode="auto">
          <a:xfrm>
            <a:off x="1981200" y="4560888"/>
            <a:ext cx="21891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/>
              <a:t>Контроль не пройден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33463" y="2171700"/>
            <a:ext cx="3425825" cy="2901950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6618288" y="2692400"/>
            <a:ext cx="13684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Без ошибок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367338" y="2171700"/>
            <a:ext cx="2824162" cy="1425575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8763000" y="4516438"/>
            <a:ext cx="3100388" cy="1595437"/>
          </a:xfrm>
          <a:prstGeom prst="wedgeRoundRectCallout">
            <a:avLst>
              <a:gd name="adj1" fmla="val -60501"/>
              <a:gd name="adj2" fmla="val -53663"/>
              <a:gd name="adj3" fmla="val 166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97" name="Picture 5" descr="C:\Users\3256\Desktop\Презентации\Картинки\77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4557713"/>
            <a:ext cx="139858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8" name="Прямоугольник 35"/>
          <p:cNvSpPr>
            <a:spLocks noChangeArrowheads="1"/>
          </p:cNvSpPr>
          <p:nvPr/>
        </p:nvSpPr>
        <p:spPr bwMode="auto">
          <a:xfrm>
            <a:off x="8869363" y="4557713"/>
            <a:ext cx="24161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Пользователь уверен в правильности представленного отчета не смотря на протокол об ошибках</a:t>
            </a:r>
          </a:p>
        </p:txBody>
      </p:sp>
      <p:cxnSp>
        <p:nvCxnSpPr>
          <p:cNvPr id="11" name="Соединительная линия уступом 10"/>
          <p:cNvCxnSpPr>
            <a:stCxn id="42" idx="1"/>
            <a:endCxn id="21" idx="2"/>
          </p:cNvCxnSpPr>
          <p:nvPr/>
        </p:nvCxnSpPr>
        <p:spPr>
          <a:xfrm rot="10800000">
            <a:off x="1033246" y="1877700"/>
            <a:ext cx="12700" cy="3826666"/>
          </a:xfrm>
          <a:prstGeom prst="bentConnector3">
            <a:avLst>
              <a:gd name="adj1" fmla="val 4609756"/>
            </a:avLst>
          </a:prstGeom>
          <a:ln w="82550">
            <a:gradFill>
              <a:gsLst>
                <a:gs pos="0">
                  <a:srgbClr val="FFF0C1"/>
                </a:gs>
                <a:gs pos="12000">
                  <a:srgbClr val="FFC305"/>
                </a:gs>
              </a:gsLst>
              <a:lin ang="4200000" scaled="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кругленный прямоугольник 74"/>
          <p:cNvSpPr/>
          <p:nvPr/>
        </p:nvSpPr>
        <p:spPr>
          <a:xfrm>
            <a:off x="5338763" y="5343525"/>
            <a:ext cx="2852737" cy="7683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Отчет требует доработки</a:t>
            </a:r>
          </a:p>
        </p:txBody>
      </p:sp>
      <p:sp>
        <p:nvSpPr>
          <p:cNvPr id="93" name="Стрелка вправо 92"/>
          <p:cNvSpPr/>
          <p:nvPr/>
        </p:nvSpPr>
        <p:spPr>
          <a:xfrm rot="5400000">
            <a:off x="6496052" y="5121425"/>
            <a:ext cx="405564" cy="309509"/>
          </a:xfrm>
          <a:prstGeom prst="rightArrow">
            <a:avLst>
              <a:gd name="adj1" fmla="val 50000"/>
              <a:gd name="adj2" fmla="val 96694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5367338" y="3597275"/>
            <a:ext cx="2824162" cy="1476375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033463" y="5321300"/>
            <a:ext cx="3425825" cy="7667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Проверка форм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3042940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3256\Desktop\Презентации\Картинки\green_globe_document_5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5567363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3256\Desktop\Презентации\Картинки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793875"/>
            <a:ext cx="5095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94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7FD7D73-7645-44D8-B274-015104ACCE51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12293" name="Прямоугольник 71"/>
          <p:cNvSpPr>
            <a:spLocks noChangeArrowheads="1"/>
          </p:cNvSpPr>
          <p:nvPr/>
        </p:nvSpPr>
        <p:spPr bwMode="auto">
          <a:xfrm>
            <a:off x="3932238" y="174625"/>
            <a:ext cx="8280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0070C0"/>
                </a:solidFill>
                <a:sym typeface="Arial" pitchFamily="34" charset="0"/>
              </a:rPr>
              <a:t>Согласование и представление отчетности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0070C0"/>
                </a:solidFill>
                <a:sym typeface="Arial" pitchFamily="34" charset="0"/>
              </a:rPr>
              <a:t>в подсистеме учета и отчетности системы «Электронный бюджет»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6698281" y="2599154"/>
            <a:ext cx="1254981" cy="900613"/>
          </a:xfrm>
          <a:custGeom>
            <a:avLst/>
            <a:gdLst>
              <a:gd name="connsiteX0" fmla="*/ 0 w 1254981"/>
              <a:gd name="connsiteY0" fmla="*/ 0 h 900613"/>
              <a:gd name="connsiteX1" fmla="*/ 1254981 w 1254981"/>
              <a:gd name="connsiteY1" fmla="*/ 0 h 900613"/>
              <a:gd name="connsiteX2" fmla="*/ 1254981 w 1254981"/>
              <a:gd name="connsiteY2" fmla="*/ 900613 h 900613"/>
              <a:gd name="connsiteX3" fmla="*/ 0 w 1254981"/>
              <a:gd name="connsiteY3" fmla="*/ 900613 h 900613"/>
              <a:gd name="connsiteX4" fmla="*/ 0 w 1254981"/>
              <a:gd name="connsiteY4" fmla="*/ 0 h 90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981" h="900613">
                <a:moveTo>
                  <a:pt x="0" y="0"/>
                </a:moveTo>
                <a:lnTo>
                  <a:pt x="1254981" y="0"/>
                </a:lnTo>
                <a:lnTo>
                  <a:pt x="1254981" y="900613"/>
                </a:lnTo>
                <a:lnTo>
                  <a:pt x="0" y="90061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60452" rIns="0" bIns="64770" spcCol="1270" anchor="ctr"/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700" dirty="0"/>
              <a:t>Создан с ошибками</a:t>
            </a:r>
          </a:p>
        </p:txBody>
      </p:sp>
      <p:pic>
        <p:nvPicPr>
          <p:cNvPr id="12295" name="Picture 2" descr="C:\Users\3256\Desktop\Презентации\Картинки\checklist-clipar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66900"/>
            <a:ext cx="12303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443538" y="1411288"/>
            <a:ext cx="6092825" cy="50752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7" name="Picture 3" descr="C:\Users\3256\Desktop\Презентации\Картинки\Supervisor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176463"/>
            <a:ext cx="140811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5" descr="C:\Users\3256\Desktop\Презентации\Картинки\Notary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88" y="2014538"/>
            <a:ext cx="15922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3"/>
          <p:cNvSpPr/>
          <p:nvPr/>
        </p:nvSpPr>
        <p:spPr>
          <a:xfrm rot="1909652">
            <a:off x="7048726" y="977602"/>
            <a:ext cx="2611826" cy="2032514"/>
          </a:xfrm>
          <a:prstGeom prst="swooshArrow">
            <a:avLst>
              <a:gd name="adj1" fmla="val 16310"/>
              <a:gd name="adj2" fmla="val 31310"/>
            </a:avLst>
          </a:prstGeom>
          <a:gradFill>
            <a:gsLst>
              <a:gs pos="98000">
                <a:schemeClr val="bg1"/>
              </a:gs>
              <a:gs pos="50000">
                <a:srgbClr val="FFC305"/>
              </a:gs>
              <a:gs pos="0">
                <a:srgbClr val="FFC305"/>
              </a:gs>
            </a:gsLst>
            <a:lin ang="5400000" scaled="0"/>
          </a:gradFill>
          <a:ln w="22225">
            <a:gradFill>
              <a:gsLst>
                <a:gs pos="0">
                  <a:srgbClr val="EA6B14"/>
                </a:gs>
                <a:gs pos="50000">
                  <a:srgbClr val="EA6B14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943225"/>
            <a:ext cx="3095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трелка вправо 29"/>
          <p:cNvSpPr/>
          <p:nvPr/>
        </p:nvSpPr>
        <p:spPr>
          <a:xfrm>
            <a:off x="5017732" y="2552596"/>
            <a:ext cx="925879" cy="389889"/>
          </a:xfrm>
          <a:prstGeom prst="rightArrow">
            <a:avLst>
              <a:gd name="adj1" fmla="val 50000"/>
              <a:gd name="adj2" fmla="val 96694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27688" y="3614738"/>
            <a:ext cx="2522537" cy="1016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Согласование 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Все пользователи, указанные в схеме подписи с типом согласования «Согласует»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326313" y="2211388"/>
            <a:ext cx="17954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Статус «Согласование»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872538" y="3602038"/>
            <a:ext cx="2492375" cy="1016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Подписание 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Все пользователи, указанные в схеме подписи с типом согласования «Подписывает»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694738" y="5984875"/>
            <a:ext cx="17954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Статус «Согласовано»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313" y="1524000"/>
            <a:ext cx="4584700" cy="18938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311" name="Группа 1"/>
          <p:cNvGrpSpPr>
            <a:grpSpLocks/>
          </p:cNvGrpSpPr>
          <p:nvPr/>
        </p:nvGrpSpPr>
        <p:grpSpPr bwMode="auto">
          <a:xfrm>
            <a:off x="6183313" y="5062538"/>
            <a:ext cx="1906587" cy="1398587"/>
            <a:chOff x="5900809" y="5152410"/>
            <a:chExt cx="1649671" cy="1238605"/>
          </a:xfrm>
        </p:grpSpPr>
        <p:pic>
          <p:nvPicPr>
            <p:cNvPr id="12332" name="Picture 6" descr="C:\Users\3256\Desktop\Презентации\Картинки\certified-document-icon-psd-53020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0809" y="5152410"/>
              <a:ext cx="1649671" cy="1238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3" name="Picture 3" descr="C:\Users\3256\Desktop\Презентации\Картинки\soglasovanie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5499" y="5490513"/>
              <a:ext cx="825462" cy="50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Shape 26"/>
          <p:cNvSpPr/>
          <p:nvPr/>
        </p:nvSpPr>
        <p:spPr>
          <a:xfrm rot="10800000">
            <a:off x="7663809" y="4652461"/>
            <a:ext cx="2645228" cy="1530088"/>
          </a:xfrm>
          <a:prstGeom prst="swooshArrow">
            <a:avLst>
              <a:gd name="adj1" fmla="val 16310"/>
              <a:gd name="adj2" fmla="val 31370"/>
            </a:avLst>
          </a:prstGeom>
          <a:gradFill>
            <a:gsLst>
              <a:gs pos="98000">
                <a:schemeClr val="bg1"/>
              </a:gs>
              <a:gs pos="50000">
                <a:srgbClr val="FFC305"/>
              </a:gs>
              <a:gs pos="0">
                <a:srgbClr val="FFC305"/>
              </a:gs>
            </a:gsLst>
            <a:lin ang="5400000" scaled="0"/>
          </a:gradFill>
          <a:ln w="22225">
            <a:gradFill>
              <a:gsLst>
                <a:gs pos="0">
                  <a:srgbClr val="EA6B14"/>
                </a:gs>
                <a:gs pos="50000">
                  <a:srgbClr val="EA6B14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Скругленный прямоугольник 25"/>
          <p:cNvSpPr/>
          <p:nvPr/>
        </p:nvSpPr>
        <p:spPr>
          <a:xfrm>
            <a:off x="2379663" y="3614738"/>
            <a:ext cx="2673350" cy="28940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Формы отчетности согласованы</a:t>
            </a:r>
          </a:p>
          <a:p>
            <a:pPr>
              <a:defRPr/>
            </a:pPr>
            <a:r>
              <a:rPr lang="ru-RU" sz="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- формы отчетности в статусе «Согласовано»</a:t>
            </a:r>
          </a:p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- активна кнопка «Представление форм отчетности»</a:t>
            </a:r>
          </a:p>
        </p:txBody>
      </p:sp>
      <p:pic>
        <p:nvPicPr>
          <p:cNvPr id="12316" name="Picture 2" descr="C:\Users\3256\Desktop\Презентации\Картинки\soglasovani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3786188"/>
            <a:ext cx="1103313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6143625"/>
            <a:ext cx="34448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трелка вправо 28"/>
          <p:cNvSpPr/>
          <p:nvPr/>
        </p:nvSpPr>
        <p:spPr>
          <a:xfrm rot="10800000">
            <a:off x="4920619" y="5673189"/>
            <a:ext cx="1610889" cy="389889"/>
          </a:xfrm>
          <a:prstGeom prst="rightArrow">
            <a:avLst>
              <a:gd name="adj1" fmla="val 50000"/>
              <a:gd name="adj2" fmla="val 96694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87338" y="4722813"/>
            <a:ext cx="179546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Статус «Представлен»</a:t>
            </a:r>
          </a:p>
        </p:txBody>
      </p:sp>
      <p:pic>
        <p:nvPicPr>
          <p:cNvPr id="12322" name="Picture 5" descr="C:\Users\3256\Desktop\Презентации\Картинки\yazıisler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614738"/>
            <a:ext cx="109061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70038" y="1703388"/>
            <a:ext cx="3370262" cy="1539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Проверка форм отчетности выполнена</a:t>
            </a:r>
          </a:p>
          <a:p>
            <a:pPr>
              <a:defRPr/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- заполнен регистр флагов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- активна кнопка «Согласование форм отчетности»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74625" y="5567363"/>
            <a:ext cx="2019300" cy="1069975"/>
          </a:xfrm>
          <a:prstGeom prst="wedgeRectCallout">
            <a:avLst>
              <a:gd name="adj1" fmla="val -543"/>
              <a:gd name="adj2" fmla="val -80987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</a:rPr>
              <a:t>    С документом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</a:rPr>
              <a:t>           нельзя совершить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</a:rPr>
              <a:t>           никаких действий</a:t>
            </a:r>
          </a:p>
        </p:txBody>
      </p:sp>
      <p:sp>
        <p:nvSpPr>
          <p:cNvPr id="35" name="Стрелка вправо 34"/>
          <p:cNvSpPr/>
          <p:nvPr/>
        </p:nvSpPr>
        <p:spPr>
          <a:xfrm rot="10800000">
            <a:off x="1842932" y="4703030"/>
            <a:ext cx="515388" cy="309509"/>
          </a:xfrm>
          <a:prstGeom prst="rightArrow">
            <a:avLst>
              <a:gd name="adj1" fmla="val 50000"/>
              <a:gd name="adj2" fmla="val 96694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28" name="Picture 2" descr="C:\Users\3256\Desktop\Презентации\Картинки\77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5705475"/>
            <a:ext cx="8350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2613" y="1533525"/>
            <a:ext cx="457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1.</a:t>
            </a:r>
            <a:endParaRPr lang="ru-RU" sz="2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848350" y="1533525"/>
            <a:ext cx="457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2.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532063" y="3740150"/>
            <a:ext cx="457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3.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3954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право 22"/>
          <p:cNvSpPr/>
          <p:nvPr/>
        </p:nvSpPr>
        <p:spPr>
          <a:xfrm rot="8045740" flipH="1" flipV="1">
            <a:off x="3781699" y="3132924"/>
            <a:ext cx="749538" cy="389889"/>
          </a:xfrm>
          <a:prstGeom prst="rightArrow">
            <a:avLst>
              <a:gd name="adj1" fmla="val 50000"/>
              <a:gd name="adj2" fmla="val 65605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Shape 36"/>
          <p:cNvSpPr/>
          <p:nvPr/>
        </p:nvSpPr>
        <p:spPr>
          <a:xfrm rot="18029687" flipH="1">
            <a:off x="2684400" y="1207881"/>
            <a:ext cx="2099521" cy="1357292"/>
          </a:xfrm>
          <a:prstGeom prst="swooshArrow">
            <a:avLst>
              <a:gd name="adj1" fmla="val 16310"/>
              <a:gd name="adj2" fmla="val 31370"/>
            </a:avLst>
          </a:prstGeom>
          <a:gradFill>
            <a:gsLst>
              <a:gs pos="98000">
                <a:schemeClr val="bg1"/>
              </a:gs>
              <a:gs pos="50000">
                <a:srgbClr val="FFC305"/>
              </a:gs>
              <a:gs pos="0">
                <a:srgbClr val="FFC305"/>
              </a:gs>
            </a:gsLst>
            <a:lin ang="5400000" scaled="0"/>
          </a:gradFill>
          <a:ln w="34925">
            <a:gradFill>
              <a:gsLst>
                <a:gs pos="0">
                  <a:srgbClr val="EA6B14"/>
                </a:gs>
                <a:gs pos="50000">
                  <a:srgbClr val="EA6B14"/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32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94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1A4D0F-4A81-4F08-84B0-604A6197A8D7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13321" name="Прямоугольник 71"/>
          <p:cNvSpPr>
            <a:spLocks noChangeArrowheads="1"/>
          </p:cNvSpPr>
          <p:nvPr/>
        </p:nvSpPr>
        <p:spPr bwMode="auto">
          <a:xfrm>
            <a:off x="3932238" y="174625"/>
            <a:ext cx="828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0070C0"/>
                </a:solidFill>
                <a:sym typeface="Arial" pitchFamily="34" charset="0"/>
              </a:rPr>
              <a:t>Принятие отчетности </a:t>
            </a:r>
            <a:r>
              <a:rPr lang="ru-RU" altLang="ru-RU" sz="2200" dirty="0" smtClean="0">
                <a:solidFill>
                  <a:srgbClr val="0070C0"/>
                </a:solidFill>
                <a:sym typeface="Arial" pitchFamily="34" charset="0"/>
              </a:rPr>
              <a:t> </a:t>
            </a:r>
            <a:r>
              <a:rPr lang="ru-RU" altLang="ru-RU" sz="2200" dirty="0">
                <a:solidFill>
                  <a:srgbClr val="0070C0"/>
                </a:solidFill>
                <a:sym typeface="Arial" pitchFamily="34" charset="0"/>
              </a:rPr>
              <a:t>при ф</a:t>
            </a:r>
            <a:r>
              <a:rPr lang="ru-RU" sz="2200" dirty="0">
                <a:solidFill>
                  <a:srgbClr val="0070C0"/>
                </a:solidFill>
              </a:rPr>
              <a:t>ормировании сводной (консолидированной) бюджетной (бухгалтерской) отчетности</a:t>
            </a:r>
            <a:endParaRPr lang="ru-RU" altLang="ru-RU" sz="2200" dirty="0">
              <a:solidFill>
                <a:srgbClr val="0070C0"/>
              </a:solidFill>
              <a:sym typeface="Arial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3554260" flipH="1">
            <a:off x="3743934" y="5082761"/>
            <a:ext cx="749538" cy="389889"/>
          </a:xfrm>
          <a:prstGeom prst="rightArrow">
            <a:avLst>
              <a:gd name="adj1" fmla="val 50000"/>
              <a:gd name="adj2" fmla="val 65605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325" name="Группа 6"/>
          <p:cNvGrpSpPr>
            <a:grpSpLocks/>
          </p:cNvGrpSpPr>
          <p:nvPr/>
        </p:nvGrpSpPr>
        <p:grpSpPr bwMode="auto">
          <a:xfrm>
            <a:off x="4892675" y="960438"/>
            <a:ext cx="5865813" cy="1408112"/>
            <a:chOff x="3356977" y="1341516"/>
            <a:chExt cx="6363021" cy="124183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356977" y="1341516"/>
              <a:ext cx="6363021" cy="124183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                      Формы отчетности представлены 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</a:rPr>
                <a:t>                      </a:t>
              </a:r>
              <a:r>
                <a:rPr lang="ru-RU" sz="8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endParaRPr lang="ru-RU" sz="8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                                           - формы отчетности в статусе «Представлен»</a:t>
              </a:r>
            </a:p>
            <a:p>
              <a:pPr>
                <a:defRPr/>
              </a:pP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                                           - активна кнопка «Все контроли»</a:t>
              </a:r>
            </a:p>
          </p:txBody>
        </p:sp>
        <p:pic>
          <p:nvPicPr>
            <p:cNvPr id="1335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504" y="2293802"/>
              <a:ext cx="42862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4" name="Picture 4" descr="C:\Users\3256\Desktop\Презентации\Картинки\icono_archivo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529" y="1406148"/>
              <a:ext cx="1558739" cy="1158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Скругленный прямоугольник 42"/>
          <p:cNvSpPr/>
          <p:nvPr/>
        </p:nvSpPr>
        <p:spPr>
          <a:xfrm>
            <a:off x="8431213" y="2681288"/>
            <a:ext cx="3413125" cy="914400"/>
          </a:xfrm>
          <a:prstGeom prst="roundRect">
            <a:avLst/>
          </a:prstGeom>
          <a:gradFill>
            <a:gsLst>
              <a:gs pos="0">
                <a:srgbClr val="E5F0E0"/>
              </a:gs>
              <a:gs pos="67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D0E5C5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Статус документа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«Принят»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431213" y="3887788"/>
            <a:ext cx="3413125" cy="914400"/>
          </a:xfrm>
          <a:prstGeom prst="roundRect">
            <a:avLst/>
          </a:prstGeom>
          <a:gradFill>
            <a:gsLst>
              <a:gs pos="0">
                <a:srgbClr val="FEF4F0"/>
              </a:gs>
              <a:gs pos="74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rgbClr val="FDE6DB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Статус документа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«Принят условно»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7583859" y="3027886"/>
            <a:ext cx="743734" cy="309509"/>
          </a:xfrm>
          <a:prstGeom prst="rightArrow">
            <a:avLst>
              <a:gd name="adj1" fmla="val 50000"/>
              <a:gd name="adj2" fmla="val 96694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86275" y="3892550"/>
            <a:ext cx="3076575" cy="914400"/>
          </a:xfrm>
          <a:prstGeom prst="roundRect">
            <a:avLst/>
          </a:prstGeom>
          <a:gradFill>
            <a:gsLst>
              <a:gs pos="0">
                <a:srgbClr val="FEF4F0"/>
              </a:gs>
              <a:gs pos="74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rgbClr val="FDE6DB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Документ содержит ошибки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Контроль не пройден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86275" y="2681288"/>
            <a:ext cx="3076575" cy="914400"/>
          </a:xfrm>
          <a:prstGeom prst="roundRect">
            <a:avLst/>
          </a:prstGeom>
          <a:gradFill>
            <a:gsLst>
              <a:gs pos="0">
                <a:srgbClr val="E5F0E0"/>
              </a:gs>
              <a:gs pos="67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rgbClr val="D0E5C5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Документ не содержит ошибок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Контроль пройден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4813" y="2789238"/>
            <a:ext cx="3413125" cy="3305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65638" y="5056188"/>
            <a:ext cx="3074987" cy="898525"/>
          </a:xfrm>
          <a:prstGeom prst="roundRect">
            <a:avLst/>
          </a:prstGeom>
          <a:gradFill>
            <a:gsLst>
              <a:gs pos="0">
                <a:srgbClr val="E8EFF8"/>
              </a:gs>
              <a:gs pos="8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rgbClr val="DDE9F7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Отмена документа</a:t>
            </a:r>
          </a:p>
        </p:txBody>
      </p:sp>
      <p:pic>
        <p:nvPicPr>
          <p:cNvPr id="13335" name="Picture 2" descr="C:\Users\3256\Desktop\Презентации\Картинки\newpersde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267200"/>
            <a:ext cx="2060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3088" y="2976563"/>
            <a:ext cx="304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Контроль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предоставленных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форм отчетности</a:t>
            </a:r>
          </a:p>
        </p:txBody>
      </p:sp>
      <p:sp>
        <p:nvSpPr>
          <p:cNvPr id="22" name="Стрелка вправо 21"/>
          <p:cNvSpPr/>
          <p:nvPr/>
        </p:nvSpPr>
        <p:spPr>
          <a:xfrm rot="10800000" flipH="1">
            <a:off x="3878911" y="4149980"/>
            <a:ext cx="512082" cy="389889"/>
          </a:xfrm>
          <a:prstGeom prst="rightArrow">
            <a:avLst>
              <a:gd name="adj1" fmla="val 50000"/>
              <a:gd name="adj2" fmla="val 65605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6200000" flipH="1">
            <a:off x="5838905" y="4795118"/>
            <a:ext cx="328171" cy="389889"/>
          </a:xfrm>
          <a:prstGeom prst="rightArrow">
            <a:avLst>
              <a:gd name="adj1" fmla="val 50000"/>
              <a:gd name="adj2" fmla="val 65605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7594619" y="4190169"/>
            <a:ext cx="743734" cy="309509"/>
          </a:xfrm>
          <a:prstGeom prst="rightArrow">
            <a:avLst>
              <a:gd name="adj1" fmla="val 50000"/>
              <a:gd name="adj2" fmla="val 96694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431213" y="5070475"/>
            <a:ext cx="3413125" cy="914400"/>
          </a:xfrm>
          <a:prstGeom prst="roundRect">
            <a:avLst/>
          </a:prstGeom>
          <a:gradFill>
            <a:gsLst>
              <a:gs pos="0">
                <a:srgbClr val="E8EFF8"/>
              </a:gs>
              <a:gs pos="8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rgbClr val="DDE9F7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Возврат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документа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7583859" y="5350204"/>
            <a:ext cx="743734" cy="309509"/>
          </a:xfrm>
          <a:prstGeom prst="rightArrow">
            <a:avLst>
              <a:gd name="adj1" fmla="val 50000"/>
              <a:gd name="adj2" fmla="val 96694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913563" y="6116638"/>
            <a:ext cx="2703512" cy="611187"/>
          </a:xfrm>
          <a:prstGeom prst="wedgeRectCallout">
            <a:avLst>
              <a:gd name="adj1" fmla="val 87790"/>
              <a:gd name="adj2" fmla="val -63927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      Необходимо создать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      новый отчет</a:t>
            </a:r>
          </a:p>
        </p:txBody>
      </p:sp>
      <p:pic>
        <p:nvPicPr>
          <p:cNvPr id="13351" name="Picture 2" descr="C:\Users\3256\Desktop\Презентации\Картинки\77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6116638"/>
            <a:ext cx="6127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0538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4518493" y="3468491"/>
            <a:ext cx="1754633" cy="640664"/>
          </a:xfrm>
          <a:prstGeom prst="roundRect">
            <a:avLst/>
          </a:prstGeom>
          <a:solidFill>
            <a:srgbClr val="7CAFD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508000" prstMaterial="softEdge">
            <a:bevelT w="495300"/>
            <a:bevelB/>
            <a:extrusionClr>
              <a:schemeClr val="accent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Кнопка 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«Свод»</a:t>
            </a:r>
          </a:p>
        </p:txBody>
      </p:sp>
      <p:sp>
        <p:nvSpPr>
          <p:cNvPr id="1434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94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9A0E77-4395-4105-97E4-8715B8BC8B84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14342" name="Прямоугольник 71"/>
          <p:cNvSpPr>
            <a:spLocks noChangeArrowheads="1"/>
          </p:cNvSpPr>
          <p:nvPr/>
        </p:nvSpPr>
        <p:spPr bwMode="auto">
          <a:xfrm>
            <a:off x="3932238" y="174625"/>
            <a:ext cx="8280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rgbClr val="0070C0"/>
                </a:solidFill>
                <a:sym typeface="Arial" pitchFamily="34" charset="0"/>
              </a:rPr>
              <a:t>Формирование </a:t>
            </a:r>
            <a:r>
              <a:rPr lang="ru-RU" sz="2200" dirty="0" smtClean="0">
                <a:solidFill>
                  <a:srgbClr val="0070C0"/>
                </a:solidFill>
              </a:rPr>
              <a:t>сводной </a:t>
            </a:r>
            <a:r>
              <a:rPr lang="ru-RU" sz="2200" dirty="0">
                <a:solidFill>
                  <a:srgbClr val="0070C0"/>
                </a:solidFill>
              </a:rPr>
              <a:t>(консолидированной) бюджетной (бухгалтерской) отчетности</a:t>
            </a:r>
            <a:endParaRPr lang="ru-RU" altLang="ru-RU" sz="2200" dirty="0">
              <a:solidFill>
                <a:srgbClr val="0070C0"/>
              </a:solidFill>
              <a:sym typeface="Arial" pitchFamily="34" charset="0"/>
            </a:endParaRPr>
          </a:p>
        </p:txBody>
      </p:sp>
      <p:grpSp>
        <p:nvGrpSpPr>
          <p:cNvPr id="14343" name="Группа 3"/>
          <p:cNvGrpSpPr>
            <a:grpSpLocks/>
          </p:cNvGrpSpPr>
          <p:nvPr/>
        </p:nvGrpSpPr>
        <p:grpSpPr bwMode="auto">
          <a:xfrm>
            <a:off x="7296150" y="2751138"/>
            <a:ext cx="4570413" cy="2987675"/>
            <a:chOff x="1085520" y="2043133"/>
            <a:chExt cx="4570478" cy="2988292"/>
          </a:xfrm>
        </p:grpSpPr>
        <p:sp>
          <p:nvSpPr>
            <p:cNvPr id="6" name="Полилиния 5"/>
            <p:cNvSpPr/>
            <p:nvPr/>
          </p:nvSpPr>
          <p:spPr>
            <a:xfrm>
              <a:off x="1085520" y="2767528"/>
              <a:ext cx="1854896" cy="1394638"/>
            </a:xfrm>
            <a:custGeom>
              <a:avLst/>
              <a:gdLst>
                <a:gd name="connsiteX0" fmla="*/ 0 w 1988505"/>
                <a:gd name="connsiteY0" fmla="*/ 0 h 1976383"/>
                <a:gd name="connsiteX1" fmla="*/ 1988505 w 1988505"/>
                <a:gd name="connsiteY1" fmla="*/ 0 h 1976383"/>
                <a:gd name="connsiteX2" fmla="*/ 1988505 w 1988505"/>
                <a:gd name="connsiteY2" fmla="*/ 1976383 h 1976383"/>
                <a:gd name="connsiteX3" fmla="*/ 0 w 1988505"/>
                <a:gd name="connsiteY3" fmla="*/ 1976383 h 1976383"/>
                <a:gd name="connsiteX4" fmla="*/ 0 w 1988505"/>
                <a:gd name="connsiteY4" fmla="*/ 0 h 197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8505" h="1976383">
                  <a:moveTo>
                    <a:pt x="0" y="0"/>
                  </a:moveTo>
                  <a:lnTo>
                    <a:pt x="1988505" y="0"/>
                  </a:lnTo>
                  <a:lnTo>
                    <a:pt x="1988505" y="1976383"/>
                  </a:lnTo>
                  <a:lnTo>
                    <a:pt x="0" y="197638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3980" tIns="93980" rIns="93980" bIns="93980" spcCol="1270" anchor="b"/>
            <a:lstStyle/>
            <a:p>
              <a:pPr algn="ctr" defTabSz="1644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В появившемся списке отчетов выбрать отчет для включения в сводный отчет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479504" y="2043133"/>
              <a:ext cx="889013" cy="889184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4241515" y="2043133"/>
              <a:ext cx="1414483" cy="889184"/>
            </a:xfrm>
            <a:custGeom>
              <a:avLst/>
              <a:gdLst>
                <a:gd name="connsiteX0" fmla="*/ 0 w 999394"/>
                <a:gd name="connsiteY0" fmla="*/ 0 h 889372"/>
                <a:gd name="connsiteX1" fmla="*/ 999394 w 999394"/>
                <a:gd name="connsiteY1" fmla="*/ 0 h 889372"/>
                <a:gd name="connsiteX2" fmla="*/ 999394 w 999394"/>
                <a:gd name="connsiteY2" fmla="*/ 889372 h 889372"/>
                <a:gd name="connsiteX3" fmla="*/ 0 w 999394"/>
                <a:gd name="connsiteY3" fmla="*/ 889372 h 889372"/>
                <a:gd name="connsiteX4" fmla="*/ 0 w 999394"/>
                <a:gd name="connsiteY4" fmla="*/ 0 h 88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394" h="889372">
                  <a:moveTo>
                    <a:pt x="0" y="0"/>
                  </a:moveTo>
                  <a:lnTo>
                    <a:pt x="999394" y="0"/>
                  </a:lnTo>
                  <a:lnTo>
                    <a:pt x="999394" y="889372"/>
                  </a:lnTo>
                  <a:lnTo>
                    <a:pt x="0" y="8893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5560" tIns="17780" rIns="35560" bIns="1778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/>
                <a:t>Представленная отчетность</a:t>
              </a:r>
              <a:endParaRPr lang="ru-RU" sz="1400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479504" y="3092687"/>
              <a:ext cx="889013" cy="889184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3479504" y="4142241"/>
              <a:ext cx="889013" cy="889184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122" name="Picture 2" descr="C:\Users\3256\Desktop\Презентации\Картинки\descarga-de-document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23" y="3981750"/>
            <a:ext cx="1943842" cy="13228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трелка вправо 30"/>
          <p:cNvSpPr/>
          <p:nvPr/>
        </p:nvSpPr>
        <p:spPr>
          <a:xfrm>
            <a:off x="3664129" y="3276290"/>
            <a:ext cx="643949" cy="1114024"/>
          </a:xfrm>
          <a:prstGeom prst="rightArrow">
            <a:avLst>
              <a:gd name="adj1" fmla="val 65563"/>
              <a:gd name="adj2" fmla="val 68461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>
            <a:off x="434975" y="1852613"/>
            <a:ext cx="3219450" cy="617537"/>
          </a:xfrm>
          <a:prstGeom prst="round2SameRect">
            <a:avLst/>
          </a:prstGeom>
          <a:gradFill>
            <a:gsLst>
              <a:gs pos="0">
                <a:srgbClr val="CFE1F9"/>
              </a:gs>
              <a:gs pos="89000">
                <a:srgbClr val="343D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Новый отчет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5450" y="2470150"/>
            <a:ext cx="3217863" cy="3343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50" name="Picture 3" descr="C:\Users\3256\Desktop\Презентации\Картинки\1393880259_zavantazhennya-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3038475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3" descr="C:\Users\3256\Desktop\Презентации\Картинки\1393880259_zavantazhennya-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4062413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Прямоугольник 1"/>
          <p:cNvSpPr>
            <a:spLocks noChangeArrowheads="1"/>
          </p:cNvSpPr>
          <p:nvPr/>
        </p:nvSpPr>
        <p:spPr bwMode="auto">
          <a:xfrm>
            <a:off x="425450" y="2774950"/>
            <a:ext cx="321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Создан отчет с типом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«Сводный» 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216775" y="2478088"/>
            <a:ext cx="4611688" cy="33226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54" name="Picture 3" descr="C:\Users\3256\Desktop\Презентации\Картинки\1393880259_zavantazhennya-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5057775"/>
            <a:ext cx="4730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48" y="3599657"/>
            <a:ext cx="446264" cy="43186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8" descr="C:\Users\3256\Desktop\Презентации\Картинки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210050"/>
            <a:ext cx="10350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302125" y="1852613"/>
            <a:ext cx="2252663" cy="11525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 панели инструментов появилась кнопка «Свод»</a:t>
            </a:r>
          </a:p>
        </p:txBody>
      </p:sp>
      <p:sp>
        <p:nvSpPr>
          <p:cNvPr id="40" name="Прямоугольник с двумя скругленными соседними углами 39"/>
          <p:cNvSpPr/>
          <p:nvPr/>
        </p:nvSpPr>
        <p:spPr>
          <a:xfrm>
            <a:off x="7216775" y="1860550"/>
            <a:ext cx="4611688" cy="617538"/>
          </a:xfrm>
          <a:prstGeom prst="round2SameRect">
            <a:avLst/>
          </a:prstGeom>
          <a:gradFill>
            <a:gsLst>
              <a:gs pos="0">
                <a:srgbClr val="CFE1F9"/>
              </a:gs>
              <a:gs pos="89000">
                <a:srgbClr val="343D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Выбор отчетов</a:t>
            </a:r>
          </a:p>
        </p:txBody>
      </p:sp>
      <p:sp>
        <p:nvSpPr>
          <p:cNvPr id="41" name="Стрелка вправо 40"/>
          <p:cNvSpPr/>
          <p:nvPr/>
        </p:nvSpPr>
        <p:spPr>
          <a:xfrm>
            <a:off x="6521438" y="3319703"/>
            <a:ext cx="643949" cy="1114024"/>
          </a:xfrm>
          <a:prstGeom prst="rightArrow">
            <a:avLst>
              <a:gd name="adj1" fmla="val 65563"/>
              <a:gd name="adj2" fmla="val 68461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 bwMode="auto">
          <a:xfrm>
            <a:off x="10452100" y="3854450"/>
            <a:ext cx="1414463" cy="889000"/>
          </a:xfrm>
          <a:custGeom>
            <a:avLst/>
            <a:gdLst>
              <a:gd name="connsiteX0" fmla="*/ 0 w 999394"/>
              <a:gd name="connsiteY0" fmla="*/ 0 h 889372"/>
              <a:gd name="connsiteX1" fmla="*/ 999394 w 999394"/>
              <a:gd name="connsiteY1" fmla="*/ 0 h 889372"/>
              <a:gd name="connsiteX2" fmla="*/ 999394 w 999394"/>
              <a:gd name="connsiteY2" fmla="*/ 889372 h 889372"/>
              <a:gd name="connsiteX3" fmla="*/ 0 w 999394"/>
              <a:gd name="connsiteY3" fmla="*/ 889372 h 889372"/>
              <a:gd name="connsiteX4" fmla="*/ 0 w 999394"/>
              <a:gd name="connsiteY4" fmla="*/ 0 h 88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94" h="889372">
                <a:moveTo>
                  <a:pt x="0" y="0"/>
                </a:moveTo>
                <a:lnTo>
                  <a:pt x="999394" y="0"/>
                </a:lnTo>
                <a:lnTo>
                  <a:pt x="999394" y="889372"/>
                </a:lnTo>
                <a:lnTo>
                  <a:pt x="0" y="8893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5560" tIns="17780" rIns="35560" bIns="1778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/>
              <a:t>Представленная отчетность</a:t>
            </a:r>
            <a:endParaRPr lang="ru-RU" sz="1400" dirty="0"/>
          </a:p>
        </p:txBody>
      </p:sp>
      <p:sp>
        <p:nvSpPr>
          <p:cNvPr id="29" name="Полилиния 28"/>
          <p:cNvSpPr/>
          <p:nvPr/>
        </p:nvSpPr>
        <p:spPr bwMode="auto">
          <a:xfrm>
            <a:off x="10452100" y="4849812"/>
            <a:ext cx="1414463" cy="889000"/>
          </a:xfrm>
          <a:custGeom>
            <a:avLst/>
            <a:gdLst>
              <a:gd name="connsiteX0" fmla="*/ 0 w 999394"/>
              <a:gd name="connsiteY0" fmla="*/ 0 h 889372"/>
              <a:gd name="connsiteX1" fmla="*/ 999394 w 999394"/>
              <a:gd name="connsiteY1" fmla="*/ 0 h 889372"/>
              <a:gd name="connsiteX2" fmla="*/ 999394 w 999394"/>
              <a:gd name="connsiteY2" fmla="*/ 889372 h 889372"/>
              <a:gd name="connsiteX3" fmla="*/ 0 w 999394"/>
              <a:gd name="connsiteY3" fmla="*/ 889372 h 889372"/>
              <a:gd name="connsiteX4" fmla="*/ 0 w 999394"/>
              <a:gd name="connsiteY4" fmla="*/ 0 h 88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94" h="889372">
                <a:moveTo>
                  <a:pt x="0" y="0"/>
                </a:moveTo>
                <a:lnTo>
                  <a:pt x="999394" y="0"/>
                </a:lnTo>
                <a:lnTo>
                  <a:pt x="999394" y="889372"/>
                </a:lnTo>
                <a:lnTo>
                  <a:pt x="0" y="8893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5560" tIns="17780" rIns="35560" bIns="1778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/>
              <a:t>Представленная отчетность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560795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4078288" y="285750"/>
            <a:ext cx="7848600" cy="369888"/>
          </a:xfr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33CC"/>
                </a:solidFill>
                <a:latin typeface="Calibri" pitchFamily="34" charset="0"/>
                <a:ea typeface="+mn-ea"/>
                <a:cs typeface="Times New Roman" pitchFamily="18" charset="0"/>
              </a:rPr>
              <a:t>Статусная модель Подсистемы</a:t>
            </a:r>
          </a:p>
        </p:txBody>
      </p:sp>
      <p:sp>
        <p:nvSpPr>
          <p:cNvPr id="15363" name="Номер слайда 3"/>
          <p:cNvSpPr txBox="1">
            <a:spLocks/>
          </p:cNvSpPr>
          <p:nvPr/>
        </p:nvSpPr>
        <p:spPr bwMode="auto">
          <a:xfrm>
            <a:off x="10790238" y="6356350"/>
            <a:ext cx="563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7690455-988B-4909-AED3-EBB3FC7BB07B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1925" y="2232025"/>
            <a:ext cx="13620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Новый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28738" y="3473450"/>
            <a:ext cx="13620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Создан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24550" y="2027238"/>
            <a:ext cx="13620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Удален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66900" y="1452563"/>
            <a:ext cx="1604963" cy="561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Показатели отсутствуют  *</a:t>
            </a: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>
            <a:off x="1085850" y="2312988"/>
            <a:ext cx="4838700" cy="0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stCxn id="2" idx="0"/>
            <a:endCxn id="7" idx="1"/>
          </p:cNvCxnSpPr>
          <p:nvPr/>
        </p:nvCxnSpPr>
        <p:spPr>
          <a:xfrm rot="5400000" flipH="1" flipV="1">
            <a:off x="1105694" y="1470819"/>
            <a:ext cx="498475" cy="1023937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184650" y="3944938"/>
            <a:ext cx="1362075" cy="561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Требует доработки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38475" y="4941888"/>
            <a:ext cx="13620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Создан без ошибок</a:t>
            </a:r>
          </a:p>
        </p:txBody>
      </p:sp>
      <p:cxnSp>
        <p:nvCxnSpPr>
          <p:cNvPr id="24" name="Соединительная линия уступом 23"/>
          <p:cNvCxnSpPr>
            <a:stCxn id="5" idx="2"/>
            <a:endCxn id="25" idx="1"/>
          </p:cNvCxnSpPr>
          <p:nvPr/>
        </p:nvCxnSpPr>
        <p:spPr>
          <a:xfrm rot="16200000" flipH="1">
            <a:off x="1928018" y="4107657"/>
            <a:ext cx="1192213" cy="1028700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2790825" y="2746375"/>
            <a:ext cx="13620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Создан с ошибками</a:t>
            </a:r>
          </a:p>
        </p:txBody>
      </p:sp>
      <p:cxnSp>
        <p:nvCxnSpPr>
          <p:cNvPr id="30" name="Соединительная линия уступом 29"/>
          <p:cNvCxnSpPr>
            <a:stCxn id="5" idx="0"/>
            <a:endCxn id="29" idx="1"/>
          </p:cNvCxnSpPr>
          <p:nvPr/>
        </p:nvCxnSpPr>
        <p:spPr>
          <a:xfrm rot="5400000" flipH="1" flipV="1">
            <a:off x="2174875" y="2857500"/>
            <a:ext cx="450850" cy="781050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 flipV="1">
            <a:off x="2309813" y="2579688"/>
            <a:ext cx="4041775" cy="1233487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5037138" y="5484813"/>
            <a:ext cx="14763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Согласование</a:t>
            </a:r>
          </a:p>
        </p:txBody>
      </p:sp>
      <p:cxnSp>
        <p:nvCxnSpPr>
          <p:cNvPr id="37" name="Соединительная линия уступом 36"/>
          <p:cNvCxnSpPr>
            <a:stCxn id="25" idx="2"/>
            <a:endCxn id="36" idx="1"/>
          </p:cNvCxnSpPr>
          <p:nvPr/>
        </p:nvCxnSpPr>
        <p:spPr>
          <a:xfrm rot="16200000" flipH="1">
            <a:off x="4244976" y="4968875"/>
            <a:ext cx="266700" cy="1317625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/>
          <p:nvPr/>
        </p:nvCxnSpPr>
        <p:spPr>
          <a:xfrm flipV="1">
            <a:off x="4400550" y="4506913"/>
            <a:ext cx="738188" cy="615950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 flipV="1">
            <a:off x="4419600" y="2617788"/>
            <a:ext cx="2205038" cy="2638425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stCxn id="29" idx="2"/>
            <a:endCxn id="21" idx="0"/>
          </p:cNvCxnSpPr>
          <p:nvPr/>
        </p:nvCxnSpPr>
        <p:spPr>
          <a:xfrm rot="16200000" flipH="1">
            <a:off x="3845719" y="2924969"/>
            <a:ext cx="646113" cy="1393825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29" idx="3"/>
            <a:endCxn id="36" idx="0"/>
          </p:cNvCxnSpPr>
          <p:nvPr/>
        </p:nvCxnSpPr>
        <p:spPr>
          <a:xfrm>
            <a:off x="4152900" y="3022600"/>
            <a:ext cx="1622425" cy="2462213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/>
          <p:nvPr/>
        </p:nvCxnSpPr>
        <p:spPr>
          <a:xfrm rot="5400000" flipH="1" flipV="1">
            <a:off x="4470401" y="1419225"/>
            <a:ext cx="455612" cy="2452687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 rot="10800000">
            <a:off x="2309813" y="4025900"/>
            <a:ext cx="1874837" cy="352425"/>
          </a:xfrm>
          <a:prstGeom prst="bentConnector3">
            <a:avLst>
              <a:gd name="adj1" fmla="val 9945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9110663" y="1452563"/>
            <a:ext cx="176212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Согласован</a:t>
            </a:r>
          </a:p>
        </p:txBody>
      </p:sp>
      <p:cxnSp>
        <p:nvCxnSpPr>
          <p:cNvPr id="74" name="Соединительная линия уступом 73"/>
          <p:cNvCxnSpPr/>
          <p:nvPr/>
        </p:nvCxnSpPr>
        <p:spPr>
          <a:xfrm flipV="1">
            <a:off x="6373813" y="1728788"/>
            <a:ext cx="2736850" cy="4032250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36" idx="2"/>
          </p:cNvCxnSpPr>
          <p:nvPr/>
        </p:nvCxnSpPr>
        <p:spPr>
          <a:xfrm rot="5400000" flipH="1" flipV="1">
            <a:off x="4733925" y="3608388"/>
            <a:ext cx="3470275" cy="1387475"/>
          </a:xfrm>
          <a:prstGeom prst="bentConnector3">
            <a:avLst>
              <a:gd name="adj1" fmla="val -659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Скругленный прямоугольник 83"/>
          <p:cNvSpPr/>
          <p:nvPr/>
        </p:nvSpPr>
        <p:spPr>
          <a:xfrm>
            <a:off x="9396413" y="5908675"/>
            <a:ext cx="14763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Отменен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9251950" y="2508250"/>
            <a:ext cx="14763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Представлен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231188" y="3473450"/>
            <a:ext cx="14763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Контроль пройден</a:t>
            </a:r>
          </a:p>
        </p:txBody>
      </p:sp>
      <p:cxnSp>
        <p:nvCxnSpPr>
          <p:cNvPr id="91" name="Соединительная линия уступом 90"/>
          <p:cNvCxnSpPr/>
          <p:nvPr/>
        </p:nvCxnSpPr>
        <p:spPr>
          <a:xfrm rot="10800000" flipV="1">
            <a:off x="8816975" y="2784475"/>
            <a:ext cx="625475" cy="688975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оединительная линия уступом 93"/>
          <p:cNvCxnSpPr>
            <a:stCxn id="86" idx="3"/>
            <a:endCxn id="95" idx="0"/>
          </p:cNvCxnSpPr>
          <p:nvPr/>
        </p:nvCxnSpPr>
        <p:spPr>
          <a:xfrm>
            <a:off x="10728325" y="2784475"/>
            <a:ext cx="382588" cy="688975"/>
          </a:xfrm>
          <a:prstGeom prst="bentConnector2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10372725" y="3473450"/>
            <a:ext cx="14763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Контроль не пройден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8504238" y="4570413"/>
            <a:ext cx="14763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Принят</a:t>
            </a: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0285413" y="4570413"/>
            <a:ext cx="14763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Принят условно</a:t>
            </a:r>
          </a:p>
        </p:txBody>
      </p:sp>
      <p:cxnSp>
        <p:nvCxnSpPr>
          <p:cNvPr id="109" name="Соединительная линия уступом 108"/>
          <p:cNvCxnSpPr>
            <a:stCxn id="95" idx="3"/>
            <a:endCxn id="84" idx="3"/>
          </p:cNvCxnSpPr>
          <p:nvPr/>
        </p:nvCxnSpPr>
        <p:spPr>
          <a:xfrm flipH="1">
            <a:off x="10872788" y="3749675"/>
            <a:ext cx="976312" cy="2435225"/>
          </a:xfrm>
          <a:prstGeom prst="bentConnector3">
            <a:avLst>
              <a:gd name="adj1" fmla="val -23434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Соединительная линия уступом 111"/>
          <p:cNvCxnSpPr>
            <a:stCxn id="90" idx="1"/>
            <a:endCxn id="84" idx="0"/>
          </p:cNvCxnSpPr>
          <p:nvPr/>
        </p:nvCxnSpPr>
        <p:spPr>
          <a:xfrm rot="10800000" flipH="1" flipV="1">
            <a:off x="8231188" y="3749675"/>
            <a:ext cx="1903412" cy="2159000"/>
          </a:xfrm>
          <a:prstGeom prst="bentConnector4">
            <a:avLst>
              <a:gd name="adj1" fmla="val -12010"/>
              <a:gd name="adj2" fmla="val 70963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Соединительная линия уступом 117"/>
          <p:cNvCxnSpPr/>
          <p:nvPr/>
        </p:nvCxnSpPr>
        <p:spPr>
          <a:xfrm rot="16200000" flipH="1">
            <a:off x="9086851" y="5068887"/>
            <a:ext cx="785812" cy="893763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Соединительная линия уступом 120"/>
          <p:cNvCxnSpPr/>
          <p:nvPr/>
        </p:nvCxnSpPr>
        <p:spPr>
          <a:xfrm rot="5400000">
            <a:off x="10516394" y="5071269"/>
            <a:ext cx="785812" cy="889000"/>
          </a:xfrm>
          <a:prstGeom prst="bentConnector3">
            <a:avLst>
              <a:gd name="adj1" fmla="val 50000"/>
            </a:avLst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Прямая соединительная линия 339"/>
          <p:cNvCxnSpPr/>
          <p:nvPr/>
        </p:nvCxnSpPr>
        <p:spPr>
          <a:xfrm flipH="1">
            <a:off x="7888288" y="2124075"/>
            <a:ext cx="4124325" cy="0"/>
          </a:xfrm>
          <a:prstGeom prst="line">
            <a:avLst/>
          </a:prstGeom>
          <a:ln w="158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Прямая соединительная линия 340"/>
          <p:cNvCxnSpPr/>
          <p:nvPr/>
        </p:nvCxnSpPr>
        <p:spPr>
          <a:xfrm flipV="1">
            <a:off x="7888288" y="2124075"/>
            <a:ext cx="0" cy="4337050"/>
          </a:xfrm>
          <a:prstGeom prst="line">
            <a:avLst/>
          </a:prstGeom>
          <a:ln w="158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Прямая соединительная линия 343"/>
          <p:cNvCxnSpPr/>
          <p:nvPr/>
        </p:nvCxnSpPr>
        <p:spPr>
          <a:xfrm flipH="1" flipV="1">
            <a:off x="355600" y="6461125"/>
            <a:ext cx="7532688" cy="0"/>
          </a:xfrm>
          <a:prstGeom prst="line">
            <a:avLst/>
          </a:prstGeom>
          <a:ln w="158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2" name="TextBox 348"/>
          <p:cNvSpPr txBox="1">
            <a:spLocks noChangeArrowheads="1"/>
          </p:cNvSpPr>
          <p:nvPr/>
        </p:nvSpPr>
        <p:spPr bwMode="auto">
          <a:xfrm>
            <a:off x="10583862" y="909638"/>
            <a:ext cx="1639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Представление отчетности</a:t>
            </a:r>
            <a:endParaRPr lang="ru-RU" altLang="ru-RU" sz="1400" b="1" dirty="0"/>
          </a:p>
        </p:txBody>
      </p:sp>
      <p:pic>
        <p:nvPicPr>
          <p:cNvPr id="15404" name="Picture 48" descr="MCj043380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4570413"/>
            <a:ext cx="32385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5" name="Picture 48" descr="MCj043380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5" y="4565650"/>
            <a:ext cx="3238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Скругленный прямоугольник 66"/>
          <p:cNvSpPr/>
          <p:nvPr/>
        </p:nvSpPr>
        <p:spPr>
          <a:xfrm>
            <a:off x="5924550" y="909638"/>
            <a:ext cx="1476375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Отменен</a:t>
            </a:r>
          </a:p>
        </p:txBody>
      </p:sp>
      <p:cxnSp>
        <p:nvCxnSpPr>
          <p:cNvPr id="28" name="Соединительная линия уступом 27"/>
          <p:cNvCxnSpPr>
            <a:stCxn id="72" idx="0"/>
            <a:endCxn id="67" idx="3"/>
          </p:cNvCxnSpPr>
          <p:nvPr/>
        </p:nvCxnSpPr>
        <p:spPr>
          <a:xfrm rot="16200000" flipV="1">
            <a:off x="8562975" y="23813"/>
            <a:ext cx="266700" cy="25908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/>
          <p:nvPr/>
        </p:nvCxnSpPr>
        <p:spPr>
          <a:xfrm rot="16200000" flipH="1">
            <a:off x="603251" y="2922587"/>
            <a:ext cx="965200" cy="4857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V="1">
            <a:off x="5308600" y="4506913"/>
            <a:ext cx="0" cy="977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flipH="1">
            <a:off x="8969375" y="4013200"/>
            <a:ext cx="0" cy="544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11110913" y="3975100"/>
            <a:ext cx="0" cy="59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 стрелкой 326"/>
          <p:cNvCxnSpPr>
            <a:stCxn id="72" idx="2"/>
            <a:endCxn id="86" idx="0"/>
          </p:cNvCxnSpPr>
          <p:nvPr/>
        </p:nvCxnSpPr>
        <p:spPr>
          <a:xfrm flipH="1">
            <a:off x="9990138" y="2005013"/>
            <a:ext cx="1587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15875" y="5789613"/>
            <a:ext cx="4211638" cy="106838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tx2"/>
                </a:solidFill>
              </a:rPr>
              <a:t>*</a:t>
            </a:r>
            <a:r>
              <a:rPr lang="ru-RU" sz="1600" b="1" dirty="0"/>
              <a:t> </a:t>
            </a:r>
            <a:r>
              <a:rPr lang="ru-RU" sz="1200" b="1" dirty="0">
                <a:solidFill>
                  <a:schemeClr val="tx2"/>
                </a:solidFill>
              </a:rPr>
              <a:t>В случае необходимости отмены </a:t>
            </a:r>
            <a:r>
              <a:rPr lang="ru-RU" sz="1200" b="1">
                <a:solidFill>
                  <a:schemeClr val="tx2"/>
                </a:solidFill>
              </a:rPr>
              <a:t>статуса «Показатели отсутствуют», </a:t>
            </a:r>
            <a:r>
              <a:rPr lang="ru-RU" sz="1200" b="1" dirty="0">
                <a:solidFill>
                  <a:schemeClr val="tx2"/>
                </a:solidFill>
              </a:rPr>
              <a:t>Пользователю необходимо заново создать новую форму отчетности, после чего старая форма удалится автоматически.</a:t>
            </a:r>
          </a:p>
        </p:txBody>
      </p:sp>
      <p:sp>
        <p:nvSpPr>
          <p:cNvPr id="54" name="TextBox 348"/>
          <p:cNvSpPr txBox="1">
            <a:spLocks noChangeArrowheads="1"/>
          </p:cNvSpPr>
          <p:nvPr/>
        </p:nvSpPr>
        <p:spPr bwMode="auto">
          <a:xfrm>
            <a:off x="10717213" y="2138918"/>
            <a:ext cx="16398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Формирование сводной отчетности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174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4"/>
          <p:cNvSpPr txBox="1">
            <a:spLocks noGrp="1"/>
          </p:cNvSpPr>
          <p:nvPr/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6347" y="2276873"/>
            <a:ext cx="81609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www.roskazna.ru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ругленный прямоугольник 56"/>
          <p:cNvSpPr/>
          <p:nvPr/>
        </p:nvSpPr>
        <p:spPr>
          <a:xfrm>
            <a:off x="5483977" y="1130587"/>
            <a:ext cx="6267649" cy="50915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58600" y="6434138"/>
            <a:ext cx="358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7F82F1D-D2BD-4289-A228-14C5936DD801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3995738" y="171450"/>
            <a:ext cx="805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000" b="1" dirty="0" smtClean="0">
                <a:solidFill>
                  <a:srgbClr val="0033CC"/>
                </a:solidFill>
                <a:cs typeface="Times New Roman" pitchFamily="18" charset="0"/>
                <a:sym typeface="Arial" pitchFamily="34" charset="0"/>
              </a:rPr>
              <a:t>Подключение организаций к </a:t>
            </a:r>
            <a:r>
              <a:rPr lang="ru-RU" altLang="ru-RU" sz="2000" b="1" dirty="0">
                <a:solidFill>
                  <a:srgbClr val="0033CC"/>
                </a:solidFill>
                <a:cs typeface="Times New Roman" pitchFamily="18" charset="0"/>
                <a:sym typeface="Arial" pitchFamily="34" charset="0"/>
              </a:rPr>
              <a:t>подсистеме учета и отчетности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000" b="1" dirty="0">
                <a:solidFill>
                  <a:srgbClr val="0033CC"/>
                </a:solidFill>
                <a:cs typeface="Times New Roman" pitchFamily="18" charset="0"/>
                <a:sym typeface="Arial" pitchFamily="34" charset="0"/>
              </a:rPr>
              <a:t>ГИИС «Электронный бюджет»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28555" y="2283129"/>
            <a:ext cx="5155570" cy="76531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Получатели </a:t>
            </a:r>
            <a:r>
              <a:rPr lang="ru-RU" sz="1600" b="1" dirty="0"/>
              <a:t>средств федерального бюджета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155073" y="3174731"/>
            <a:ext cx="5131920" cy="83699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Федеральные </a:t>
            </a:r>
            <a:r>
              <a:rPr lang="ru-RU" sz="1600" b="1" dirty="0"/>
              <a:t>бюджетные и автономные учреждения и их филиалы, формирующие бухгалтерскую отчетность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128555" y="4177722"/>
            <a:ext cx="5131920" cy="75066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Администраторы бюджетных средств</a:t>
            </a:r>
            <a:endParaRPr lang="ru-RU" altLang="ru-RU" sz="16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109815" y="1577898"/>
            <a:ext cx="4769990" cy="3544522"/>
            <a:chOff x="1109815" y="1777347"/>
            <a:chExt cx="4769990" cy="354452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297845" y="1988288"/>
              <a:ext cx="4581960" cy="333358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600" b="1" dirty="0"/>
                <a:t>Письмо Минфина России 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ru-RU" sz="1600" b="1" dirty="0"/>
                <a:t>      от 12.12.2016 г. № 21-03-04/74236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lang="ru-RU" sz="1600" b="1" dirty="0"/>
                <a:t>Письмо Федерального казначейства </a:t>
              </a:r>
              <a:endParaRPr lang="ru-RU" sz="1600" b="1" dirty="0" smtClean="0"/>
            </a:p>
            <a:p>
              <a:pPr>
                <a:spcAft>
                  <a:spcPts val="1200"/>
                </a:spcAft>
                <a:defRPr/>
              </a:pPr>
              <a:r>
                <a:rPr lang="ru-RU" sz="1600" b="1" dirty="0"/>
                <a:t> </a:t>
              </a:r>
              <a:r>
                <a:rPr lang="ru-RU" sz="1600" b="1" dirty="0" smtClean="0"/>
                <a:t>     от </a:t>
              </a:r>
              <a:r>
                <a:rPr lang="ru-RU" sz="1600" b="1" dirty="0"/>
                <a:t>16.12.2016 г. № </a:t>
              </a:r>
              <a:r>
                <a:rPr lang="ru-RU" sz="1600" b="1" dirty="0" smtClean="0"/>
                <a:t>07-04-05/980</a:t>
              </a:r>
            </a:p>
            <a:p>
              <a:pPr>
                <a:defRPr/>
              </a:pPr>
              <a:r>
                <a:rPr lang="ru-RU" sz="1600" b="1" dirty="0" smtClean="0"/>
                <a:t>К подсистеме учета и отчетности необходимо подключить организации, формирующие отчетность как: </a:t>
              </a:r>
              <a:endParaRPr lang="ru-RU" sz="1600" b="1" dirty="0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1109815" y="1777347"/>
              <a:ext cx="719591" cy="719591"/>
            </a:xfrm>
            <a:prstGeom prst="ellipse">
              <a:avLst/>
            </a:prstGeom>
            <a:gradFill>
              <a:gsLst>
                <a:gs pos="0">
                  <a:srgbClr val="688FC5"/>
                </a:gs>
                <a:gs pos="50000">
                  <a:srgbClr val="4A81C2"/>
                </a:gs>
                <a:gs pos="100000">
                  <a:srgbClr val="3A71B2"/>
                </a:gs>
              </a:gsLst>
              <a:lin ang="5400000" scaled="0"/>
            </a:gradFill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Picture 3" descr="C:\Users\3256\Desktop\Презентации\Картинки\PNG\document_text-512 (1).pn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466" y="1942197"/>
              <a:ext cx="398897" cy="398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6152205" y="5098680"/>
            <a:ext cx="5131920" cy="717913"/>
          </a:xfrm>
          <a:prstGeom prst="roundRect">
            <a:avLst/>
          </a:prstGeom>
          <a:gradFill>
            <a:gsLst>
              <a:gs pos="0">
                <a:srgbClr val="65B5CD"/>
              </a:gs>
              <a:gs pos="50000">
                <a:srgbClr val="45B0CC"/>
              </a:gs>
              <a:gs pos="100000">
                <a:srgbClr val="359FBC"/>
              </a:gs>
            </a:gsLst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Финансовые органы субъектов Российской Федерации</a:t>
            </a:r>
            <a:endParaRPr lang="ru-RU" sz="1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66898" y="1381992"/>
            <a:ext cx="5131920" cy="759654"/>
          </a:xfrm>
          <a:prstGeom prst="roundRect">
            <a:avLst/>
          </a:prstGeom>
          <a:gradFill>
            <a:gsLst>
              <a:gs pos="0">
                <a:srgbClr val="C76966"/>
              </a:gs>
              <a:gs pos="50000">
                <a:srgbClr val="C64B47"/>
              </a:gs>
              <a:gs pos="100000">
                <a:srgbClr val="B63B38"/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Главные администраторы бюджетных средств</a:t>
            </a:r>
            <a:endParaRPr lang="ru-RU" altLang="ru-RU" sz="1600" b="1" dirty="0"/>
          </a:p>
        </p:txBody>
      </p: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170874" y="5329841"/>
            <a:ext cx="5167634" cy="1323439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     Подключение организаций, отчетность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     которых содержит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сведения,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    составляющие государственную тайну, 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   НЕ ТРЕБУЕТСЯ   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6" name="Picture 4" descr="C:\Users\3256\Desktop\Презентации\Картинки\PNG\zna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7" y="5484727"/>
            <a:ext cx="923241" cy="108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033408" y="5037364"/>
            <a:ext cx="5372100" cy="836378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20500" y="6361113"/>
            <a:ext cx="4270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1500DA1-0EB3-41B5-8368-D964D62C9BF2}" type="slidenum">
              <a:rPr lang="ru-RU" altLang="ru-RU" sz="1400" smtClean="0">
                <a:solidFill>
                  <a:srgbClr val="898989"/>
                </a:solidFill>
                <a:cs typeface="Arial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051" name="Прямоугольник 6"/>
          <p:cNvSpPr>
            <a:spLocks noChangeArrowheads="1"/>
          </p:cNvSpPr>
          <p:nvPr/>
        </p:nvSpPr>
        <p:spPr bwMode="auto">
          <a:xfrm>
            <a:off x="4021138" y="215900"/>
            <a:ext cx="805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buFont typeface="Arial" pitchFamily="34" charset="0"/>
              <a:buNone/>
            </a:pPr>
            <a:r>
              <a:rPr lang="ru-RU" altLang="ru-RU" sz="2000" b="1" dirty="0">
                <a:solidFill>
                  <a:srgbClr val="0033CC"/>
                </a:solidFill>
                <a:cs typeface="Times New Roman" pitchFamily="18" charset="0"/>
                <a:sym typeface="Arial" charset="0"/>
              </a:rPr>
              <a:t>Список </a:t>
            </a:r>
            <a:r>
              <a:rPr lang="ru-RU" altLang="ru-RU" sz="2000" b="1" dirty="0" err="1">
                <a:solidFill>
                  <a:srgbClr val="0033CC"/>
                </a:solidFill>
                <a:cs typeface="Times New Roman" pitchFamily="18" charset="0"/>
                <a:sym typeface="Arial" charset="0"/>
              </a:rPr>
              <a:t>финорганов</a:t>
            </a:r>
            <a:r>
              <a:rPr lang="ru-RU" altLang="ru-RU" sz="2000" b="1" dirty="0">
                <a:solidFill>
                  <a:srgbClr val="0033CC"/>
                </a:solidFill>
                <a:cs typeface="Times New Roman" pitchFamily="18" charset="0"/>
                <a:sym typeface="Arial" charset="0"/>
              </a:rPr>
              <a:t> субъектов Российской Федерации, не подключившихся к подсистеме учета и отчетности системы «Электронный бюджет»</a:t>
            </a:r>
            <a:endParaRPr lang="ru-RU" altLang="ru-RU" sz="2000" b="1" dirty="0">
              <a:solidFill>
                <a:srgbClr val="0033CC"/>
              </a:solidFill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98785"/>
              </p:ext>
            </p:extLst>
          </p:nvPr>
        </p:nvGraphicFramePr>
        <p:xfrm>
          <a:off x="372533" y="1597168"/>
          <a:ext cx="11537951" cy="443898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5545667"/>
                <a:gridCol w="5992284"/>
              </a:tblGrid>
              <a:tr h="335706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Министерство финансов Республики Башкортостан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Управление финансов Липецкой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35706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Министерство финансов Республики Бурятия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Министерство финансов Московской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19496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Министерство финансов Кабардино-Балкарской Республики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Министерство финансов и налоговой политики Новосибирской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35706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Министерство финансов Республики Карелия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Министерство финансов Оренбургской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35706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Министерство финансов Республики Северная Осетия-Алания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Департамент финансов Орловской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35706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Министерство финансов Республики Татарстан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Министерство финансов Ростовской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35706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Министерство финансов Краснодарского края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Комитет финансов Санкт-Петербурга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35706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Министерство финансов Астраханской области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Департамент финансов города Севастополя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35706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Комитет финансов Волгоградской области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Министерство финансов Республики Крым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35706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Министерство финансов Калужской области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Министерство финансов Республики Алтай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421540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Министерство финансов Камчатского края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Департамент финансов, экономики и имущественных отношений Чукотского автономного округа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35706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Министерство финансов Кировской области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dirty="0" smtClean="0">
                          <a:effectLst/>
                        </a:rPr>
                        <a:t>Министерство финансов Чеченской Республики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35706"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Департамент финансов Костромской области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 fontAlgn="t">
                        <a:buFontTx/>
                        <a:buNone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2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C:\Users\2839\Desktop\ыыы - 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95"/>
          <a:stretch>
            <a:fillRect/>
          </a:stretch>
        </p:blipFill>
        <p:spPr bwMode="auto">
          <a:xfrm>
            <a:off x="5756565" y="1758360"/>
            <a:ext cx="6435436" cy="408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 descr="C:\Users\2839\Desktop\ыыы - 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1"/>
          <a:stretch>
            <a:fillRect/>
          </a:stretch>
        </p:blipFill>
        <p:spPr bwMode="auto">
          <a:xfrm>
            <a:off x="124690" y="1831099"/>
            <a:ext cx="5964383" cy="504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72888" y="6332538"/>
            <a:ext cx="427037" cy="37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smtClean="0">
                <a:solidFill>
                  <a:srgbClr val="898989"/>
                </a:solidFill>
              </a:rPr>
              <a:t>3</a:t>
            </a:r>
          </a:p>
        </p:txBody>
      </p:sp>
      <p:sp>
        <p:nvSpPr>
          <p:cNvPr id="11" name="Rounded Rectangle 30"/>
          <p:cNvSpPr/>
          <p:nvPr/>
        </p:nvSpPr>
        <p:spPr>
          <a:xfrm>
            <a:off x="6260953" y="1381125"/>
            <a:ext cx="5605465" cy="1549111"/>
          </a:xfrm>
          <a:prstGeom prst="roundRect">
            <a:avLst>
              <a:gd name="adj" fmla="val 522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Полномочия по формированию и представлению </a:t>
            </a:r>
            <a:r>
              <a:rPr lang="ru-RU" sz="1400" b="1" dirty="0"/>
              <a:t>сводной (консолидированной) бюджетной (бухгалтерской) </a:t>
            </a:r>
            <a:r>
              <a:rPr lang="ru-RU" sz="1400" b="1" dirty="0" smtClean="0"/>
              <a:t>отчетности осуществляют </a:t>
            </a:r>
            <a:r>
              <a:rPr lang="ru-RU" altLang="ru-RU" sz="1400" b="1" dirty="0" smtClean="0">
                <a:solidFill>
                  <a:schemeClr val="bg1"/>
                </a:solidFill>
                <a:cs typeface="Times New Roman" pitchFamily="18" charset="0"/>
              </a:rPr>
              <a:t>- </a:t>
            </a:r>
            <a:r>
              <a:rPr lang="ru-RU" altLang="ru-RU" sz="1400" dirty="0" smtClean="0">
                <a:solidFill>
                  <a:schemeClr val="bg1"/>
                </a:solidFill>
                <a:cs typeface="Times New Roman" pitchFamily="18" charset="0"/>
              </a:rPr>
              <a:t>организации, </a:t>
            </a:r>
            <a:r>
              <a:rPr lang="ru-RU" altLang="ru-RU" sz="1400" dirty="0">
                <a:solidFill>
                  <a:schemeClr val="bg1"/>
                </a:solidFill>
                <a:cs typeface="Times New Roman" pitchFamily="18" charset="0"/>
              </a:rPr>
              <a:t>ответственные за формирование сводной и (или) консолидированной отчетности.</a:t>
            </a:r>
          </a:p>
        </p:txBody>
      </p:sp>
      <p:sp>
        <p:nvSpPr>
          <p:cNvPr id="20" name="Rounded Rectangle 30"/>
          <p:cNvSpPr/>
          <p:nvPr/>
        </p:nvSpPr>
        <p:spPr>
          <a:xfrm>
            <a:off x="124691" y="1381126"/>
            <a:ext cx="6047509" cy="1549110"/>
          </a:xfrm>
          <a:prstGeom prst="roundRect">
            <a:avLst>
              <a:gd name="adj" fmla="val 522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Полномочия по представлению </a:t>
            </a:r>
            <a:r>
              <a:rPr lang="ru-RU" sz="1400" b="1" dirty="0"/>
              <a:t>бюджетной (бухгалтерской) </a:t>
            </a:r>
            <a:r>
              <a:rPr lang="ru-RU" sz="1400" b="1" dirty="0" smtClean="0"/>
              <a:t>отчетности </a:t>
            </a:r>
            <a:r>
              <a:rPr lang="ru-RU" altLang="ru-RU" sz="1400" b="1" dirty="0" smtClean="0">
                <a:solidFill>
                  <a:schemeClr val="bg1"/>
                </a:solidFill>
                <a:cs typeface="Times New Roman" pitchFamily="18" charset="0"/>
              </a:rPr>
              <a:t> осуществляют - </a:t>
            </a:r>
            <a:r>
              <a:rPr lang="ru-RU" altLang="ru-RU" sz="1400" dirty="0" smtClean="0">
                <a:solidFill>
                  <a:schemeClr val="bg1"/>
                </a:solidFill>
                <a:cs typeface="Times New Roman" pitchFamily="18" charset="0"/>
              </a:rPr>
              <a:t>главные </a:t>
            </a:r>
            <a:r>
              <a:rPr lang="ru-RU" altLang="ru-RU" sz="1400" dirty="0">
                <a:solidFill>
                  <a:schemeClr val="bg1"/>
                </a:solidFill>
                <a:cs typeface="Times New Roman" pitchFamily="18" charset="0"/>
              </a:rPr>
              <a:t>распорядители бюджетных средств,  распорядители бюджетных средств, получатели бюджетных средств, главные администраторы, администраторы доходов бюджетов, главные администраторы, администраторы источников финансирования дефицита бюджетов, бюджетные и автономные учреждения, ответственные за составление бюджетной отчетности.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6431974" y="4820239"/>
            <a:ext cx="5434444" cy="1169551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          К подсистеме учета и отчетности  подключаются только те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          субъекты и пользователи отчетности, которым в ТОФК открыты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          лицевые счета – 03, 04, 10, 14, 20, 21, 22, 30, 31 ,32.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          Не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подлежат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подключению организации, которым открыты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          только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лицевые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счета - 05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, 41.</a:t>
            </a:r>
          </a:p>
        </p:txBody>
      </p:sp>
      <p:pic>
        <p:nvPicPr>
          <p:cNvPr id="1028" name="Picture 4" descr="C:\Users\3256\Desktop\Презентации\Картинки\PNG\zna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53" y="4876449"/>
            <a:ext cx="824561" cy="10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3995738" y="171450"/>
            <a:ext cx="805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000" b="1" dirty="0" smtClean="0">
                <a:solidFill>
                  <a:srgbClr val="0033CC"/>
                </a:solidFill>
                <a:cs typeface="Times New Roman" pitchFamily="18" charset="0"/>
                <a:sym typeface="Arial" pitchFamily="34" charset="0"/>
              </a:rPr>
              <a:t>Подключение организаций к </a:t>
            </a:r>
            <a:r>
              <a:rPr lang="ru-RU" altLang="ru-RU" sz="2000" b="1" dirty="0">
                <a:solidFill>
                  <a:srgbClr val="0033CC"/>
                </a:solidFill>
                <a:cs typeface="Times New Roman" pitchFamily="18" charset="0"/>
                <a:sym typeface="Arial" pitchFamily="34" charset="0"/>
              </a:rPr>
              <a:t>подсистеме учета и отчетности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000" b="1" dirty="0">
                <a:solidFill>
                  <a:srgbClr val="0033CC"/>
                </a:solidFill>
                <a:cs typeface="Times New Roman" pitchFamily="18" charset="0"/>
                <a:sym typeface="Arial" pitchFamily="34" charset="0"/>
              </a:rPr>
              <a:t>ГИИС «Электронный бюджет»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035279" y="2424623"/>
            <a:ext cx="6114751" cy="3976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3256\Desktop\прим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5" y="1335205"/>
            <a:ext cx="5332420" cy="54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72888" y="6332538"/>
            <a:ext cx="427037" cy="37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smtClean="0">
                <a:solidFill>
                  <a:srgbClr val="898989"/>
                </a:solidFill>
              </a:rPr>
              <a:t>3</a:t>
            </a:r>
          </a:p>
        </p:txBody>
      </p:sp>
      <p:sp>
        <p:nvSpPr>
          <p:cNvPr id="11" name="Rounded Rectangle 30"/>
          <p:cNvSpPr/>
          <p:nvPr/>
        </p:nvSpPr>
        <p:spPr>
          <a:xfrm>
            <a:off x="6195762" y="2555297"/>
            <a:ext cx="5851776" cy="946440"/>
          </a:xfrm>
          <a:prstGeom prst="roundRect">
            <a:avLst>
              <a:gd name="adj" fmla="val 522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/>
              <a:t>Роль </a:t>
            </a:r>
            <a:r>
              <a:rPr lang="ru-RU" sz="1400" b="1" dirty="0"/>
              <a:t>«Ввод данных» </a:t>
            </a:r>
            <a:r>
              <a:rPr lang="ru-RU" sz="1400" b="1" dirty="0" smtClean="0"/>
              <a:t>         </a:t>
            </a:r>
            <a:r>
              <a:rPr lang="ru-RU" sz="1400" dirty="0" smtClean="0"/>
              <a:t>возможность </a:t>
            </a:r>
            <a:r>
              <a:rPr lang="ru-RU" sz="1400" dirty="0"/>
              <a:t>создания и </a:t>
            </a:r>
            <a:r>
              <a:rPr lang="ru-RU" sz="1400" dirty="0" smtClean="0"/>
              <a:t>редактирования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бюджетной </a:t>
            </a:r>
            <a:r>
              <a:rPr lang="ru-RU" sz="1400" dirty="0"/>
              <a:t>отчетности, а </a:t>
            </a:r>
            <a:r>
              <a:rPr lang="ru-RU" sz="1400" dirty="0" smtClean="0"/>
              <a:t>также формирования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сводной (консолидированной</a:t>
            </a:r>
            <a:r>
              <a:rPr lang="ru-RU" sz="1400" dirty="0"/>
              <a:t>) бюджетной </a:t>
            </a:r>
            <a:endParaRPr lang="ru-RU" sz="1400" dirty="0" smtClean="0"/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отчетности</a:t>
            </a:r>
            <a:r>
              <a:rPr lang="ru-RU" sz="1400" b="1" dirty="0" smtClean="0"/>
              <a:t> </a:t>
            </a:r>
            <a:endParaRPr lang="ru-RU" alt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0" name="Rounded Rectangle 30"/>
          <p:cNvSpPr/>
          <p:nvPr/>
        </p:nvSpPr>
        <p:spPr>
          <a:xfrm>
            <a:off x="537258" y="1381126"/>
            <a:ext cx="5201592" cy="607162"/>
          </a:xfrm>
          <a:prstGeom prst="roundRect">
            <a:avLst>
              <a:gd name="adj" fmla="val 5228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Пример </a:t>
            </a:r>
            <a:r>
              <a:rPr lang="ru-RU" b="1" dirty="0"/>
              <a:t>заполнения </a:t>
            </a:r>
            <a:r>
              <a:rPr lang="ru-RU" b="1" dirty="0" smtClean="0"/>
              <a:t>заявки на подключение ГРБС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6035280" y="1335205"/>
            <a:ext cx="6012258" cy="1231106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cs typeface="Times New Roman" pitchFamily="18" charset="0"/>
              </a:rPr>
              <a:t>     роль «Администратор НСИ» = роль «Ввод данных»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sz="14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 Пользователей организаций, ранее подключенных с ролью «Администратор НСИ», подключать с новой ролью «Ввод данных»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НЕ ТРЕБУЕТСЯ</a:t>
            </a:r>
            <a:endParaRPr 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028" name="Picture 4" descr="C:\Users\3256\Desktop\Презентации\Картинки\PNG\zna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91" y="1418159"/>
            <a:ext cx="824561" cy="10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6"/>
          <p:cNvSpPr>
            <a:spLocks noChangeArrowheads="1"/>
          </p:cNvSpPr>
          <p:nvPr/>
        </p:nvSpPr>
        <p:spPr bwMode="auto">
          <a:xfrm>
            <a:off x="3995738" y="171450"/>
            <a:ext cx="8051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000" b="1" dirty="0" smtClean="0">
                <a:solidFill>
                  <a:srgbClr val="0033CC"/>
                </a:solidFill>
                <a:cs typeface="Times New Roman" pitchFamily="18" charset="0"/>
                <a:sym typeface="Arial" pitchFamily="34" charset="0"/>
              </a:rPr>
              <a:t>Подключение организаций к </a:t>
            </a:r>
            <a:r>
              <a:rPr lang="ru-RU" altLang="ru-RU" sz="2000" b="1" dirty="0">
                <a:solidFill>
                  <a:srgbClr val="0033CC"/>
                </a:solidFill>
                <a:cs typeface="Times New Roman" pitchFamily="18" charset="0"/>
                <a:sym typeface="Arial" pitchFamily="34" charset="0"/>
              </a:rPr>
              <a:t>подсистеме учета и отчетности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000" b="1" dirty="0">
                <a:solidFill>
                  <a:srgbClr val="0033CC"/>
                </a:solidFill>
                <a:cs typeface="Times New Roman" pitchFamily="18" charset="0"/>
                <a:sym typeface="Arial" pitchFamily="34" charset="0"/>
              </a:rPr>
              <a:t>ГИИС «Электронный бюджет</a:t>
            </a:r>
            <a:r>
              <a:rPr lang="ru-RU" altLang="ru-RU" sz="2000" b="1" dirty="0" smtClean="0">
                <a:solidFill>
                  <a:srgbClr val="0033CC"/>
                </a:solidFill>
                <a:cs typeface="Times New Roman" pitchFamily="18" charset="0"/>
                <a:sym typeface="Arial" pitchFamily="34" charset="0"/>
              </a:rPr>
              <a:t>»</a:t>
            </a:r>
            <a:endParaRPr lang="ru-RU" altLang="ru-RU" sz="2000" b="1" dirty="0">
              <a:solidFill>
                <a:srgbClr val="0033CC"/>
              </a:solidFill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12" name="Rounded Rectangle 30"/>
          <p:cNvSpPr/>
          <p:nvPr/>
        </p:nvSpPr>
        <p:spPr>
          <a:xfrm>
            <a:off x="6195762" y="3571009"/>
            <a:ext cx="5851776" cy="668482"/>
          </a:xfrm>
          <a:prstGeom prst="roundRect">
            <a:avLst>
              <a:gd name="adj" fmla="val 522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/>
              <a:t>Роль </a:t>
            </a:r>
            <a:r>
              <a:rPr lang="ru-RU" sz="1400" b="1" dirty="0"/>
              <a:t>«Согласование»          </a:t>
            </a:r>
            <a:r>
              <a:rPr lang="ru-RU" sz="1400" dirty="0" smtClean="0"/>
              <a:t>возможность </a:t>
            </a:r>
            <a:r>
              <a:rPr lang="ru-RU" sz="1400" dirty="0"/>
              <a:t>согласования бюджетной </a:t>
            </a:r>
            <a:r>
              <a:rPr lang="ru-RU" sz="1400" dirty="0" smtClean="0"/>
              <a:t>и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</a:t>
            </a:r>
            <a:r>
              <a:rPr lang="ru-RU" sz="1400" dirty="0"/>
              <a:t>сводной (консолидированной) </a:t>
            </a:r>
            <a:r>
              <a:rPr lang="ru-RU" sz="1400" dirty="0" smtClean="0"/>
              <a:t>бюджетной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</a:t>
            </a:r>
            <a:r>
              <a:rPr lang="ru-RU" sz="1400" dirty="0"/>
              <a:t>отчетности</a:t>
            </a:r>
            <a:r>
              <a:rPr lang="ru-RU" sz="1400" b="1" dirty="0" smtClean="0"/>
              <a:t> </a:t>
            </a:r>
            <a:endParaRPr lang="ru-RU" alt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Rounded Rectangle 30"/>
          <p:cNvSpPr/>
          <p:nvPr/>
        </p:nvSpPr>
        <p:spPr>
          <a:xfrm>
            <a:off x="6195762" y="4315690"/>
            <a:ext cx="5851776" cy="931717"/>
          </a:xfrm>
          <a:prstGeom prst="roundRect">
            <a:avLst>
              <a:gd name="adj" fmla="val 522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/>
              <a:t>Роль </a:t>
            </a:r>
            <a:r>
              <a:rPr lang="ru-RU" sz="1400" b="1" dirty="0"/>
              <a:t>«Утверждение»          </a:t>
            </a:r>
            <a:r>
              <a:rPr lang="ru-RU" sz="1400" dirty="0" smtClean="0"/>
              <a:t>возможность </a:t>
            </a:r>
            <a:r>
              <a:rPr lang="ru-RU" sz="1400" dirty="0"/>
              <a:t>подписания </a:t>
            </a:r>
            <a:r>
              <a:rPr lang="ru-RU" sz="1400" dirty="0" smtClean="0"/>
              <a:t>отчетности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</a:t>
            </a:r>
            <a:r>
              <a:rPr lang="ru-RU" sz="1400" dirty="0"/>
              <a:t>уполномоченными лицами, имеющими </a:t>
            </a:r>
            <a:r>
              <a:rPr lang="ru-RU" sz="1400" dirty="0" smtClean="0"/>
              <a:t>право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</a:t>
            </a:r>
            <a:r>
              <a:rPr lang="ru-RU" sz="1400" dirty="0"/>
              <a:t>подписывать </a:t>
            </a:r>
            <a:r>
              <a:rPr lang="ru-RU" sz="1400" dirty="0" smtClean="0"/>
              <a:t>отчетность</a:t>
            </a:r>
            <a:endParaRPr lang="ru-RU" alt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5" name="Rounded Rectangle 30"/>
          <p:cNvSpPr/>
          <p:nvPr/>
        </p:nvSpPr>
        <p:spPr>
          <a:xfrm>
            <a:off x="6195762" y="5327070"/>
            <a:ext cx="5851776" cy="931717"/>
          </a:xfrm>
          <a:prstGeom prst="roundRect">
            <a:avLst>
              <a:gd name="adj" fmla="val 522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/>
              <a:t>Роль </a:t>
            </a:r>
            <a:r>
              <a:rPr lang="ru-RU" sz="1400" b="1" dirty="0"/>
              <a:t>«Просмотр»          </a:t>
            </a:r>
            <a:r>
              <a:rPr lang="ru-RU" sz="1400" b="1" dirty="0" smtClean="0"/>
              <a:t>        </a:t>
            </a:r>
            <a:r>
              <a:rPr lang="ru-RU" sz="1400" dirty="0" smtClean="0"/>
              <a:t>возможность </a:t>
            </a:r>
            <a:r>
              <a:rPr lang="ru-RU" sz="1400" dirty="0"/>
              <a:t>просмотра отчетности, </a:t>
            </a:r>
            <a:r>
              <a:rPr lang="ru-RU" sz="1400" dirty="0" smtClean="0"/>
              <a:t>когда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</a:t>
            </a:r>
            <a:r>
              <a:rPr lang="ru-RU" sz="1400" dirty="0"/>
              <a:t>недоступны остальные роли «Ввод данных</a:t>
            </a:r>
            <a:r>
              <a:rPr lang="ru-RU" sz="1400" dirty="0" smtClean="0"/>
              <a:t>»,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</a:t>
            </a:r>
            <a:r>
              <a:rPr lang="ru-RU" sz="1400" dirty="0"/>
              <a:t>«Согласование», «Утверждение»</a:t>
            </a:r>
            <a:endParaRPr lang="ru-RU" alt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Прямоугольник 197"/>
          <p:cNvSpPr/>
          <p:nvPr/>
        </p:nvSpPr>
        <p:spPr>
          <a:xfrm>
            <a:off x="5520652" y="1004612"/>
            <a:ext cx="5961303" cy="5479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2962" y="2025366"/>
            <a:ext cx="4430375" cy="44595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Freeform 8"/>
          <p:cNvSpPr/>
          <p:nvPr/>
        </p:nvSpPr>
        <p:spPr>
          <a:xfrm>
            <a:off x="5680321" y="5559733"/>
            <a:ext cx="544513" cy="539746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379" tIns="106379" rIns="106379" bIns="106379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en-US" sz="2400" dirty="0"/>
          </a:p>
        </p:txBody>
      </p:sp>
      <p:sp>
        <p:nvSpPr>
          <p:cNvPr id="197" name="Freeform 8"/>
          <p:cNvSpPr/>
          <p:nvPr/>
        </p:nvSpPr>
        <p:spPr>
          <a:xfrm>
            <a:off x="5651784" y="4153069"/>
            <a:ext cx="544513" cy="53974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379" tIns="106379" rIns="106379" bIns="106379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5" name="Freeform 8"/>
          <p:cNvSpPr/>
          <p:nvPr/>
        </p:nvSpPr>
        <p:spPr>
          <a:xfrm>
            <a:off x="5651784" y="2842808"/>
            <a:ext cx="544513" cy="539746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379" tIns="106379" rIns="106379" bIns="106379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6" name="Freeform 8"/>
          <p:cNvSpPr/>
          <p:nvPr/>
        </p:nvSpPr>
        <p:spPr>
          <a:xfrm>
            <a:off x="5642259" y="3507102"/>
            <a:ext cx="543321" cy="53974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379" tIns="106379" rIns="106379" bIns="106379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5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45900" y="6434138"/>
            <a:ext cx="358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09048BE-3566-41D7-AB57-D1D55E1FDBB3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6151" name="Прямоугольник 6"/>
          <p:cNvSpPr>
            <a:spLocks noChangeArrowheads="1"/>
          </p:cNvSpPr>
          <p:nvPr/>
        </p:nvSpPr>
        <p:spPr bwMode="auto">
          <a:xfrm>
            <a:off x="5226626" y="171450"/>
            <a:ext cx="68209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0033CC"/>
                </a:solidFill>
                <a:cs typeface="Times New Roman" pitchFamily="18" charset="0"/>
                <a:sym typeface="Arial" pitchFamily="34" charset="0"/>
              </a:rPr>
              <a:t>Информация о подсистеме учета и отчетности </a:t>
            </a:r>
            <a:r>
              <a:rPr lang="ru-RU" altLang="ru-RU" sz="2000" b="1" dirty="0">
                <a:solidFill>
                  <a:srgbClr val="0033CC"/>
                </a:solidFill>
                <a:cs typeface="Times New Roman" pitchFamily="18" charset="0"/>
                <a:sym typeface="Arial" pitchFamily="34" charset="0"/>
              </a:rPr>
              <a:t>ГИИС «Электронный бюджет»</a:t>
            </a:r>
            <a:endParaRPr lang="ru-RU" altLang="ru-RU" sz="2000" b="1" dirty="0">
              <a:solidFill>
                <a:srgbClr val="0033CC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000" b="1" dirty="0" smtClean="0">
                <a:solidFill>
                  <a:srgbClr val="0033CC"/>
                </a:solidFill>
                <a:cs typeface="Times New Roman" pitchFamily="18" charset="0"/>
                <a:sym typeface="Arial" pitchFamily="34" charset="0"/>
              </a:rPr>
              <a:t> </a:t>
            </a:r>
            <a:endParaRPr lang="ru-RU" altLang="ru-RU" sz="2000" b="1" dirty="0">
              <a:solidFill>
                <a:srgbClr val="0033CC"/>
              </a:solidFill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6153" name="Text Placeholder 3"/>
          <p:cNvSpPr txBox="1">
            <a:spLocks/>
          </p:cNvSpPr>
          <p:nvPr/>
        </p:nvSpPr>
        <p:spPr bwMode="auto">
          <a:xfrm>
            <a:off x="6327265" y="5337164"/>
            <a:ext cx="501960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altLang="ru-RU" sz="1600" dirty="0" smtClean="0">
                <a:solidFill>
                  <a:srgbClr val="00576E"/>
                </a:solidFill>
                <a:cs typeface="Calibri" pitchFamily="34" charset="0"/>
              </a:rPr>
              <a:t>форма заявки на подключение к </a:t>
            </a:r>
            <a:r>
              <a:rPr lang="ru-RU" altLang="ru-RU" sz="1600" dirty="0" err="1" smtClean="0">
                <a:solidFill>
                  <a:srgbClr val="00576E"/>
                </a:solidFill>
                <a:cs typeface="Calibri" pitchFamily="34" charset="0"/>
              </a:rPr>
              <a:t>ПУиО</a:t>
            </a:r>
            <a:endParaRPr lang="ru-RU" altLang="ru-RU" sz="1600" dirty="0" smtClean="0">
              <a:solidFill>
                <a:srgbClr val="00576E"/>
              </a:solidFill>
              <a:cs typeface="Calibri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altLang="ru-RU" sz="1600" dirty="0" smtClean="0">
                <a:solidFill>
                  <a:srgbClr val="00576E"/>
                </a:solidFill>
                <a:cs typeface="Calibri" pitchFamily="34" charset="0"/>
              </a:rPr>
              <a:t>письма Минфина России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altLang="ru-RU" sz="1600" dirty="0" smtClean="0">
                <a:solidFill>
                  <a:srgbClr val="00576E"/>
                </a:solidFill>
                <a:cs typeface="Calibri" pitchFamily="34" charset="0"/>
              </a:rPr>
              <a:t>схема подключения организаций к ГИИС ЭБ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ru-RU" altLang="ru-RU" sz="1600" dirty="0" smtClean="0">
                <a:solidFill>
                  <a:srgbClr val="00576E"/>
                </a:solidFill>
                <a:cs typeface="Calibri" pitchFamily="34" charset="0"/>
              </a:rPr>
              <a:t>руководство регистратора ГИИС ЭБ</a:t>
            </a:r>
          </a:p>
        </p:txBody>
      </p:sp>
      <p:sp>
        <p:nvSpPr>
          <p:cNvPr id="6154" name="Text Placeholder 3"/>
          <p:cNvSpPr txBox="1">
            <a:spLocks/>
          </p:cNvSpPr>
          <p:nvPr/>
        </p:nvSpPr>
        <p:spPr bwMode="auto">
          <a:xfrm>
            <a:off x="6327265" y="2196575"/>
            <a:ext cx="40020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>
                <a:solidFill>
                  <a:srgbClr val="C58D01"/>
                </a:solidFill>
                <a:cs typeface="Calibri" pitchFamily="34" charset="0"/>
              </a:rPr>
              <a:t>руководство пользователя подсистемы учета и отчетности</a:t>
            </a:r>
          </a:p>
        </p:txBody>
      </p:sp>
      <p:sp>
        <p:nvSpPr>
          <p:cNvPr id="6155" name="Text Placeholder 3"/>
          <p:cNvSpPr txBox="1">
            <a:spLocks/>
          </p:cNvSpPr>
          <p:nvPr/>
        </p:nvSpPr>
        <p:spPr bwMode="auto">
          <a:xfrm>
            <a:off x="6327265" y="2973732"/>
            <a:ext cx="3843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>
                <a:solidFill>
                  <a:srgbClr val="0D5A50"/>
                </a:solidFill>
                <a:cs typeface="Calibri" pitchFamily="34" charset="0"/>
              </a:rPr>
              <a:t>обучающие видеоролики</a:t>
            </a:r>
          </a:p>
        </p:txBody>
      </p:sp>
      <p:sp>
        <p:nvSpPr>
          <p:cNvPr id="6156" name="Footer Text"/>
          <p:cNvSpPr txBox="1">
            <a:spLocks noChangeArrowheads="1"/>
          </p:cNvSpPr>
          <p:nvPr/>
        </p:nvSpPr>
        <p:spPr bwMode="auto">
          <a:xfrm>
            <a:off x="605332" y="2146269"/>
            <a:ext cx="40020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192F"/>
                </a:solidFill>
                <a:cs typeface="Calibri" pitchFamily="34" charset="0"/>
              </a:rPr>
              <a:t> Мониторинг и поддержка со стороны ТОФК</a:t>
            </a:r>
          </a:p>
        </p:txBody>
      </p:sp>
      <p:sp>
        <p:nvSpPr>
          <p:cNvPr id="42" name="Freeform 8"/>
          <p:cNvSpPr/>
          <p:nvPr/>
        </p:nvSpPr>
        <p:spPr>
          <a:xfrm>
            <a:off x="5654959" y="2184861"/>
            <a:ext cx="543321" cy="539747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6379" tIns="106379" rIns="106379" bIns="106379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endParaRPr lang="en-US" sz="2400" dirty="0"/>
          </a:p>
        </p:txBody>
      </p:sp>
      <p:grpSp>
        <p:nvGrpSpPr>
          <p:cNvPr id="6158" name="Group 83"/>
          <p:cNvGrpSpPr>
            <a:grpSpLocks/>
          </p:cNvGrpSpPr>
          <p:nvPr/>
        </p:nvGrpSpPr>
        <p:grpSpPr bwMode="auto">
          <a:xfrm>
            <a:off x="1527311" y="2804071"/>
            <a:ext cx="2032000" cy="1970897"/>
            <a:chOff x="3298548" y="782264"/>
            <a:chExt cx="2385425" cy="2385425"/>
          </a:xfrm>
        </p:grpSpPr>
        <p:sp>
          <p:nvSpPr>
            <p:cNvPr id="112" name="Oval 5"/>
            <p:cNvSpPr>
              <a:spLocks noChangeArrowheads="1"/>
            </p:cNvSpPr>
            <p:nvPr/>
          </p:nvSpPr>
          <p:spPr bwMode="auto">
            <a:xfrm>
              <a:off x="3298548" y="782264"/>
              <a:ext cx="2385425" cy="23854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13" name="Freeform 6"/>
            <p:cNvSpPr>
              <a:spLocks noEditPoints="1"/>
            </p:cNvSpPr>
            <p:nvPr/>
          </p:nvSpPr>
          <p:spPr bwMode="auto">
            <a:xfrm>
              <a:off x="4865938" y="1196094"/>
              <a:ext cx="596738" cy="596357"/>
            </a:xfrm>
            <a:custGeom>
              <a:avLst/>
              <a:gdLst>
                <a:gd name="T0" fmla="*/ 97 w 233"/>
                <a:gd name="T1" fmla="*/ 213 h 233"/>
                <a:gd name="T2" fmla="*/ 70 w 233"/>
                <a:gd name="T3" fmla="*/ 224 h 233"/>
                <a:gd name="T4" fmla="*/ 52 w 233"/>
                <a:gd name="T5" fmla="*/ 191 h 233"/>
                <a:gd name="T6" fmla="*/ 22 w 233"/>
                <a:gd name="T7" fmla="*/ 186 h 233"/>
                <a:gd name="T8" fmla="*/ 23 w 233"/>
                <a:gd name="T9" fmla="*/ 149 h 233"/>
                <a:gd name="T10" fmla="*/ 0 w 233"/>
                <a:gd name="T11" fmla="*/ 106 h 233"/>
                <a:gd name="T12" fmla="*/ 12 w 233"/>
                <a:gd name="T13" fmla="*/ 82 h 233"/>
                <a:gd name="T14" fmla="*/ 28 w 233"/>
                <a:gd name="T15" fmla="*/ 45 h 233"/>
                <a:gd name="T16" fmla="*/ 44 w 233"/>
                <a:gd name="T17" fmla="*/ 34 h 233"/>
                <a:gd name="T18" fmla="*/ 72 w 233"/>
                <a:gd name="T19" fmla="*/ 10 h 233"/>
                <a:gd name="T20" fmla="*/ 95 w 233"/>
                <a:gd name="T21" fmla="*/ 9 h 233"/>
                <a:gd name="T22" fmla="*/ 135 w 233"/>
                <a:gd name="T23" fmla="*/ 20 h 233"/>
                <a:gd name="T24" fmla="*/ 163 w 233"/>
                <a:gd name="T25" fmla="*/ 10 h 233"/>
                <a:gd name="T26" fmla="*/ 189 w 233"/>
                <a:gd name="T27" fmla="*/ 50 h 233"/>
                <a:gd name="T28" fmla="*/ 222 w 233"/>
                <a:gd name="T29" fmla="*/ 68 h 233"/>
                <a:gd name="T30" fmla="*/ 224 w 233"/>
                <a:gd name="T31" fmla="*/ 95 h 233"/>
                <a:gd name="T32" fmla="*/ 224 w 233"/>
                <a:gd name="T33" fmla="*/ 136 h 233"/>
                <a:gd name="T34" fmla="*/ 224 w 233"/>
                <a:gd name="T35" fmla="*/ 164 h 233"/>
                <a:gd name="T36" fmla="*/ 190 w 233"/>
                <a:gd name="T37" fmla="*/ 181 h 233"/>
                <a:gd name="T38" fmla="*/ 166 w 233"/>
                <a:gd name="T39" fmla="*/ 223 h 233"/>
                <a:gd name="T40" fmla="*/ 138 w 233"/>
                <a:gd name="T41" fmla="*/ 213 h 233"/>
                <a:gd name="T42" fmla="*/ 87 w 233"/>
                <a:gd name="T43" fmla="*/ 205 h 233"/>
                <a:gd name="T44" fmla="*/ 106 w 233"/>
                <a:gd name="T45" fmla="*/ 227 h 233"/>
                <a:gd name="T46" fmla="*/ 135 w 233"/>
                <a:gd name="T47" fmla="*/ 208 h 233"/>
                <a:gd name="T48" fmla="*/ 163 w 233"/>
                <a:gd name="T49" fmla="*/ 218 h 233"/>
                <a:gd name="T50" fmla="*/ 178 w 233"/>
                <a:gd name="T51" fmla="*/ 186 h 233"/>
                <a:gd name="T52" fmla="*/ 207 w 233"/>
                <a:gd name="T53" fmla="*/ 181 h 233"/>
                <a:gd name="T54" fmla="*/ 204 w 233"/>
                <a:gd name="T55" fmla="*/ 146 h 233"/>
                <a:gd name="T56" fmla="*/ 227 w 233"/>
                <a:gd name="T57" fmla="*/ 127 h 233"/>
                <a:gd name="T58" fmla="*/ 208 w 233"/>
                <a:gd name="T59" fmla="*/ 101 h 233"/>
                <a:gd name="T60" fmla="*/ 216 w 233"/>
                <a:gd name="T61" fmla="*/ 75 h 233"/>
                <a:gd name="T62" fmla="*/ 188 w 233"/>
                <a:gd name="T63" fmla="*/ 57 h 233"/>
                <a:gd name="T64" fmla="*/ 182 w 233"/>
                <a:gd name="T65" fmla="*/ 30 h 233"/>
                <a:gd name="T66" fmla="*/ 148 w 233"/>
                <a:gd name="T67" fmla="*/ 30 h 233"/>
                <a:gd name="T68" fmla="*/ 130 w 233"/>
                <a:gd name="T69" fmla="*/ 9 h 233"/>
                <a:gd name="T70" fmla="*/ 100 w 233"/>
                <a:gd name="T71" fmla="*/ 25 h 233"/>
                <a:gd name="T72" fmla="*/ 74 w 233"/>
                <a:gd name="T73" fmla="*/ 17 h 233"/>
                <a:gd name="T74" fmla="*/ 49 w 233"/>
                <a:gd name="T75" fmla="*/ 32 h 233"/>
                <a:gd name="T76" fmla="*/ 44 w 233"/>
                <a:gd name="T77" fmla="*/ 59 h 233"/>
                <a:gd name="T78" fmla="*/ 14 w 233"/>
                <a:gd name="T79" fmla="*/ 75 h 233"/>
                <a:gd name="T80" fmla="*/ 25 w 233"/>
                <a:gd name="T81" fmla="*/ 101 h 233"/>
                <a:gd name="T82" fmla="*/ 6 w 233"/>
                <a:gd name="T83" fmla="*/ 130 h 233"/>
                <a:gd name="T84" fmla="*/ 29 w 233"/>
                <a:gd name="T85" fmla="*/ 149 h 233"/>
                <a:gd name="T86" fmla="*/ 15 w 233"/>
                <a:gd name="T87" fmla="*/ 163 h 233"/>
                <a:gd name="T88" fmla="*/ 47 w 233"/>
                <a:gd name="T89" fmla="*/ 178 h 233"/>
                <a:gd name="T90" fmla="*/ 51 w 233"/>
                <a:gd name="T91" fmla="*/ 206 h 233"/>
                <a:gd name="T92" fmla="*/ 85 w 233"/>
                <a:gd name="T93" fmla="*/ 204 h 233"/>
                <a:gd name="T94" fmla="*/ 180 w 233"/>
                <a:gd name="T95" fmla="*/ 117 h 233"/>
                <a:gd name="T96" fmla="*/ 116 w 233"/>
                <a:gd name="T97" fmla="*/ 17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3" h="233">
                  <a:moveTo>
                    <a:pt x="129" y="233"/>
                  </a:moveTo>
                  <a:cubicBezTo>
                    <a:pt x="106" y="233"/>
                    <a:pt x="106" y="233"/>
                    <a:pt x="106" y="233"/>
                  </a:cubicBezTo>
                  <a:cubicBezTo>
                    <a:pt x="101" y="233"/>
                    <a:pt x="97" y="229"/>
                    <a:pt x="97" y="224"/>
                  </a:cubicBezTo>
                  <a:cubicBezTo>
                    <a:pt x="97" y="213"/>
                    <a:pt x="97" y="213"/>
                    <a:pt x="97" y="213"/>
                  </a:cubicBezTo>
                  <a:cubicBezTo>
                    <a:pt x="94" y="213"/>
                    <a:pt x="91" y="212"/>
                    <a:pt x="87" y="211"/>
                  </a:cubicBezTo>
                  <a:cubicBezTo>
                    <a:pt x="81" y="221"/>
                    <a:pt x="81" y="221"/>
                    <a:pt x="81" y="221"/>
                  </a:cubicBezTo>
                  <a:cubicBezTo>
                    <a:pt x="80" y="223"/>
                    <a:pt x="77" y="225"/>
                    <a:pt x="74" y="225"/>
                  </a:cubicBezTo>
                  <a:cubicBezTo>
                    <a:pt x="72" y="225"/>
                    <a:pt x="71" y="225"/>
                    <a:pt x="70" y="224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47" y="211"/>
                    <a:pt x="46" y="209"/>
                    <a:pt x="45" y="207"/>
                  </a:cubicBezTo>
                  <a:cubicBezTo>
                    <a:pt x="45" y="205"/>
                    <a:pt x="45" y="202"/>
                    <a:pt x="46" y="200"/>
                  </a:cubicBezTo>
                  <a:cubicBezTo>
                    <a:pt x="52" y="191"/>
                    <a:pt x="52" y="191"/>
                    <a:pt x="52" y="191"/>
                  </a:cubicBezTo>
                  <a:cubicBezTo>
                    <a:pt x="49" y="189"/>
                    <a:pt x="47" y="186"/>
                    <a:pt x="44" y="183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3" y="190"/>
                    <a:pt x="31" y="190"/>
                    <a:pt x="30" y="190"/>
                  </a:cubicBezTo>
                  <a:cubicBezTo>
                    <a:pt x="27" y="190"/>
                    <a:pt x="24" y="189"/>
                    <a:pt x="22" y="186"/>
                  </a:cubicBezTo>
                  <a:cubicBezTo>
                    <a:pt x="11" y="166"/>
                    <a:pt x="11" y="166"/>
                    <a:pt x="11" y="166"/>
                  </a:cubicBezTo>
                  <a:cubicBezTo>
                    <a:pt x="9" y="164"/>
                    <a:pt x="9" y="162"/>
                    <a:pt x="10" y="159"/>
                  </a:cubicBezTo>
                  <a:cubicBezTo>
                    <a:pt x="10" y="157"/>
                    <a:pt x="12" y="155"/>
                    <a:pt x="14" y="154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2" y="145"/>
                    <a:pt x="21" y="142"/>
                    <a:pt x="20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4" y="138"/>
                    <a:pt x="0" y="134"/>
                    <a:pt x="0" y="13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2"/>
                    <a:pt x="4" y="98"/>
                    <a:pt x="9" y="98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1" y="94"/>
                    <a:pt x="21" y="91"/>
                    <a:pt x="23" y="87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0" y="80"/>
                    <a:pt x="9" y="79"/>
                    <a:pt x="8" y="76"/>
                  </a:cubicBezTo>
                  <a:cubicBezTo>
                    <a:pt x="8" y="74"/>
                    <a:pt x="8" y="72"/>
                    <a:pt x="9" y="7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2" y="47"/>
                    <a:pt x="25" y="45"/>
                    <a:pt x="28" y="45"/>
                  </a:cubicBezTo>
                  <a:cubicBezTo>
                    <a:pt x="30" y="45"/>
                    <a:pt x="31" y="46"/>
                    <a:pt x="33" y="46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5" y="49"/>
                    <a:pt x="47" y="47"/>
                    <a:pt x="50" y="4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2"/>
                    <a:pt x="42" y="30"/>
                    <a:pt x="43" y="28"/>
                  </a:cubicBezTo>
                  <a:cubicBezTo>
                    <a:pt x="44" y="26"/>
                    <a:pt x="45" y="24"/>
                    <a:pt x="47" y="23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9" y="10"/>
                    <a:pt x="70" y="10"/>
                    <a:pt x="72" y="10"/>
                  </a:cubicBezTo>
                  <a:cubicBezTo>
                    <a:pt x="75" y="10"/>
                    <a:pt x="78" y="11"/>
                    <a:pt x="79" y="1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8" y="23"/>
                    <a:pt x="91" y="22"/>
                    <a:pt x="95" y="21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4"/>
                    <a:pt x="99" y="0"/>
                    <a:pt x="103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2" y="0"/>
                    <a:pt x="135" y="4"/>
                    <a:pt x="135" y="9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9" y="21"/>
                    <a:pt x="142" y="22"/>
                    <a:pt x="146" y="2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3" y="10"/>
                    <a:pt x="156" y="8"/>
                    <a:pt x="159" y="8"/>
                  </a:cubicBezTo>
                  <a:cubicBezTo>
                    <a:pt x="161" y="8"/>
                    <a:pt x="162" y="9"/>
                    <a:pt x="163" y="10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8" y="24"/>
                    <a:pt x="189" y="29"/>
                    <a:pt x="187" y="33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4" y="45"/>
                    <a:pt x="186" y="47"/>
                    <a:pt x="189" y="50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200" y="43"/>
                    <a:pt x="202" y="43"/>
                    <a:pt x="203" y="43"/>
                  </a:cubicBezTo>
                  <a:cubicBezTo>
                    <a:pt x="206" y="43"/>
                    <a:pt x="209" y="45"/>
                    <a:pt x="211" y="47"/>
                  </a:cubicBezTo>
                  <a:cubicBezTo>
                    <a:pt x="222" y="68"/>
                    <a:pt x="222" y="68"/>
                    <a:pt x="222" y="68"/>
                  </a:cubicBezTo>
                  <a:cubicBezTo>
                    <a:pt x="225" y="72"/>
                    <a:pt x="223" y="77"/>
                    <a:pt x="219" y="79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1" y="88"/>
                    <a:pt x="212" y="92"/>
                    <a:pt x="212" y="95"/>
                  </a:cubicBezTo>
                  <a:cubicBezTo>
                    <a:pt x="224" y="95"/>
                    <a:pt x="224" y="95"/>
                    <a:pt x="224" y="95"/>
                  </a:cubicBezTo>
                  <a:cubicBezTo>
                    <a:pt x="226" y="95"/>
                    <a:pt x="229" y="96"/>
                    <a:pt x="230" y="98"/>
                  </a:cubicBezTo>
                  <a:cubicBezTo>
                    <a:pt x="232" y="99"/>
                    <a:pt x="233" y="101"/>
                    <a:pt x="233" y="104"/>
                  </a:cubicBezTo>
                  <a:cubicBezTo>
                    <a:pt x="233" y="127"/>
                    <a:pt x="233" y="127"/>
                    <a:pt x="233" y="127"/>
                  </a:cubicBezTo>
                  <a:cubicBezTo>
                    <a:pt x="233" y="132"/>
                    <a:pt x="229" y="136"/>
                    <a:pt x="224" y="136"/>
                  </a:cubicBezTo>
                  <a:cubicBezTo>
                    <a:pt x="213" y="136"/>
                    <a:pt x="213" y="136"/>
                    <a:pt x="213" y="136"/>
                  </a:cubicBezTo>
                  <a:cubicBezTo>
                    <a:pt x="212" y="139"/>
                    <a:pt x="211" y="143"/>
                    <a:pt x="210" y="146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25" y="154"/>
                    <a:pt x="226" y="160"/>
                    <a:pt x="224" y="164"/>
                  </a:cubicBezTo>
                  <a:cubicBezTo>
                    <a:pt x="212" y="184"/>
                    <a:pt x="212" y="184"/>
                    <a:pt x="212" y="184"/>
                  </a:cubicBezTo>
                  <a:cubicBezTo>
                    <a:pt x="210" y="187"/>
                    <a:pt x="207" y="188"/>
                    <a:pt x="204" y="188"/>
                  </a:cubicBezTo>
                  <a:cubicBezTo>
                    <a:pt x="203" y="188"/>
                    <a:pt x="201" y="188"/>
                    <a:pt x="200" y="187"/>
                  </a:cubicBezTo>
                  <a:cubicBezTo>
                    <a:pt x="190" y="181"/>
                    <a:pt x="190" y="181"/>
                    <a:pt x="190" y="181"/>
                  </a:cubicBezTo>
                  <a:cubicBezTo>
                    <a:pt x="188" y="184"/>
                    <a:pt x="186" y="187"/>
                    <a:pt x="183" y="189"/>
                  </a:cubicBezTo>
                  <a:cubicBezTo>
                    <a:pt x="189" y="199"/>
                    <a:pt x="189" y="199"/>
                    <a:pt x="189" y="199"/>
                  </a:cubicBezTo>
                  <a:cubicBezTo>
                    <a:pt x="191" y="203"/>
                    <a:pt x="190" y="209"/>
                    <a:pt x="186" y="211"/>
                  </a:cubicBezTo>
                  <a:cubicBezTo>
                    <a:pt x="166" y="223"/>
                    <a:pt x="166" y="223"/>
                    <a:pt x="166" y="223"/>
                  </a:cubicBezTo>
                  <a:cubicBezTo>
                    <a:pt x="164" y="223"/>
                    <a:pt x="163" y="224"/>
                    <a:pt x="161" y="224"/>
                  </a:cubicBezTo>
                  <a:cubicBezTo>
                    <a:pt x="158" y="224"/>
                    <a:pt x="155" y="222"/>
                    <a:pt x="154" y="219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5" y="211"/>
                    <a:pt x="142" y="212"/>
                    <a:pt x="138" y="213"/>
                  </a:cubicBezTo>
                  <a:cubicBezTo>
                    <a:pt x="138" y="224"/>
                    <a:pt x="138" y="224"/>
                    <a:pt x="138" y="224"/>
                  </a:cubicBezTo>
                  <a:cubicBezTo>
                    <a:pt x="138" y="229"/>
                    <a:pt x="134" y="233"/>
                    <a:pt x="129" y="233"/>
                  </a:cubicBezTo>
                  <a:moveTo>
                    <a:pt x="85" y="204"/>
                  </a:moveTo>
                  <a:cubicBezTo>
                    <a:pt x="87" y="205"/>
                    <a:pt x="87" y="205"/>
                    <a:pt x="87" y="205"/>
                  </a:cubicBezTo>
                  <a:cubicBezTo>
                    <a:pt x="91" y="206"/>
                    <a:pt x="96" y="207"/>
                    <a:pt x="101" y="208"/>
                  </a:cubicBezTo>
                  <a:cubicBezTo>
                    <a:pt x="103" y="208"/>
                    <a:pt x="103" y="208"/>
                    <a:pt x="103" y="208"/>
                  </a:cubicBezTo>
                  <a:cubicBezTo>
                    <a:pt x="103" y="224"/>
                    <a:pt x="103" y="224"/>
                    <a:pt x="103" y="224"/>
                  </a:cubicBezTo>
                  <a:cubicBezTo>
                    <a:pt x="103" y="226"/>
                    <a:pt x="104" y="227"/>
                    <a:pt x="106" y="227"/>
                  </a:cubicBezTo>
                  <a:cubicBezTo>
                    <a:pt x="129" y="227"/>
                    <a:pt x="129" y="227"/>
                    <a:pt x="129" y="227"/>
                  </a:cubicBezTo>
                  <a:cubicBezTo>
                    <a:pt x="131" y="227"/>
                    <a:pt x="132" y="226"/>
                    <a:pt x="132" y="224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5" y="208"/>
                    <a:pt x="135" y="208"/>
                    <a:pt x="135" y="208"/>
                  </a:cubicBezTo>
                  <a:cubicBezTo>
                    <a:pt x="139" y="207"/>
                    <a:pt x="144" y="205"/>
                    <a:pt x="149" y="204"/>
                  </a:cubicBezTo>
                  <a:cubicBezTo>
                    <a:pt x="151" y="203"/>
                    <a:pt x="151" y="203"/>
                    <a:pt x="151" y="203"/>
                  </a:cubicBezTo>
                  <a:cubicBezTo>
                    <a:pt x="159" y="217"/>
                    <a:pt x="159" y="217"/>
                    <a:pt x="159" y="217"/>
                  </a:cubicBezTo>
                  <a:cubicBezTo>
                    <a:pt x="159" y="218"/>
                    <a:pt x="161" y="219"/>
                    <a:pt x="163" y="218"/>
                  </a:cubicBezTo>
                  <a:cubicBezTo>
                    <a:pt x="183" y="206"/>
                    <a:pt x="183" y="206"/>
                    <a:pt x="183" y="206"/>
                  </a:cubicBezTo>
                  <a:cubicBezTo>
                    <a:pt x="184" y="205"/>
                    <a:pt x="185" y="203"/>
                    <a:pt x="184" y="202"/>
                  </a:cubicBezTo>
                  <a:cubicBezTo>
                    <a:pt x="176" y="188"/>
                    <a:pt x="176" y="188"/>
                    <a:pt x="176" y="188"/>
                  </a:cubicBezTo>
                  <a:cubicBezTo>
                    <a:pt x="178" y="186"/>
                    <a:pt x="178" y="186"/>
                    <a:pt x="178" y="186"/>
                  </a:cubicBezTo>
                  <a:cubicBezTo>
                    <a:pt x="181" y="183"/>
                    <a:pt x="185" y="180"/>
                    <a:pt x="188" y="176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203" y="182"/>
                    <a:pt x="203" y="182"/>
                    <a:pt x="203" y="182"/>
                  </a:cubicBezTo>
                  <a:cubicBezTo>
                    <a:pt x="204" y="183"/>
                    <a:pt x="206" y="182"/>
                    <a:pt x="207" y="181"/>
                  </a:cubicBezTo>
                  <a:cubicBezTo>
                    <a:pt x="219" y="161"/>
                    <a:pt x="219" y="161"/>
                    <a:pt x="219" y="161"/>
                  </a:cubicBezTo>
                  <a:cubicBezTo>
                    <a:pt x="220" y="159"/>
                    <a:pt x="219" y="158"/>
                    <a:pt x="218" y="157"/>
                  </a:cubicBezTo>
                  <a:cubicBezTo>
                    <a:pt x="204" y="149"/>
                    <a:pt x="204" y="149"/>
                    <a:pt x="204" y="149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06" y="142"/>
                    <a:pt x="207" y="137"/>
                    <a:pt x="208" y="132"/>
                  </a:cubicBezTo>
                  <a:cubicBezTo>
                    <a:pt x="208" y="130"/>
                    <a:pt x="208" y="130"/>
                    <a:pt x="208" y="130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226" y="130"/>
                    <a:pt x="227" y="129"/>
                    <a:pt x="227" y="127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7" y="103"/>
                    <a:pt x="227" y="102"/>
                    <a:pt x="226" y="102"/>
                  </a:cubicBezTo>
                  <a:cubicBezTo>
                    <a:pt x="226" y="101"/>
                    <a:pt x="225" y="101"/>
                    <a:pt x="224" y="101"/>
                  </a:cubicBezTo>
                  <a:cubicBezTo>
                    <a:pt x="208" y="101"/>
                    <a:pt x="208" y="101"/>
                    <a:pt x="208" y="101"/>
                  </a:cubicBezTo>
                  <a:cubicBezTo>
                    <a:pt x="207" y="98"/>
                    <a:pt x="207" y="98"/>
                    <a:pt x="207" y="98"/>
                  </a:cubicBezTo>
                  <a:cubicBezTo>
                    <a:pt x="206" y="94"/>
                    <a:pt x="205" y="89"/>
                    <a:pt x="203" y="85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8" y="74"/>
                    <a:pt x="218" y="72"/>
                    <a:pt x="217" y="70"/>
                  </a:cubicBezTo>
                  <a:cubicBezTo>
                    <a:pt x="206" y="50"/>
                    <a:pt x="206" y="50"/>
                    <a:pt x="206" y="50"/>
                  </a:cubicBezTo>
                  <a:cubicBezTo>
                    <a:pt x="205" y="49"/>
                    <a:pt x="203" y="48"/>
                    <a:pt x="202" y="49"/>
                  </a:cubicBezTo>
                  <a:cubicBezTo>
                    <a:pt x="188" y="57"/>
                    <a:pt x="188" y="57"/>
                    <a:pt x="188" y="57"/>
                  </a:cubicBezTo>
                  <a:cubicBezTo>
                    <a:pt x="186" y="55"/>
                    <a:pt x="186" y="55"/>
                    <a:pt x="186" y="55"/>
                  </a:cubicBezTo>
                  <a:cubicBezTo>
                    <a:pt x="183" y="52"/>
                    <a:pt x="179" y="49"/>
                    <a:pt x="176" y="45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82" y="30"/>
                    <a:pt x="182" y="30"/>
                    <a:pt x="182" y="30"/>
                  </a:cubicBezTo>
                  <a:cubicBezTo>
                    <a:pt x="183" y="29"/>
                    <a:pt x="182" y="27"/>
                    <a:pt x="181" y="26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59" y="14"/>
                    <a:pt x="157" y="14"/>
                    <a:pt x="156" y="16"/>
                  </a:cubicBezTo>
                  <a:cubicBezTo>
                    <a:pt x="148" y="30"/>
                    <a:pt x="148" y="30"/>
                    <a:pt x="148" y="3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2" y="27"/>
                    <a:pt x="137" y="26"/>
                    <a:pt x="132" y="25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7"/>
                    <a:pt x="128" y="6"/>
                    <a:pt x="127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2" y="6"/>
                    <a:pt x="100" y="7"/>
                    <a:pt x="100" y="9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3" y="27"/>
                    <a:pt x="89" y="28"/>
                    <a:pt x="84" y="30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5"/>
                    <a:pt x="72" y="15"/>
                    <a:pt x="70" y="16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8"/>
                    <a:pt x="49" y="28"/>
                    <a:pt x="48" y="29"/>
                  </a:cubicBezTo>
                  <a:cubicBezTo>
                    <a:pt x="48" y="30"/>
                    <a:pt x="48" y="31"/>
                    <a:pt x="49" y="32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1" y="50"/>
                    <a:pt x="48" y="54"/>
                    <a:pt x="45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7" y="51"/>
                    <a:pt x="26" y="52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4"/>
                    <a:pt x="14" y="75"/>
                  </a:cubicBezTo>
                  <a:cubicBezTo>
                    <a:pt x="14" y="76"/>
                    <a:pt x="15" y="76"/>
                    <a:pt x="15" y="77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7" y="92"/>
                    <a:pt x="26" y="96"/>
                    <a:pt x="25" y="101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7" y="103"/>
                    <a:pt x="6" y="105"/>
                    <a:pt x="6" y="106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6" y="131"/>
                    <a:pt x="7" y="133"/>
                    <a:pt x="9" y="133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6" y="140"/>
                    <a:pt x="28" y="144"/>
                    <a:pt x="29" y="149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17" y="159"/>
                    <a:pt x="17" y="159"/>
                    <a:pt x="17" y="159"/>
                  </a:cubicBezTo>
                  <a:cubicBezTo>
                    <a:pt x="16" y="159"/>
                    <a:pt x="15" y="160"/>
                    <a:pt x="15" y="161"/>
                  </a:cubicBezTo>
                  <a:cubicBezTo>
                    <a:pt x="15" y="162"/>
                    <a:pt x="15" y="162"/>
                    <a:pt x="15" y="163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8" y="185"/>
                    <a:pt x="30" y="185"/>
                    <a:pt x="31" y="184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7" y="178"/>
                    <a:pt x="47" y="178"/>
                    <a:pt x="47" y="178"/>
                  </a:cubicBezTo>
                  <a:cubicBezTo>
                    <a:pt x="50" y="182"/>
                    <a:pt x="54" y="185"/>
                    <a:pt x="57" y="188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1" y="203"/>
                    <a:pt x="51" y="203"/>
                    <a:pt x="51" y="203"/>
                  </a:cubicBezTo>
                  <a:cubicBezTo>
                    <a:pt x="51" y="204"/>
                    <a:pt x="51" y="205"/>
                    <a:pt x="51" y="206"/>
                  </a:cubicBezTo>
                  <a:cubicBezTo>
                    <a:pt x="51" y="206"/>
                    <a:pt x="51" y="207"/>
                    <a:pt x="52" y="207"/>
                  </a:cubicBezTo>
                  <a:cubicBezTo>
                    <a:pt x="72" y="219"/>
                    <a:pt x="72" y="219"/>
                    <a:pt x="72" y="219"/>
                  </a:cubicBezTo>
                  <a:cubicBezTo>
                    <a:pt x="74" y="220"/>
                    <a:pt x="76" y="219"/>
                    <a:pt x="76" y="218"/>
                  </a:cubicBezTo>
                  <a:cubicBezTo>
                    <a:pt x="85" y="204"/>
                    <a:pt x="85" y="204"/>
                    <a:pt x="85" y="204"/>
                  </a:cubicBezTo>
                  <a:moveTo>
                    <a:pt x="116" y="180"/>
                  </a:moveTo>
                  <a:cubicBezTo>
                    <a:pt x="81" y="180"/>
                    <a:pt x="53" y="152"/>
                    <a:pt x="53" y="117"/>
                  </a:cubicBezTo>
                  <a:cubicBezTo>
                    <a:pt x="53" y="82"/>
                    <a:pt x="81" y="53"/>
                    <a:pt x="116" y="53"/>
                  </a:cubicBezTo>
                  <a:cubicBezTo>
                    <a:pt x="151" y="53"/>
                    <a:pt x="180" y="82"/>
                    <a:pt x="180" y="117"/>
                  </a:cubicBezTo>
                  <a:cubicBezTo>
                    <a:pt x="180" y="152"/>
                    <a:pt x="151" y="180"/>
                    <a:pt x="116" y="180"/>
                  </a:cubicBezTo>
                  <a:moveTo>
                    <a:pt x="116" y="59"/>
                  </a:moveTo>
                  <a:cubicBezTo>
                    <a:pt x="85" y="59"/>
                    <a:pt x="59" y="85"/>
                    <a:pt x="59" y="117"/>
                  </a:cubicBezTo>
                  <a:cubicBezTo>
                    <a:pt x="59" y="149"/>
                    <a:pt x="85" y="174"/>
                    <a:pt x="116" y="174"/>
                  </a:cubicBezTo>
                  <a:cubicBezTo>
                    <a:pt x="148" y="174"/>
                    <a:pt x="174" y="149"/>
                    <a:pt x="174" y="117"/>
                  </a:cubicBezTo>
                  <a:cubicBezTo>
                    <a:pt x="174" y="85"/>
                    <a:pt x="148" y="59"/>
                    <a:pt x="116" y="59"/>
                  </a:cubicBezTo>
                </a:path>
              </a:pathLst>
            </a:custGeom>
            <a:solidFill>
              <a:srgbClr val="5FB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14" name="Freeform 7"/>
            <p:cNvSpPr>
              <a:spLocks noEditPoints="1"/>
            </p:cNvSpPr>
            <p:nvPr/>
          </p:nvSpPr>
          <p:spPr bwMode="auto">
            <a:xfrm>
              <a:off x="5343634" y="1054479"/>
              <a:ext cx="262504" cy="262775"/>
            </a:xfrm>
            <a:custGeom>
              <a:avLst/>
              <a:gdLst>
                <a:gd name="T0" fmla="*/ 40 w 103"/>
                <a:gd name="T1" fmla="*/ 97 h 103"/>
                <a:gd name="T2" fmla="*/ 35 w 103"/>
                <a:gd name="T3" fmla="*/ 86 h 103"/>
                <a:gd name="T4" fmla="*/ 20 w 103"/>
                <a:gd name="T5" fmla="*/ 92 h 103"/>
                <a:gd name="T6" fmla="*/ 11 w 103"/>
                <a:gd name="T7" fmla="*/ 75 h 103"/>
                <a:gd name="T8" fmla="*/ 16 w 103"/>
                <a:gd name="T9" fmla="*/ 64 h 103"/>
                <a:gd name="T10" fmla="*/ 0 w 103"/>
                <a:gd name="T11" fmla="*/ 57 h 103"/>
                <a:gd name="T12" fmla="*/ 14 w 103"/>
                <a:gd name="T13" fmla="*/ 40 h 103"/>
                <a:gd name="T14" fmla="*/ 17 w 103"/>
                <a:gd name="T15" fmla="*/ 33 h 103"/>
                <a:gd name="T16" fmla="*/ 11 w 103"/>
                <a:gd name="T17" fmla="*/ 19 h 103"/>
                <a:gd name="T18" fmla="*/ 33 w 103"/>
                <a:gd name="T19" fmla="*/ 16 h 103"/>
                <a:gd name="T20" fmla="*/ 39 w 103"/>
                <a:gd name="T21" fmla="*/ 15 h 103"/>
                <a:gd name="T22" fmla="*/ 46 w 103"/>
                <a:gd name="T23" fmla="*/ 0 h 103"/>
                <a:gd name="T24" fmla="*/ 64 w 103"/>
                <a:gd name="T25" fmla="*/ 13 h 103"/>
                <a:gd name="T26" fmla="*/ 70 w 103"/>
                <a:gd name="T27" fmla="*/ 16 h 103"/>
                <a:gd name="T28" fmla="*/ 92 w 103"/>
                <a:gd name="T29" fmla="*/ 19 h 103"/>
                <a:gd name="T30" fmla="*/ 87 w 103"/>
                <a:gd name="T31" fmla="*/ 33 h 103"/>
                <a:gd name="T32" fmla="*/ 90 w 103"/>
                <a:gd name="T33" fmla="*/ 40 h 103"/>
                <a:gd name="T34" fmla="*/ 103 w 103"/>
                <a:gd name="T35" fmla="*/ 57 h 103"/>
                <a:gd name="T36" fmla="*/ 88 w 103"/>
                <a:gd name="T37" fmla="*/ 64 h 103"/>
                <a:gd name="T38" fmla="*/ 92 w 103"/>
                <a:gd name="T39" fmla="*/ 75 h 103"/>
                <a:gd name="T40" fmla="*/ 84 w 103"/>
                <a:gd name="T41" fmla="*/ 92 h 103"/>
                <a:gd name="T42" fmla="*/ 69 w 103"/>
                <a:gd name="T43" fmla="*/ 86 h 103"/>
                <a:gd name="T44" fmla="*/ 64 w 103"/>
                <a:gd name="T45" fmla="*/ 97 h 103"/>
                <a:gd name="T46" fmla="*/ 38 w 103"/>
                <a:gd name="T47" fmla="*/ 81 h 103"/>
                <a:gd name="T48" fmla="*/ 46 w 103"/>
                <a:gd name="T49" fmla="*/ 97 h 103"/>
                <a:gd name="T50" fmla="*/ 58 w 103"/>
                <a:gd name="T51" fmla="*/ 97 h 103"/>
                <a:gd name="T52" fmla="*/ 66 w 103"/>
                <a:gd name="T53" fmla="*/ 81 h 103"/>
                <a:gd name="T54" fmla="*/ 80 w 103"/>
                <a:gd name="T55" fmla="*/ 88 h 103"/>
                <a:gd name="T56" fmla="*/ 88 w 103"/>
                <a:gd name="T57" fmla="*/ 80 h 103"/>
                <a:gd name="T58" fmla="*/ 82 w 103"/>
                <a:gd name="T59" fmla="*/ 66 h 103"/>
                <a:gd name="T60" fmla="*/ 97 w 103"/>
                <a:gd name="T61" fmla="*/ 58 h 103"/>
                <a:gd name="T62" fmla="*/ 97 w 103"/>
                <a:gd name="T63" fmla="*/ 45 h 103"/>
                <a:gd name="T64" fmla="*/ 82 w 103"/>
                <a:gd name="T65" fmla="*/ 37 h 103"/>
                <a:gd name="T66" fmla="*/ 88 w 103"/>
                <a:gd name="T67" fmla="*/ 24 h 103"/>
                <a:gd name="T68" fmla="*/ 80 w 103"/>
                <a:gd name="T69" fmla="*/ 15 h 103"/>
                <a:gd name="T70" fmla="*/ 63 w 103"/>
                <a:gd name="T71" fmla="*/ 20 h 103"/>
                <a:gd name="T72" fmla="*/ 58 w 103"/>
                <a:gd name="T73" fmla="*/ 6 h 103"/>
                <a:gd name="T74" fmla="*/ 46 w 103"/>
                <a:gd name="T75" fmla="*/ 13 h 103"/>
                <a:gd name="T76" fmla="*/ 35 w 103"/>
                <a:gd name="T77" fmla="*/ 22 h 103"/>
                <a:gd name="T78" fmla="*/ 24 w 103"/>
                <a:gd name="T79" fmla="*/ 15 h 103"/>
                <a:gd name="T80" fmla="*/ 15 w 103"/>
                <a:gd name="T81" fmla="*/ 24 h 103"/>
                <a:gd name="T82" fmla="*/ 21 w 103"/>
                <a:gd name="T83" fmla="*/ 40 h 103"/>
                <a:gd name="T84" fmla="*/ 6 w 103"/>
                <a:gd name="T85" fmla="*/ 46 h 103"/>
                <a:gd name="T86" fmla="*/ 14 w 103"/>
                <a:gd name="T87" fmla="*/ 58 h 103"/>
                <a:gd name="T88" fmla="*/ 21 w 103"/>
                <a:gd name="T89" fmla="*/ 74 h 103"/>
                <a:gd name="T90" fmla="*/ 24 w 103"/>
                <a:gd name="T91" fmla="*/ 88 h 103"/>
                <a:gd name="T92" fmla="*/ 35 w 103"/>
                <a:gd name="T93" fmla="*/ 81 h 103"/>
                <a:gd name="T94" fmla="*/ 52 w 103"/>
                <a:gd name="T95" fmla="*/ 33 h 103"/>
                <a:gd name="T96" fmla="*/ 52 w 103"/>
                <a:gd name="T97" fmla="*/ 39 h 103"/>
                <a:gd name="T98" fmla="*/ 64 w 103"/>
                <a:gd name="T99" fmla="*/ 5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" h="103">
                  <a:moveTo>
                    <a:pt x="58" y="103"/>
                  </a:moveTo>
                  <a:cubicBezTo>
                    <a:pt x="46" y="103"/>
                    <a:pt x="46" y="103"/>
                    <a:pt x="46" y="103"/>
                  </a:cubicBezTo>
                  <a:cubicBezTo>
                    <a:pt x="43" y="103"/>
                    <a:pt x="40" y="100"/>
                    <a:pt x="40" y="97"/>
                  </a:cubicBezTo>
                  <a:cubicBezTo>
                    <a:pt x="40" y="89"/>
                    <a:pt x="40" y="89"/>
                    <a:pt x="40" y="89"/>
                  </a:cubicBezTo>
                  <a:cubicBezTo>
                    <a:pt x="40" y="89"/>
                    <a:pt x="40" y="88"/>
                    <a:pt x="39" y="88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6"/>
                    <a:pt x="34" y="86"/>
                    <a:pt x="33" y="87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6" y="94"/>
                    <a:pt x="22" y="94"/>
                    <a:pt x="20" y="92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0" y="83"/>
                    <a:pt x="10" y="81"/>
                    <a:pt x="10" y="79"/>
                  </a:cubicBezTo>
                  <a:cubicBezTo>
                    <a:pt x="10" y="78"/>
                    <a:pt x="10" y="76"/>
                    <a:pt x="11" y="75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7" y="69"/>
                    <a:pt x="17" y="6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3"/>
                    <a:pt x="14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3" y="63"/>
                    <a:pt x="0" y="60"/>
                    <a:pt x="0" y="5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2"/>
                    <a:pt x="3" y="40"/>
                    <a:pt x="6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40"/>
                    <a:pt x="15" y="39"/>
                    <a:pt x="16" y="38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4"/>
                    <a:pt x="17" y="33"/>
                    <a:pt x="17" y="3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6"/>
                    <a:pt x="10" y="25"/>
                    <a:pt x="10" y="23"/>
                  </a:cubicBezTo>
                  <a:cubicBezTo>
                    <a:pt x="10" y="22"/>
                    <a:pt x="10" y="20"/>
                    <a:pt x="11" y="19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9"/>
                    <a:pt x="26" y="9"/>
                    <a:pt x="28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7"/>
                    <a:pt x="35" y="1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5"/>
                    <a:pt x="40" y="14"/>
                    <a:pt x="40" y="13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3"/>
                    <a:pt x="43" y="0"/>
                    <a:pt x="4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1" y="0"/>
                    <a:pt x="64" y="3"/>
                    <a:pt x="64" y="6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4"/>
                    <a:pt x="64" y="15"/>
                    <a:pt x="65" y="15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7"/>
                    <a:pt x="70" y="16"/>
                    <a:pt x="70" y="16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8" y="9"/>
                    <a:pt x="82" y="9"/>
                    <a:pt x="84" y="11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4" y="20"/>
                    <a:pt x="94" y="22"/>
                    <a:pt x="94" y="23"/>
                  </a:cubicBezTo>
                  <a:cubicBezTo>
                    <a:pt x="94" y="25"/>
                    <a:pt x="94" y="26"/>
                    <a:pt x="92" y="28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4"/>
                    <a:pt x="87" y="35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89" y="39"/>
                    <a:pt x="89" y="40"/>
                    <a:pt x="90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1" y="40"/>
                    <a:pt x="103" y="42"/>
                    <a:pt x="103" y="46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60"/>
                    <a:pt x="101" y="63"/>
                    <a:pt x="97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63"/>
                    <a:pt x="89" y="64"/>
                    <a:pt x="88" y="64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7" y="69"/>
                    <a:pt x="87" y="70"/>
                    <a:pt x="87" y="70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4" y="76"/>
                    <a:pt x="94" y="78"/>
                    <a:pt x="94" y="79"/>
                  </a:cubicBezTo>
                  <a:cubicBezTo>
                    <a:pt x="94" y="81"/>
                    <a:pt x="94" y="83"/>
                    <a:pt x="92" y="84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2" y="94"/>
                    <a:pt x="78" y="94"/>
                    <a:pt x="76" y="92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0" y="86"/>
                    <a:pt x="69" y="86"/>
                    <a:pt x="69" y="86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4" y="88"/>
                    <a:pt x="64" y="89"/>
                    <a:pt x="64" y="89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100"/>
                    <a:pt x="61" y="103"/>
                    <a:pt x="58" y="103"/>
                  </a:cubicBezTo>
                  <a:close/>
                  <a:moveTo>
                    <a:pt x="35" y="81"/>
                  </a:moveTo>
                  <a:cubicBezTo>
                    <a:pt x="36" y="81"/>
                    <a:pt x="37" y="81"/>
                    <a:pt x="38" y="81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4" y="83"/>
                    <a:pt x="46" y="86"/>
                    <a:pt x="46" y="89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58" y="86"/>
                    <a:pt x="60" y="83"/>
                    <a:pt x="63" y="82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1"/>
                    <a:pt x="68" y="81"/>
                    <a:pt x="69" y="81"/>
                  </a:cubicBezTo>
                  <a:cubicBezTo>
                    <a:pt x="71" y="81"/>
                    <a:pt x="73" y="81"/>
                    <a:pt x="74" y="83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1" y="72"/>
                    <a:pt x="80" y="68"/>
                    <a:pt x="82" y="66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4" y="60"/>
                    <a:pt x="87" y="58"/>
                    <a:pt x="90" y="58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87" y="45"/>
                    <a:pt x="84" y="43"/>
                    <a:pt x="83" y="40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0" y="35"/>
                    <a:pt x="81" y="31"/>
                    <a:pt x="83" y="29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2" y="22"/>
                    <a:pt x="69" y="23"/>
                    <a:pt x="66" y="22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0" y="19"/>
                    <a:pt x="58" y="16"/>
                    <a:pt x="58" y="13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6"/>
                    <a:pt x="44" y="19"/>
                    <a:pt x="41" y="2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6" y="22"/>
                    <a:pt x="35" y="22"/>
                  </a:cubicBezTo>
                  <a:cubicBezTo>
                    <a:pt x="33" y="22"/>
                    <a:pt x="31" y="21"/>
                    <a:pt x="29" y="2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1"/>
                    <a:pt x="23" y="35"/>
                    <a:pt x="22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43"/>
                    <a:pt x="17" y="45"/>
                    <a:pt x="14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7" y="58"/>
                    <a:pt x="20" y="60"/>
                    <a:pt x="21" y="62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8"/>
                    <a:pt x="23" y="72"/>
                    <a:pt x="21" y="7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1" y="81"/>
                    <a:pt x="33" y="81"/>
                    <a:pt x="35" y="81"/>
                  </a:cubicBezTo>
                  <a:close/>
                  <a:moveTo>
                    <a:pt x="52" y="70"/>
                  </a:moveTo>
                  <a:cubicBezTo>
                    <a:pt x="42" y="70"/>
                    <a:pt x="34" y="61"/>
                    <a:pt x="34" y="51"/>
                  </a:cubicBezTo>
                  <a:cubicBezTo>
                    <a:pt x="34" y="41"/>
                    <a:pt x="42" y="33"/>
                    <a:pt x="52" y="33"/>
                  </a:cubicBezTo>
                  <a:cubicBezTo>
                    <a:pt x="62" y="33"/>
                    <a:pt x="70" y="41"/>
                    <a:pt x="70" y="51"/>
                  </a:cubicBezTo>
                  <a:cubicBezTo>
                    <a:pt x="70" y="61"/>
                    <a:pt x="62" y="70"/>
                    <a:pt x="52" y="70"/>
                  </a:cubicBezTo>
                  <a:close/>
                  <a:moveTo>
                    <a:pt x="52" y="39"/>
                  </a:moveTo>
                  <a:cubicBezTo>
                    <a:pt x="45" y="39"/>
                    <a:pt x="39" y="44"/>
                    <a:pt x="39" y="51"/>
                  </a:cubicBezTo>
                  <a:cubicBezTo>
                    <a:pt x="39" y="58"/>
                    <a:pt x="45" y="64"/>
                    <a:pt x="52" y="64"/>
                  </a:cubicBezTo>
                  <a:cubicBezTo>
                    <a:pt x="59" y="64"/>
                    <a:pt x="64" y="58"/>
                    <a:pt x="64" y="51"/>
                  </a:cubicBezTo>
                  <a:cubicBezTo>
                    <a:pt x="64" y="44"/>
                    <a:pt x="59" y="39"/>
                    <a:pt x="52" y="39"/>
                  </a:cubicBezTo>
                  <a:close/>
                </a:path>
              </a:pathLst>
            </a:custGeom>
            <a:solidFill>
              <a:srgbClr val="5FB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15" name="Freeform 8"/>
            <p:cNvSpPr>
              <a:spLocks noEditPoints="1"/>
            </p:cNvSpPr>
            <p:nvPr/>
          </p:nvSpPr>
          <p:spPr bwMode="auto">
            <a:xfrm>
              <a:off x="5197121" y="1037171"/>
              <a:ext cx="138882" cy="140041"/>
            </a:xfrm>
            <a:custGeom>
              <a:avLst/>
              <a:gdLst>
                <a:gd name="T0" fmla="*/ 48 w 54"/>
                <a:gd name="T1" fmla="*/ 22 h 54"/>
                <a:gd name="T2" fmla="*/ 45 w 54"/>
                <a:gd name="T3" fmla="*/ 18 h 54"/>
                <a:gd name="T4" fmla="*/ 48 w 54"/>
                <a:gd name="T5" fmla="*/ 12 h 54"/>
                <a:gd name="T6" fmla="*/ 44 w 54"/>
                <a:gd name="T7" fmla="*/ 5 h 54"/>
                <a:gd name="T8" fmla="*/ 38 w 54"/>
                <a:gd name="T9" fmla="*/ 8 h 54"/>
                <a:gd name="T10" fmla="*/ 33 w 54"/>
                <a:gd name="T11" fmla="*/ 8 h 54"/>
                <a:gd name="T12" fmla="*/ 32 w 54"/>
                <a:gd name="T13" fmla="*/ 1 h 54"/>
                <a:gd name="T14" fmla="*/ 23 w 54"/>
                <a:gd name="T15" fmla="*/ 0 h 54"/>
                <a:gd name="T16" fmla="*/ 22 w 54"/>
                <a:gd name="T17" fmla="*/ 6 h 54"/>
                <a:gd name="T18" fmla="*/ 18 w 54"/>
                <a:gd name="T19" fmla="*/ 9 h 54"/>
                <a:gd name="T20" fmla="*/ 12 w 54"/>
                <a:gd name="T21" fmla="*/ 5 h 54"/>
                <a:gd name="T22" fmla="*/ 5 w 54"/>
                <a:gd name="T23" fmla="*/ 10 h 54"/>
                <a:gd name="T24" fmla="*/ 8 w 54"/>
                <a:gd name="T25" fmla="*/ 15 h 54"/>
                <a:gd name="T26" fmla="*/ 8 w 54"/>
                <a:gd name="T27" fmla="*/ 20 h 54"/>
                <a:gd name="T28" fmla="*/ 1 w 54"/>
                <a:gd name="T29" fmla="*/ 22 h 54"/>
                <a:gd name="T30" fmla="*/ 0 w 54"/>
                <a:gd name="T31" fmla="*/ 30 h 54"/>
                <a:gd name="T32" fmla="*/ 6 w 54"/>
                <a:gd name="T33" fmla="*/ 32 h 54"/>
                <a:gd name="T34" fmla="*/ 9 w 54"/>
                <a:gd name="T35" fmla="*/ 35 h 54"/>
                <a:gd name="T36" fmla="*/ 5 w 54"/>
                <a:gd name="T37" fmla="*/ 41 h 54"/>
                <a:gd name="T38" fmla="*/ 10 w 54"/>
                <a:gd name="T39" fmla="*/ 48 h 54"/>
                <a:gd name="T40" fmla="*/ 15 w 54"/>
                <a:gd name="T41" fmla="*/ 45 h 54"/>
                <a:gd name="T42" fmla="*/ 20 w 54"/>
                <a:gd name="T43" fmla="*/ 45 h 54"/>
                <a:gd name="T44" fmla="*/ 22 w 54"/>
                <a:gd name="T45" fmla="*/ 52 h 54"/>
                <a:gd name="T46" fmla="*/ 30 w 54"/>
                <a:gd name="T47" fmla="*/ 54 h 54"/>
                <a:gd name="T48" fmla="*/ 32 w 54"/>
                <a:gd name="T49" fmla="*/ 48 h 54"/>
                <a:gd name="T50" fmla="*/ 35 w 54"/>
                <a:gd name="T51" fmla="*/ 45 h 54"/>
                <a:gd name="T52" fmla="*/ 41 w 54"/>
                <a:gd name="T53" fmla="*/ 48 h 54"/>
                <a:gd name="T54" fmla="*/ 48 w 54"/>
                <a:gd name="T55" fmla="*/ 43 h 54"/>
                <a:gd name="T56" fmla="*/ 45 w 54"/>
                <a:gd name="T57" fmla="*/ 38 h 54"/>
                <a:gd name="T58" fmla="*/ 46 w 54"/>
                <a:gd name="T59" fmla="*/ 33 h 54"/>
                <a:gd name="T60" fmla="*/ 52 w 54"/>
                <a:gd name="T61" fmla="*/ 32 h 54"/>
                <a:gd name="T62" fmla="*/ 54 w 54"/>
                <a:gd name="T63" fmla="*/ 23 h 54"/>
                <a:gd name="T64" fmla="*/ 27 w 54"/>
                <a:gd name="T65" fmla="*/ 35 h 54"/>
                <a:gd name="T66" fmla="*/ 27 w 54"/>
                <a:gd name="T67" fmla="*/ 18 h 54"/>
                <a:gd name="T68" fmla="*/ 27 w 54"/>
                <a:gd name="T69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54">
                  <a:moveTo>
                    <a:pt x="52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7" y="22"/>
                    <a:pt x="46" y="21"/>
                    <a:pt x="46" y="20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4" y="17"/>
                    <a:pt x="45" y="16"/>
                    <a:pt x="45" y="15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0"/>
                    <a:pt x="48" y="1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2" y="5"/>
                    <a:pt x="41" y="5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7" y="9"/>
                    <a:pt x="36" y="9"/>
                    <a:pt x="35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6"/>
                    <a:pt x="32" y="6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2" y="1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8"/>
                    <a:pt x="20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9"/>
                    <a:pt x="15" y="8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2"/>
                    <a:pt x="5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7" y="22"/>
                    <a:pt x="6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8" y="32"/>
                    <a:pt x="8" y="3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7"/>
                    <a:pt x="8" y="38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9"/>
                    <a:pt x="12" y="49"/>
                    <a:pt x="12" y="48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44"/>
                    <a:pt x="17" y="44"/>
                    <a:pt x="18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2" y="47"/>
                    <a:pt x="22" y="48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3"/>
                    <a:pt x="23" y="54"/>
                    <a:pt x="23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4"/>
                    <a:pt x="32" y="53"/>
                    <a:pt x="32" y="52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7"/>
                    <a:pt x="32" y="46"/>
                    <a:pt x="33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4"/>
                    <a:pt x="37" y="44"/>
                    <a:pt x="38" y="45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9"/>
                    <a:pt x="43" y="49"/>
                    <a:pt x="44" y="48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9" y="43"/>
                    <a:pt x="49" y="42"/>
                    <a:pt x="48" y="41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7"/>
                    <a:pt x="44" y="36"/>
                    <a:pt x="45" y="35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2"/>
                    <a:pt x="47" y="32"/>
                    <a:pt x="48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3" y="32"/>
                    <a:pt x="54" y="31"/>
                    <a:pt x="54" y="30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2"/>
                    <a:pt x="53" y="22"/>
                    <a:pt x="52" y="22"/>
                  </a:cubicBezTo>
                  <a:close/>
                  <a:moveTo>
                    <a:pt x="27" y="35"/>
                  </a:moveTo>
                  <a:cubicBezTo>
                    <a:pt x="22" y="35"/>
                    <a:pt x="18" y="31"/>
                    <a:pt x="18" y="27"/>
                  </a:cubicBezTo>
                  <a:cubicBezTo>
                    <a:pt x="18" y="22"/>
                    <a:pt x="22" y="18"/>
                    <a:pt x="27" y="18"/>
                  </a:cubicBezTo>
                  <a:cubicBezTo>
                    <a:pt x="31" y="18"/>
                    <a:pt x="35" y="22"/>
                    <a:pt x="35" y="27"/>
                  </a:cubicBezTo>
                  <a:cubicBezTo>
                    <a:pt x="35" y="31"/>
                    <a:pt x="31" y="35"/>
                    <a:pt x="27" y="35"/>
                  </a:cubicBezTo>
                  <a:close/>
                </a:path>
              </a:pathLst>
            </a:custGeom>
            <a:solidFill>
              <a:srgbClr val="5FBC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16" name="Freeform 9"/>
            <p:cNvSpPr>
              <a:spLocks/>
            </p:cNvSpPr>
            <p:nvPr/>
          </p:nvSpPr>
          <p:spPr bwMode="auto">
            <a:xfrm>
              <a:off x="3884603" y="1021436"/>
              <a:ext cx="480747" cy="292671"/>
            </a:xfrm>
            <a:custGeom>
              <a:avLst/>
              <a:gdLst>
                <a:gd name="T0" fmla="*/ 188 w 188"/>
                <a:gd name="T1" fmla="*/ 74 h 114"/>
                <a:gd name="T2" fmla="*/ 148 w 188"/>
                <a:gd name="T3" fmla="*/ 34 h 114"/>
                <a:gd name="T4" fmla="*/ 134 w 188"/>
                <a:gd name="T5" fmla="*/ 36 h 114"/>
                <a:gd name="T6" fmla="*/ 88 w 188"/>
                <a:gd name="T7" fmla="*/ 0 h 114"/>
                <a:gd name="T8" fmla="*/ 41 w 188"/>
                <a:gd name="T9" fmla="*/ 46 h 114"/>
                <a:gd name="T10" fmla="*/ 34 w 188"/>
                <a:gd name="T11" fmla="*/ 45 h 114"/>
                <a:gd name="T12" fmla="*/ 0 w 188"/>
                <a:gd name="T13" fmla="*/ 80 h 114"/>
                <a:gd name="T14" fmla="*/ 24 w 188"/>
                <a:gd name="T15" fmla="*/ 113 h 114"/>
                <a:gd name="T16" fmla="*/ 34 w 188"/>
                <a:gd name="T17" fmla="*/ 114 h 114"/>
                <a:gd name="T18" fmla="*/ 150 w 188"/>
                <a:gd name="T19" fmla="*/ 114 h 114"/>
                <a:gd name="T20" fmla="*/ 160 w 188"/>
                <a:gd name="T21" fmla="*/ 112 h 114"/>
                <a:gd name="T22" fmla="*/ 188 w 188"/>
                <a:gd name="T23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114">
                  <a:moveTo>
                    <a:pt x="188" y="74"/>
                  </a:moveTo>
                  <a:cubicBezTo>
                    <a:pt x="188" y="52"/>
                    <a:pt x="170" y="34"/>
                    <a:pt x="148" y="34"/>
                  </a:cubicBezTo>
                  <a:cubicBezTo>
                    <a:pt x="143" y="34"/>
                    <a:pt x="138" y="35"/>
                    <a:pt x="134" y="36"/>
                  </a:cubicBezTo>
                  <a:cubicBezTo>
                    <a:pt x="129" y="16"/>
                    <a:pt x="111" y="0"/>
                    <a:pt x="88" y="0"/>
                  </a:cubicBezTo>
                  <a:cubicBezTo>
                    <a:pt x="63" y="0"/>
                    <a:pt x="42" y="21"/>
                    <a:pt x="41" y="46"/>
                  </a:cubicBezTo>
                  <a:cubicBezTo>
                    <a:pt x="39" y="46"/>
                    <a:pt x="37" y="45"/>
                    <a:pt x="34" y="45"/>
                  </a:cubicBezTo>
                  <a:cubicBezTo>
                    <a:pt x="15" y="45"/>
                    <a:pt x="0" y="61"/>
                    <a:pt x="0" y="80"/>
                  </a:cubicBezTo>
                  <a:cubicBezTo>
                    <a:pt x="0" y="95"/>
                    <a:pt x="10" y="109"/>
                    <a:pt x="24" y="113"/>
                  </a:cubicBezTo>
                  <a:cubicBezTo>
                    <a:pt x="27" y="114"/>
                    <a:pt x="30" y="114"/>
                    <a:pt x="34" y="114"/>
                  </a:cubicBezTo>
                  <a:cubicBezTo>
                    <a:pt x="150" y="114"/>
                    <a:pt x="150" y="114"/>
                    <a:pt x="150" y="114"/>
                  </a:cubicBezTo>
                  <a:cubicBezTo>
                    <a:pt x="153" y="114"/>
                    <a:pt x="157" y="114"/>
                    <a:pt x="160" y="112"/>
                  </a:cubicBezTo>
                  <a:cubicBezTo>
                    <a:pt x="176" y="107"/>
                    <a:pt x="188" y="92"/>
                    <a:pt x="188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17" name="Freeform 10"/>
            <p:cNvSpPr>
              <a:spLocks/>
            </p:cNvSpPr>
            <p:nvPr/>
          </p:nvSpPr>
          <p:spPr bwMode="auto">
            <a:xfrm>
              <a:off x="4107425" y="986819"/>
              <a:ext cx="422752" cy="259627"/>
            </a:xfrm>
            <a:custGeom>
              <a:avLst/>
              <a:gdLst>
                <a:gd name="T0" fmla="*/ 165 w 165"/>
                <a:gd name="T1" fmla="*/ 65 h 101"/>
                <a:gd name="T2" fmla="*/ 130 w 165"/>
                <a:gd name="T3" fmla="*/ 30 h 101"/>
                <a:gd name="T4" fmla="*/ 118 w 165"/>
                <a:gd name="T5" fmla="*/ 32 h 101"/>
                <a:gd name="T6" fmla="*/ 78 w 165"/>
                <a:gd name="T7" fmla="*/ 0 h 101"/>
                <a:gd name="T8" fmla="*/ 36 w 165"/>
                <a:gd name="T9" fmla="*/ 41 h 101"/>
                <a:gd name="T10" fmla="*/ 30 w 165"/>
                <a:gd name="T11" fmla="*/ 40 h 101"/>
                <a:gd name="T12" fmla="*/ 0 w 165"/>
                <a:gd name="T13" fmla="*/ 70 h 101"/>
                <a:gd name="T14" fmla="*/ 21 w 165"/>
                <a:gd name="T15" fmla="*/ 99 h 101"/>
                <a:gd name="T16" fmla="*/ 29 w 165"/>
                <a:gd name="T17" fmla="*/ 101 h 101"/>
                <a:gd name="T18" fmla="*/ 132 w 165"/>
                <a:gd name="T19" fmla="*/ 101 h 101"/>
                <a:gd name="T20" fmla="*/ 141 w 165"/>
                <a:gd name="T21" fmla="*/ 99 h 101"/>
                <a:gd name="T22" fmla="*/ 165 w 165"/>
                <a:gd name="T23" fmla="*/ 6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01">
                  <a:moveTo>
                    <a:pt x="165" y="65"/>
                  </a:moveTo>
                  <a:cubicBezTo>
                    <a:pt x="165" y="46"/>
                    <a:pt x="149" y="30"/>
                    <a:pt x="130" y="30"/>
                  </a:cubicBezTo>
                  <a:cubicBezTo>
                    <a:pt x="126" y="30"/>
                    <a:pt x="122" y="31"/>
                    <a:pt x="118" y="32"/>
                  </a:cubicBezTo>
                  <a:cubicBezTo>
                    <a:pt x="114" y="14"/>
                    <a:pt x="97" y="0"/>
                    <a:pt x="78" y="0"/>
                  </a:cubicBezTo>
                  <a:cubicBezTo>
                    <a:pt x="55" y="0"/>
                    <a:pt x="37" y="18"/>
                    <a:pt x="36" y="41"/>
                  </a:cubicBezTo>
                  <a:cubicBezTo>
                    <a:pt x="34" y="40"/>
                    <a:pt x="32" y="40"/>
                    <a:pt x="30" y="40"/>
                  </a:cubicBezTo>
                  <a:cubicBezTo>
                    <a:pt x="13" y="40"/>
                    <a:pt x="0" y="54"/>
                    <a:pt x="0" y="70"/>
                  </a:cubicBezTo>
                  <a:cubicBezTo>
                    <a:pt x="0" y="84"/>
                    <a:pt x="9" y="96"/>
                    <a:pt x="21" y="99"/>
                  </a:cubicBezTo>
                  <a:cubicBezTo>
                    <a:pt x="24" y="100"/>
                    <a:pt x="26" y="101"/>
                    <a:pt x="29" y="101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5" y="101"/>
                    <a:pt x="138" y="100"/>
                    <a:pt x="141" y="99"/>
                  </a:cubicBezTo>
                  <a:cubicBezTo>
                    <a:pt x="155" y="95"/>
                    <a:pt x="165" y="81"/>
                    <a:pt x="165" y="65"/>
                  </a:cubicBezTo>
                  <a:close/>
                </a:path>
              </a:pathLst>
            </a:custGeom>
            <a:solidFill>
              <a:srgbClr val="98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18" name="Freeform 11"/>
            <p:cNvSpPr>
              <a:spLocks/>
            </p:cNvSpPr>
            <p:nvPr/>
          </p:nvSpPr>
          <p:spPr bwMode="auto">
            <a:xfrm>
              <a:off x="4217311" y="2497378"/>
              <a:ext cx="471590" cy="206128"/>
            </a:xfrm>
            <a:custGeom>
              <a:avLst/>
              <a:gdLst>
                <a:gd name="T0" fmla="*/ 20 w 184"/>
                <a:gd name="T1" fmla="*/ 0 h 80"/>
                <a:gd name="T2" fmla="*/ 0 w 184"/>
                <a:gd name="T3" fmla="*/ 80 h 80"/>
                <a:gd name="T4" fmla="*/ 184 w 184"/>
                <a:gd name="T5" fmla="*/ 80 h 80"/>
                <a:gd name="T6" fmla="*/ 164 w 184"/>
                <a:gd name="T7" fmla="*/ 0 h 80"/>
                <a:gd name="T8" fmla="*/ 20 w 184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80">
                  <a:moveTo>
                    <a:pt x="20" y="0"/>
                  </a:moveTo>
                  <a:cubicBezTo>
                    <a:pt x="13" y="26"/>
                    <a:pt x="7" y="53"/>
                    <a:pt x="0" y="80"/>
                  </a:cubicBezTo>
                  <a:cubicBezTo>
                    <a:pt x="62" y="80"/>
                    <a:pt x="123" y="80"/>
                    <a:pt x="184" y="80"/>
                  </a:cubicBezTo>
                  <a:cubicBezTo>
                    <a:pt x="178" y="53"/>
                    <a:pt x="171" y="26"/>
                    <a:pt x="164" y="0"/>
                  </a:cubicBezTo>
                  <a:cubicBezTo>
                    <a:pt x="116" y="0"/>
                    <a:pt x="68" y="0"/>
                    <a:pt x="20" y="0"/>
                  </a:cubicBezTo>
                  <a:close/>
                </a:path>
              </a:pathLst>
            </a:custGeom>
            <a:solidFill>
              <a:srgbClr val="B6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19" name="Freeform 12"/>
            <p:cNvSpPr>
              <a:spLocks/>
            </p:cNvSpPr>
            <p:nvPr/>
          </p:nvSpPr>
          <p:spPr bwMode="auto">
            <a:xfrm>
              <a:off x="4163894" y="2700359"/>
              <a:ext cx="578424" cy="39338"/>
            </a:xfrm>
            <a:custGeom>
              <a:avLst/>
              <a:gdLst>
                <a:gd name="T0" fmla="*/ 217 w 226"/>
                <a:gd name="T1" fmla="*/ 0 h 15"/>
                <a:gd name="T2" fmla="*/ 10 w 226"/>
                <a:gd name="T3" fmla="*/ 0 h 15"/>
                <a:gd name="T4" fmla="*/ 0 w 226"/>
                <a:gd name="T5" fmla="*/ 11 h 15"/>
                <a:gd name="T6" fmla="*/ 0 w 226"/>
                <a:gd name="T7" fmla="*/ 15 h 15"/>
                <a:gd name="T8" fmla="*/ 226 w 226"/>
                <a:gd name="T9" fmla="*/ 15 h 15"/>
                <a:gd name="T10" fmla="*/ 226 w 226"/>
                <a:gd name="T11" fmla="*/ 11 h 15"/>
                <a:gd name="T12" fmla="*/ 217 w 22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5">
                  <a:moveTo>
                    <a:pt x="21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11"/>
                    <a:pt x="226" y="11"/>
                    <a:pt x="226" y="11"/>
                  </a:cubicBezTo>
                  <a:cubicBezTo>
                    <a:pt x="226" y="5"/>
                    <a:pt x="222" y="0"/>
                    <a:pt x="217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20" name="Freeform 13"/>
            <p:cNvSpPr>
              <a:spLocks/>
            </p:cNvSpPr>
            <p:nvPr/>
          </p:nvSpPr>
          <p:spPr bwMode="auto">
            <a:xfrm>
              <a:off x="3655675" y="2417129"/>
              <a:ext cx="1596388" cy="152630"/>
            </a:xfrm>
            <a:custGeom>
              <a:avLst/>
              <a:gdLst>
                <a:gd name="T0" fmla="*/ 0 w 622"/>
                <a:gd name="T1" fmla="*/ 0 h 60"/>
                <a:gd name="T2" fmla="*/ 0 w 622"/>
                <a:gd name="T3" fmla="*/ 45 h 60"/>
                <a:gd name="T4" fmla="*/ 16 w 622"/>
                <a:gd name="T5" fmla="*/ 60 h 60"/>
                <a:gd name="T6" fmla="*/ 607 w 622"/>
                <a:gd name="T7" fmla="*/ 60 h 60"/>
                <a:gd name="T8" fmla="*/ 622 w 622"/>
                <a:gd name="T9" fmla="*/ 45 h 60"/>
                <a:gd name="T10" fmla="*/ 622 w 622"/>
                <a:gd name="T11" fmla="*/ 0 h 60"/>
                <a:gd name="T12" fmla="*/ 0 w 622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2" h="60">
                  <a:moveTo>
                    <a:pt x="0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53"/>
                    <a:pt x="7" y="60"/>
                    <a:pt x="16" y="60"/>
                  </a:cubicBezTo>
                  <a:cubicBezTo>
                    <a:pt x="607" y="60"/>
                    <a:pt x="607" y="60"/>
                    <a:pt x="607" y="60"/>
                  </a:cubicBezTo>
                  <a:cubicBezTo>
                    <a:pt x="615" y="60"/>
                    <a:pt x="622" y="53"/>
                    <a:pt x="622" y="45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21" name="Freeform 14"/>
            <p:cNvSpPr>
              <a:spLocks/>
            </p:cNvSpPr>
            <p:nvPr/>
          </p:nvSpPr>
          <p:spPr bwMode="auto">
            <a:xfrm>
              <a:off x="3655675" y="1413237"/>
              <a:ext cx="1596388" cy="1003893"/>
            </a:xfrm>
            <a:custGeom>
              <a:avLst/>
              <a:gdLst>
                <a:gd name="T0" fmla="*/ 622 w 622"/>
                <a:gd name="T1" fmla="*/ 391 h 391"/>
                <a:gd name="T2" fmla="*/ 622 w 622"/>
                <a:gd name="T3" fmla="*/ 15 h 391"/>
                <a:gd name="T4" fmla="*/ 607 w 622"/>
                <a:gd name="T5" fmla="*/ 0 h 391"/>
                <a:gd name="T6" fmla="*/ 16 w 622"/>
                <a:gd name="T7" fmla="*/ 0 h 391"/>
                <a:gd name="T8" fmla="*/ 0 w 622"/>
                <a:gd name="T9" fmla="*/ 15 h 391"/>
                <a:gd name="T10" fmla="*/ 0 w 622"/>
                <a:gd name="T11" fmla="*/ 391 h 391"/>
                <a:gd name="T12" fmla="*/ 622 w 622"/>
                <a:gd name="T13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2" h="391">
                  <a:moveTo>
                    <a:pt x="622" y="391"/>
                  </a:moveTo>
                  <a:cubicBezTo>
                    <a:pt x="622" y="15"/>
                    <a:pt x="622" y="15"/>
                    <a:pt x="622" y="15"/>
                  </a:cubicBezTo>
                  <a:cubicBezTo>
                    <a:pt x="622" y="7"/>
                    <a:pt x="615" y="0"/>
                    <a:pt x="60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391"/>
                    <a:pt x="0" y="391"/>
                    <a:pt x="0" y="391"/>
                  </a:cubicBezTo>
                  <a:cubicBezTo>
                    <a:pt x="622" y="391"/>
                    <a:pt x="622" y="391"/>
                    <a:pt x="622" y="391"/>
                  </a:cubicBezTo>
                </a:path>
              </a:pathLst>
            </a:custGeom>
            <a:solidFill>
              <a:srgbClr val="174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22" name="Rectangle 15"/>
            <p:cNvSpPr>
              <a:spLocks noChangeArrowheads="1"/>
            </p:cNvSpPr>
            <p:nvPr/>
          </p:nvSpPr>
          <p:spPr bwMode="auto">
            <a:xfrm>
              <a:off x="3722827" y="1476177"/>
              <a:ext cx="1463610" cy="8764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23" name="Rectangle 16"/>
            <p:cNvSpPr>
              <a:spLocks noChangeArrowheads="1"/>
            </p:cNvSpPr>
            <p:nvPr/>
          </p:nvSpPr>
          <p:spPr bwMode="auto">
            <a:xfrm>
              <a:off x="3722827" y="1476177"/>
              <a:ext cx="1463610" cy="87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24" name="Rectangle 17"/>
            <p:cNvSpPr>
              <a:spLocks noChangeArrowheads="1"/>
            </p:cNvSpPr>
            <p:nvPr/>
          </p:nvSpPr>
          <p:spPr bwMode="auto">
            <a:xfrm>
              <a:off x="3884603" y="2206280"/>
              <a:ext cx="65625" cy="88116"/>
            </a:xfrm>
            <a:prstGeom prst="rect">
              <a:avLst/>
            </a:prstGeom>
            <a:solidFill>
              <a:srgbClr val="F28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25" name="Rectangle 18"/>
            <p:cNvSpPr>
              <a:spLocks noChangeArrowheads="1"/>
            </p:cNvSpPr>
            <p:nvPr/>
          </p:nvSpPr>
          <p:spPr bwMode="auto">
            <a:xfrm>
              <a:off x="3884603" y="2206280"/>
              <a:ext cx="65625" cy="88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26" name="Rectangle 19"/>
            <p:cNvSpPr>
              <a:spLocks noChangeArrowheads="1"/>
            </p:cNvSpPr>
            <p:nvPr/>
          </p:nvSpPr>
          <p:spPr bwMode="auto">
            <a:xfrm>
              <a:off x="4017380" y="2126032"/>
              <a:ext cx="65626" cy="168364"/>
            </a:xfrm>
            <a:prstGeom prst="rect">
              <a:avLst/>
            </a:prstGeom>
            <a:solidFill>
              <a:srgbClr val="F28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27" name="Rectangle 20"/>
            <p:cNvSpPr>
              <a:spLocks noChangeArrowheads="1"/>
            </p:cNvSpPr>
            <p:nvPr/>
          </p:nvSpPr>
          <p:spPr bwMode="auto">
            <a:xfrm>
              <a:off x="4017380" y="2126032"/>
              <a:ext cx="65626" cy="168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28" name="Rectangle 21"/>
            <p:cNvSpPr>
              <a:spLocks noChangeArrowheads="1"/>
            </p:cNvSpPr>
            <p:nvPr/>
          </p:nvSpPr>
          <p:spPr bwMode="auto">
            <a:xfrm>
              <a:off x="4153211" y="2064665"/>
              <a:ext cx="67152" cy="229731"/>
            </a:xfrm>
            <a:prstGeom prst="rect">
              <a:avLst/>
            </a:prstGeom>
            <a:solidFill>
              <a:srgbClr val="F28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29" name="Rectangle 22"/>
            <p:cNvSpPr>
              <a:spLocks noChangeArrowheads="1"/>
            </p:cNvSpPr>
            <p:nvPr/>
          </p:nvSpPr>
          <p:spPr bwMode="auto">
            <a:xfrm>
              <a:off x="4287515" y="2121311"/>
              <a:ext cx="65625" cy="173085"/>
            </a:xfrm>
            <a:prstGeom prst="rect">
              <a:avLst/>
            </a:prstGeom>
            <a:solidFill>
              <a:srgbClr val="F28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30" name="Rectangle 23"/>
            <p:cNvSpPr>
              <a:spLocks noChangeArrowheads="1"/>
            </p:cNvSpPr>
            <p:nvPr/>
          </p:nvSpPr>
          <p:spPr bwMode="auto">
            <a:xfrm>
              <a:off x="4420293" y="1921478"/>
              <a:ext cx="67152" cy="372919"/>
            </a:xfrm>
            <a:prstGeom prst="rect">
              <a:avLst/>
            </a:prstGeom>
            <a:solidFill>
              <a:srgbClr val="F28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31" name="Rectangle 24"/>
            <p:cNvSpPr>
              <a:spLocks noChangeArrowheads="1"/>
            </p:cNvSpPr>
            <p:nvPr/>
          </p:nvSpPr>
          <p:spPr bwMode="auto">
            <a:xfrm>
              <a:off x="4553071" y="1987564"/>
              <a:ext cx="68678" cy="306832"/>
            </a:xfrm>
            <a:prstGeom prst="rect">
              <a:avLst/>
            </a:prstGeom>
            <a:solidFill>
              <a:srgbClr val="F28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32" name="Rectangle 25"/>
            <p:cNvSpPr>
              <a:spLocks noChangeArrowheads="1"/>
            </p:cNvSpPr>
            <p:nvPr/>
          </p:nvSpPr>
          <p:spPr bwMode="auto">
            <a:xfrm>
              <a:off x="4688901" y="1849097"/>
              <a:ext cx="67152" cy="445300"/>
            </a:xfrm>
            <a:prstGeom prst="rect">
              <a:avLst/>
            </a:prstGeom>
            <a:solidFill>
              <a:srgbClr val="F28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33" name="Rectangle 26"/>
            <p:cNvSpPr>
              <a:spLocks noChangeArrowheads="1"/>
            </p:cNvSpPr>
            <p:nvPr/>
          </p:nvSpPr>
          <p:spPr bwMode="auto">
            <a:xfrm>
              <a:off x="4823205" y="1723217"/>
              <a:ext cx="65626" cy="571180"/>
            </a:xfrm>
            <a:prstGeom prst="rect">
              <a:avLst/>
            </a:prstGeom>
            <a:solidFill>
              <a:srgbClr val="F28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34" name="Rectangle 27"/>
            <p:cNvSpPr>
              <a:spLocks noChangeArrowheads="1"/>
            </p:cNvSpPr>
            <p:nvPr/>
          </p:nvSpPr>
          <p:spPr bwMode="auto">
            <a:xfrm>
              <a:off x="4823205" y="1723217"/>
              <a:ext cx="65626" cy="57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35" name="Rectangle 28"/>
            <p:cNvSpPr>
              <a:spLocks noChangeArrowheads="1"/>
            </p:cNvSpPr>
            <p:nvPr/>
          </p:nvSpPr>
          <p:spPr bwMode="auto">
            <a:xfrm>
              <a:off x="4955984" y="1591043"/>
              <a:ext cx="65625" cy="703354"/>
            </a:xfrm>
            <a:prstGeom prst="rect">
              <a:avLst/>
            </a:prstGeom>
            <a:solidFill>
              <a:srgbClr val="F28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36" name="Rectangle 29"/>
            <p:cNvSpPr>
              <a:spLocks noChangeArrowheads="1"/>
            </p:cNvSpPr>
            <p:nvPr/>
          </p:nvSpPr>
          <p:spPr bwMode="auto">
            <a:xfrm>
              <a:off x="4955984" y="1591043"/>
              <a:ext cx="65625" cy="70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37" name="Rectangle 30"/>
            <p:cNvSpPr>
              <a:spLocks noChangeArrowheads="1"/>
            </p:cNvSpPr>
            <p:nvPr/>
          </p:nvSpPr>
          <p:spPr bwMode="auto">
            <a:xfrm>
              <a:off x="3820503" y="1576881"/>
              <a:ext cx="270134" cy="26750"/>
            </a:xfrm>
            <a:prstGeom prst="rect">
              <a:avLst/>
            </a:prstGeom>
            <a:solidFill>
              <a:srgbClr val="DD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38" name="Rectangle 31"/>
            <p:cNvSpPr>
              <a:spLocks noChangeArrowheads="1"/>
            </p:cNvSpPr>
            <p:nvPr/>
          </p:nvSpPr>
          <p:spPr bwMode="auto">
            <a:xfrm>
              <a:off x="3820503" y="1644542"/>
              <a:ext cx="491431" cy="15735"/>
            </a:xfrm>
            <a:prstGeom prst="rect">
              <a:avLst/>
            </a:prstGeom>
            <a:solidFill>
              <a:srgbClr val="98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39" name="Rectangle 32"/>
            <p:cNvSpPr>
              <a:spLocks noChangeArrowheads="1"/>
            </p:cNvSpPr>
            <p:nvPr/>
          </p:nvSpPr>
          <p:spPr bwMode="auto">
            <a:xfrm>
              <a:off x="3820503" y="1693320"/>
              <a:ext cx="419700" cy="14162"/>
            </a:xfrm>
            <a:prstGeom prst="rect">
              <a:avLst/>
            </a:prstGeom>
            <a:solidFill>
              <a:srgbClr val="98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40" name="Rectangle 33"/>
            <p:cNvSpPr>
              <a:spLocks noChangeArrowheads="1"/>
            </p:cNvSpPr>
            <p:nvPr/>
          </p:nvSpPr>
          <p:spPr bwMode="auto">
            <a:xfrm>
              <a:off x="3820503" y="1742099"/>
              <a:ext cx="463960" cy="14161"/>
            </a:xfrm>
            <a:prstGeom prst="rect">
              <a:avLst/>
            </a:prstGeom>
            <a:solidFill>
              <a:srgbClr val="98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41" name="Rectangle 34"/>
            <p:cNvSpPr>
              <a:spLocks noChangeArrowheads="1"/>
            </p:cNvSpPr>
            <p:nvPr/>
          </p:nvSpPr>
          <p:spPr bwMode="auto">
            <a:xfrm>
              <a:off x="3820503" y="1789304"/>
              <a:ext cx="360179" cy="17308"/>
            </a:xfrm>
            <a:prstGeom prst="rect">
              <a:avLst/>
            </a:prstGeom>
            <a:solidFill>
              <a:srgbClr val="98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42" name="Freeform 35"/>
            <p:cNvSpPr>
              <a:spLocks noEditPoints="1"/>
            </p:cNvSpPr>
            <p:nvPr/>
          </p:nvSpPr>
          <p:spPr bwMode="auto">
            <a:xfrm>
              <a:off x="3820503" y="1850670"/>
              <a:ext cx="157196" cy="48779"/>
            </a:xfrm>
            <a:custGeom>
              <a:avLst/>
              <a:gdLst>
                <a:gd name="T0" fmla="*/ 0 w 146"/>
                <a:gd name="T1" fmla="*/ 0 h 45"/>
                <a:gd name="T2" fmla="*/ 0 w 146"/>
                <a:gd name="T3" fmla="*/ 45 h 45"/>
                <a:gd name="T4" fmla="*/ 146 w 146"/>
                <a:gd name="T5" fmla="*/ 45 h 45"/>
                <a:gd name="T6" fmla="*/ 146 w 146"/>
                <a:gd name="T7" fmla="*/ 0 h 45"/>
                <a:gd name="T8" fmla="*/ 0 w 146"/>
                <a:gd name="T9" fmla="*/ 0 h 45"/>
                <a:gd name="T10" fmla="*/ 123 w 146"/>
                <a:gd name="T11" fmla="*/ 31 h 45"/>
                <a:gd name="T12" fmla="*/ 23 w 146"/>
                <a:gd name="T13" fmla="*/ 31 h 45"/>
                <a:gd name="T14" fmla="*/ 23 w 146"/>
                <a:gd name="T15" fmla="*/ 14 h 45"/>
                <a:gd name="T16" fmla="*/ 123 w 146"/>
                <a:gd name="T17" fmla="*/ 14 h 45"/>
                <a:gd name="T18" fmla="*/ 123 w 146"/>
                <a:gd name="T19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45">
                  <a:moveTo>
                    <a:pt x="0" y="0"/>
                  </a:moveTo>
                  <a:lnTo>
                    <a:pt x="0" y="45"/>
                  </a:lnTo>
                  <a:lnTo>
                    <a:pt x="146" y="45"/>
                  </a:lnTo>
                  <a:lnTo>
                    <a:pt x="146" y="0"/>
                  </a:lnTo>
                  <a:lnTo>
                    <a:pt x="0" y="0"/>
                  </a:lnTo>
                  <a:close/>
                  <a:moveTo>
                    <a:pt x="123" y="31"/>
                  </a:moveTo>
                  <a:lnTo>
                    <a:pt x="23" y="31"/>
                  </a:lnTo>
                  <a:lnTo>
                    <a:pt x="23" y="14"/>
                  </a:lnTo>
                  <a:lnTo>
                    <a:pt x="123" y="14"/>
                  </a:lnTo>
                  <a:lnTo>
                    <a:pt x="123" y="31"/>
                  </a:lnTo>
                  <a:close/>
                </a:path>
              </a:pathLst>
            </a:custGeom>
            <a:solidFill>
              <a:srgbClr val="DD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43" name="Freeform 36"/>
            <p:cNvSpPr>
              <a:spLocks/>
            </p:cNvSpPr>
            <p:nvPr/>
          </p:nvSpPr>
          <p:spPr bwMode="auto">
            <a:xfrm>
              <a:off x="3803714" y="1528103"/>
              <a:ext cx="1190423" cy="673458"/>
            </a:xfrm>
            <a:custGeom>
              <a:avLst/>
              <a:gdLst>
                <a:gd name="T0" fmla="*/ 3 w 464"/>
                <a:gd name="T1" fmla="*/ 262 h 262"/>
                <a:gd name="T2" fmla="*/ 1 w 464"/>
                <a:gd name="T3" fmla="*/ 260 h 262"/>
                <a:gd name="T4" fmla="*/ 2 w 464"/>
                <a:gd name="T5" fmla="*/ 257 h 262"/>
                <a:gd name="T6" fmla="*/ 151 w 464"/>
                <a:gd name="T7" fmla="*/ 160 h 262"/>
                <a:gd name="T8" fmla="*/ 154 w 464"/>
                <a:gd name="T9" fmla="*/ 160 h 262"/>
                <a:gd name="T10" fmla="*/ 198 w 464"/>
                <a:gd name="T11" fmla="*/ 185 h 262"/>
                <a:gd name="T12" fmla="*/ 253 w 464"/>
                <a:gd name="T13" fmla="*/ 99 h 262"/>
                <a:gd name="T14" fmla="*/ 255 w 464"/>
                <a:gd name="T15" fmla="*/ 98 h 262"/>
                <a:gd name="T16" fmla="*/ 257 w 464"/>
                <a:gd name="T17" fmla="*/ 98 h 262"/>
                <a:gd name="T18" fmla="*/ 304 w 464"/>
                <a:gd name="T19" fmla="*/ 134 h 262"/>
                <a:gd name="T20" fmla="*/ 459 w 464"/>
                <a:gd name="T21" fmla="*/ 1 h 262"/>
                <a:gd name="T22" fmla="*/ 463 w 464"/>
                <a:gd name="T23" fmla="*/ 1 h 262"/>
                <a:gd name="T24" fmla="*/ 462 w 464"/>
                <a:gd name="T25" fmla="*/ 5 h 262"/>
                <a:gd name="T26" fmla="*/ 306 w 464"/>
                <a:gd name="T27" fmla="*/ 140 h 262"/>
                <a:gd name="T28" fmla="*/ 302 w 464"/>
                <a:gd name="T29" fmla="*/ 140 h 262"/>
                <a:gd name="T30" fmla="*/ 256 w 464"/>
                <a:gd name="T31" fmla="*/ 105 h 262"/>
                <a:gd name="T32" fmla="*/ 202 w 464"/>
                <a:gd name="T33" fmla="*/ 190 h 262"/>
                <a:gd name="T34" fmla="*/ 198 w 464"/>
                <a:gd name="T35" fmla="*/ 191 h 262"/>
                <a:gd name="T36" fmla="*/ 152 w 464"/>
                <a:gd name="T37" fmla="*/ 166 h 262"/>
                <a:gd name="T38" fmla="*/ 5 w 464"/>
                <a:gd name="T39" fmla="*/ 261 h 262"/>
                <a:gd name="T40" fmla="*/ 3 w 464"/>
                <a:gd name="T4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4" h="262">
                  <a:moveTo>
                    <a:pt x="3" y="262"/>
                  </a:moveTo>
                  <a:cubicBezTo>
                    <a:pt x="2" y="262"/>
                    <a:pt x="2" y="261"/>
                    <a:pt x="1" y="260"/>
                  </a:cubicBezTo>
                  <a:cubicBezTo>
                    <a:pt x="0" y="259"/>
                    <a:pt x="0" y="257"/>
                    <a:pt x="2" y="257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2" y="159"/>
                    <a:pt x="153" y="159"/>
                    <a:pt x="154" y="160"/>
                  </a:cubicBezTo>
                  <a:cubicBezTo>
                    <a:pt x="198" y="185"/>
                    <a:pt x="198" y="185"/>
                    <a:pt x="198" y="185"/>
                  </a:cubicBezTo>
                  <a:cubicBezTo>
                    <a:pt x="253" y="99"/>
                    <a:pt x="253" y="99"/>
                    <a:pt x="253" y="99"/>
                  </a:cubicBezTo>
                  <a:cubicBezTo>
                    <a:pt x="253" y="98"/>
                    <a:pt x="254" y="98"/>
                    <a:pt x="255" y="98"/>
                  </a:cubicBezTo>
                  <a:cubicBezTo>
                    <a:pt x="256" y="98"/>
                    <a:pt x="257" y="98"/>
                    <a:pt x="257" y="98"/>
                  </a:cubicBezTo>
                  <a:cubicBezTo>
                    <a:pt x="304" y="134"/>
                    <a:pt x="304" y="134"/>
                    <a:pt x="304" y="134"/>
                  </a:cubicBezTo>
                  <a:cubicBezTo>
                    <a:pt x="459" y="1"/>
                    <a:pt x="459" y="1"/>
                    <a:pt x="459" y="1"/>
                  </a:cubicBezTo>
                  <a:cubicBezTo>
                    <a:pt x="460" y="0"/>
                    <a:pt x="462" y="0"/>
                    <a:pt x="463" y="1"/>
                  </a:cubicBezTo>
                  <a:cubicBezTo>
                    <a:pt x="464" y="3"/>
                    <a:pt x="463" y="4"/>
                    <a:pt x="462" y="5"/>
                  </a:cubicBezTo>
                  <a:cubicBezTo>
                    <a:pt x="306" y="140"/>
                    <a:pt x="306" y="140"/>
                    <a:pt x="306" y="140"/>
                  </a:cubicBezTo>
                  <a:cubicBezTo>
                    <a:pt x="305" y="141"/>
                    <a:pt x="304" y="141"/>
                    <a:pt x="302" y="140"/>
                  </a:cubicBezTo>
                  <a:cubicBezTo>
                    <a:pt x="256" y="105"/>
                    <a:pt x="256" y="105"/>
                    <a:pt x="256" y="105"/>
                  </a:cubicBezTo>
                  <a:cubicBezTo>
                    <a:pt x="202" y="190"/>
                    <a:pt x="202" y="190"/>
                    <a:pt x="202" y="190"/>
                  </a:cubicBezTo>
                  <a:cubicBezTo>
                    <a:pt x="201" y="191"/>
                    <a:pt x="199" y="192"/>
                    <a:pt x="198" y="191"/>
                  </a:cubicBezTo>
                  <a:cubicBezTo>
                    <a:pt x="152" y="166"/>
                    <a:pt x="152" y="166"/>
                    <a:pt x="152" y="166"/>
                  </a:cubicBezTo>
                  <a:cubicBezTo>
                    <a:pt x="5" y="261"/>
                    <a:pt x="5" y="261"/>
                    <a:pt x="5" y="261"/>
                  </a:cubicBezTo>
                  <a:cubicBezTo>
                    <a:pt x="4" y="262"/>
                    <a:pt x="4" y="262"/>
                    <a:pt x="3" y="262"/>
                  </a:cubicBezTo>
                </a:path>
              </a:pathLst>
            </a:custGeom>
            <a:solidFill>
              <a:srgbClr val="98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44" name="Oval 37"/>
            <p:cNvSpPr>
              <a:spLocks noChangeArrowheads="1"/>
            </p:cNvSpPr>
            <p:nvPr/>
          </p:nvSpPr>
          <p:spPr bwMode="auto">
            <a:xfrm>
              <a:off x="3794557" y="2160649"/>
              <a:ext cx="56469" cy="58219"/>
            </a:xfrm>
            <a:prstGeom prst="ellipse">
              <a:avLst/>
            </a:prstGeom>
            <a:solidFill>
              <a:srgbClr val="DD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45" name="Oval 38"/>
            <p:cNvSpPr>
              <a:spLocks noChangeArrowheads="1"/>
            </p:cNvSpPr>
            <p:nvPr/>
          </p:nvSpPr>
          <p:spPr bwMode="auto">
            <a:xfrm>
              <a:off x="4163894" y="1921478"/>
              <a:ext cx="56469" cy="53499"/>
            </a:xfrm>
            <a:prstGeom prst="ellipse">
              <a:avLst/>
            </a:prstGeom>
            <a:solidFill>
              <a:srgbClr val="DD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46" name="Oval 39"/>
            <p:cNvSpPr>
              <a:spLocks noChangeArrowheads="1"/>
            </p:cNvSpPr>
            <p:nvPr/>
          </p:nvSpPr>
          <p:spPr bwMode="auto">
            <a:xfrm>
              <a:off x="4287515" y="1982844"/>
              <a:ext cx="54943" cy="56646"/>
            </a:xfrm>
            <a:prstGeom prst="ellipse">
              <a:avLst/>
            </a:prstGeom>
            <a:solidFill>
              <a:srgbClr val="DD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47" name="Oval 40"/>
            <p:cNvSpPr>
              <a:spLocks noChangeArrowheads="1"/>
            </p:cNvSpPr>
            <p:nvPr/>
          </p:nvSpPr>
          <p:spPr bwMode="auto">
            <a:xfrm>
              <a:off x="4432502" y="1759407"/>
              <a:ext cx="56469" cy="56646"/>
            </a:xfrm>
            <a:prstGeom prst="ellipse">
              <a:avLst/>
            </a:prstGeom>
            <a:solidFill>
              <a:srgbClr val="DD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48" name="Oval 41"/>
            <p:cNvSpPr>
              <a:spLocks noChangeArrowheads="1"/>
            </p:cNvSpPr>
            <p:nvPr/>
          </p:nvSpPr>
          <p:spPr bwMode="auto">
            <a:xfrm>
              <a:off x="4560702" y="1856964"/>
              <a:ext cx="56469" cy="56646"/>
            </a:xfrm>
            <a:prstGeom prst="ellipse">
              <a:avLst/>
            </a:prstGeom>
            <a:solidFill>
              <a:srgbClr val="DD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49" name="Oval 42"/>
            <p:cNvSpPr>
              <a:spLocks noChangeArrowheads="1"/>
            </p:cNvSpPr>
            <p:nvPr/>
          </p:nvSpPr>
          <p:spPr bwMode="auto">
            <a:xfrm>
              <a:off x="4955984" y="1507647"/>
              <a:ext cx="56468" cy="56646"/>
            </a:xfrm>
            <a:prstGeom prst="ellipse">
              <a:avLst/>
            </a:prstGeom>
            <a:solidFill>
              <a:srgbClr val="DD3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50" name="Freeform 43"/>
            <p:cNvSpPr>
              <a:spLocks/>
            </p:cNvSpPr>
            <p:nvPr/>
          </p:nvSpPr>
          <p:spPr bwMode="auto">
            <a:xfrm>
              <a:off x="5186437" y="2160649"/>
              <a:ext cx="65626" cy="95983"/>
            </a:xfrm>
            <a:custGeom>
              <a:avLst/>
              <a:gdLst>
                <a:gd name="T0" fmla="*/ 25 w 25"/>
                <a:gd name="T1" fmla="*/ 0 h 37"/>
                <a:gd name="T2" fmla="*/ 0 w 25"/>
                <a:gd name="T3" fmla="*/ 16 h 37"/>
                <a:gd name="T4" fmla="*/ 0 w 25"/>
                <a:gd name="T5" fmla="*/ 37 h 37"/>
                <a:gd name="T6" fmla="*/ 20 w 25"/>
                <a:gd name="T7" fmla="*/ 25 h 37"/>
                <a:gd name="T8" fmla="*/ 25 w 25"/>
                <a:gd name="T9" fmla="*/ 29 h 37"/>
                <a:gd name="T10" fmla="*/ 25 w 25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7">
                  <a:moveTo>
                    <a:pt x="25" y="0"/>
                  </a:moveTo>
                  <a:cubicBezTo>
                    <a:pt x="17" y="6"/>
                    <a:pt x="9" y="12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34"/>
                    <a:pt x="14" y="30"/>
                    <a:pt x="20" y="25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113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51" name="Freeform 44"/>
            <p:cNvSpPr>
              <a:spLocks noEditPoints="1"/>
            </p:cNvSpPr>
            <p:nvPr/>
          </p:nvSpPr>
          <p:spPr bwMode="auto">
            <a:xfrm>
              <a:off x="4795734" y="1979697"/>
              <a:ext cx="390703" cy="303686"/>
            </a:xfrm>
            <a:custGeom>
              <a:avLst/>
              <a:gdLst>
                <a:gd name="T0" fmla="*/ 153 w 153"/>
                <a:gd name="T1" fmla="*/ 87 h 118"/>
                <a:gd name="T2" fmla="*/ 108 w 153"/>
                <a:gd name="T3" fmla="*/ 97 h 118"/>
                <a:gd name="T4" fmla="*/ 108 w 153"/>
                <a:gd name="T5" fmla="*/ 97 h 118"/>
                <a:gd name="T6" fmla="*/ 89 w 153"/>
                <a:gd name="T7" fmla="*/ 95 h 118"/>
                <a:gd name="T8" fmla="*/ 89 w 153"/>
                <a:gd name="T9" fmla="*/ 116 h 118"/>
                <a:gd name="T10" fmla="*/ 108 w 153"/>
                <a:gd name="T11" fmla="*/ 118 h 118"/>
                <a:gd name="T12" fmla="*/ 108 w 153"/>
                <a:gd name="T13" fmla="*/ 118 h 118"/>
                <a:gd name="T14" fmla="*/ 153 w 153"/>
                <a:gd name="T15" fmla="*/ 108 h 118"/>
                <a:gd name="T16" fmla="*/ 153 w 153"/>
                <a:gd name="T17" fmla="*/ 87 h 118"/>
                <a:gd name="T18" fmla="*/ 37 w 153"/>
                <a:gd name="T19" fmla="*/ 70 h 118"/>
                <a:gd name="T20" fmla="*/ 37 w 153"/>
                <a:gd name="T21" fmla="*/ 91 h 118"/>
                <a:gd name="T22" fmla="*/ 63 w 153"/>
                <a:gd name="T23" fmla="*/ 108 h 118"/>
                <a:gd name="T24" fmla="*/ 63 w 153"/>
                <a:gd name="T25" fmla="*/ 87 h 118"/>
                <a:gd name="T26" fmla="*/ 37 w 153"/>
                <a:gd name="T27" fmla="*/ 70 h 118"/>
                <a:gd name="T28" fmla="*/ 1 w 153"/>
                <a:gd name="T29" fmla="*/ 0 h 118"/>
                <a:gd name="T30" fmla="*/ 0 w 153"/>
                <a:gd name="T31" fmla="*/ 10 h 118"/>
                <a:gd name="T32" fmla="*/ 11 w 153"/>
                <a:gd name="T33" fmla="*/ 57 h 118"/>
                <a:gd name="T34" fmla="*/ 11 w 153"/>
                <a:gd name="T35" fmla="*/ 36 h 118"/>
                <a:gd name="T36" fmla="*/ 1 w 153"/>
                <a:gd name="T3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" h="118">
                  <a:moveTo>
                    <a:pt x="153" y="87"/>
                  </a:moveTo>
                  <a:cubicBezTo>
                    <a:pt x="139" y="93"/>
                    <a:pt x="124" y="97"/>
                    <a:pt x="108" y="97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1" y="97"/>
                    <a:pt x="95" y="96"/>
                    <a:pt x="89" y="95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95" y="117"/>
                    <a:pt x="101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24" y="118"/>
                    <a:pt x="139" y="114"/>
                    <a:pt x="153" y="108"/>
                  </a:cubicBezTo>
                  <a:cubicBezTo>
                    <a:pt x="153" y="87"/>
                    <a:pt x="153" y="87"/>
                    <a:pt x="153" y="87"/>
                  </a:cubicBezTo>
                  <a:moveTo>
                    <a:pt x="37" y="70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45" y="98"/>
                    <a:pt x="54" y="104"/>
                    <a:pt x="63" y="108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4" y="83"/>
                    <a:pt x="45" y="77"/>
                    <a:pt x="37" y="70"/>
                  </a:cubicBezTo>
                  <a:moveTo>
                    <a:pt x="1" y="0"/>
                  </a:moveTo>
                  <a:cubicBezTo>
                    <a:pt x="0" y="3"/>
                    <a:pt x="0" y="7"/>
                    <a:pt x="0" y="10"/>
                  </a:cubicBezTo>
                  <a:cubicBezTo>
                    <a:pt x="0" y="27"/>
                    <a:pt x="4" y="43"/>
                    <a:pt x="11" y="5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6" y="25"/>
                    <a:pt x="2" y="13"/>
                    <a:pt x="1" y="0"/>
                  </a:cubicBezTo>
                </a:path>
              </a:pathLst>
            </a:custGeom>
            <a:solidFill>
              <a:srgbClr val="C2C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52" name="Freeform 45"/>
            <p:cNvSpPr>
              <a:spLocks/>
            </p:cNvSpPr>
            <p:nvPr/>
          </p:nvSpPr>
          <p:spPr bwMode="auto">
            <a:xfrm>
              <a:off x="4823205" y="2072533"/>
              <a:ext cx="65626" cy="141615"/>
            </a:xfrm>
            <a:custGeom>
              <a:avLst/>
              <a:gdLst>
                <a:gd name="T0" fmla="*/ 0 w 26"/>
                <a:gd name="T1" fmla="*/ 0 h 55"/>
                <a:gd name="T2" fmla="*/ 0 w 26"/>
                <a:gd name="T3" fmla="*/ 21 h 55"/>
                <a:gd name="T4" fmla="*/ 26 w 26"/>
                <a:gd name="T5" fmla="*/ 55 h 55"/>
                <a:gd name="T6" fmla="*/ 26 w 26"/>
                <a:gd name="T7" fmla="*/ 34 h 55"/>
                <a:gd name="T8" fmla="*/ 0 w 2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5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6" y="34"/>
                    <a:pt x="15" y="46"/>
                    <a:pt x="26" y="5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5" y="25"/>
                    <a:pt x="6" y="13"/>
                    <a:pt x="0" y="0"/>
                  </a:cubicBezTo>
                </a:path>
              </a:pathLst>
            </a:custGeom>
            <a:solidFill>
              <a:srgbClr val="B87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53" name="Freeform 46"/>
            <p:cNvSpPr>
              <a:spLocks/>
            </p:cNvSpPr>
            <p:nvPr/>
          </p:nvSpPr>
          <p:spPr bwMode="auto">
            <a:xfrm>
              <a:off x="4955984" y="2201560"/>
              <a:ext cx="65625" cy="75528"/>
            </a:xfrm>
            <a:custGeom>
              <a:avLst/>
              <a:gdLst>
                <a:gd name="T0" fmla="*/ 0 w 26"/>
                <a:gd name="T1" fmla="*/ 0 h 29"/>
                <a:gd name="T2" fmla="*/ 0 w 26"/>
                <a:gd name="T3" fmla="*/ 21 h 29"/>
                <a:gd name="T4" fmla="*/ 26 w 26"/>
                <a:gd name="T5" fmla="*/ 29 h 29"/>
                <a:gd name="T6" fmla="*/ 26 w 26"/>
                <a:gd name="T7" fmla="*/ 8 h 29"/>
                <a:gd name="T8" fmla="*/ 0 w 2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9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8" y="25"/>
                    <a:pt x="17" y="28"/>
                    <a:pt x="26" y="2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7" y="7"/>
                    <a:pt x="8" y="4"/>
                    <a:pt x="0" y="0"/>
                  </a:cubicBezTo>
                </a:path>
              </a:pathLst>
            </a:custGeom>
            <a:solidFill>
              <a:srgbClr val="B87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54" name="Freeform 47"/>
            <p:cNvSpPr>
              <a:spLocks/>
            </p:cNvSpPr>
            <p:nvPr/>
          </p:nvSpPr>
          <p:spPr bwMode="auto">
            <a:xfrm>
              <a:off x="3655675" y="2092988"/>
              <a:ext cx="482274" cy="259628"/>
            </a:xfrm>
            <a:custGeom>
              <a:avLst/>
              <a:gdLst>
                <a:gd name="T0" fmla="*/ 62 w 445"/>
                <a:gd name="T1" fmla="*/ 0 h 239"/>
                <a:gd name="T2" fmla="*/ 0 w 445"/>
                <a:gd name="T3" fmla="*/ 0 h 239"/>
                <a:gd name="T4" fmla="*/ 0 w 445"/>
                <a:gd name="T5" fmla="*/ 239 h 239"/>
                <a:gd name="T6" fmla="*/ 445 w 445"/>
                <a:gd name="T7" fmla="*/ 239 h 239"/>
                <a:gd name="T8" fmla="*/ 445 w 445"/>
                <a:gd name="T9" fmla="*/ 239 h 239"/>
                <a:gd name="T10" fmla="*/ 62 w 445"/>
                <a:gd name="T11" fmla="*/ 239 h 239"/>
                <a:gd name="T12" fmla="*/ 62 w 445"/>
                <a:gd name="T1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239">
                  <a:moveTo>
                    <a:pt x="62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445" y="239"/>
                  </a:lnTo>
                  <a:lnTo>
                    <a:pt x="445" y="239"/>
                  </a:lnTo>
                  <a:lnTo>
                    <a:pt x="62" y="239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113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55" name="Freeform 48"/>
            <p:cNvSpPr>
              <a:spLocks/>
            </p:cNvSpPr>
            <p:nvPr/>
          </p:nvSpPr>
          <p:spPr bwMode="auto">
            <a:xfrm>
              <a:off x="3655675" y="2092988"/>
              <a:ext cx="482274" cy="259628"/>
            </a:xfrm>
            <a:custGeom>
              <a:avLst/>
              <a:gdLst>
                <a:gd name="T0" fmla="*/ 62 w 445"/>
                <a:gd name="T1" fmla="*/ 0 h 239"/>
                <a:gd name="T2" fmla="*/ 0 w 445"/>
                <a:gd name="T3" fmla="*/ 0 h 239"/>
                <a:gd name="T4" fmla="*/ 0 w 445"/>
                <a:gd name="T5" fmla="*/ 239 h 239"/>
                <a:gd name="T6" fmla="*/ 445 w 445"/>
                <a:gd name="T7" fmla="*/ 239 h 239"/>
                <a:gd name="T8" fmla="*/ 445 w 445"/>
                <a:gd name="T9" fmla="*/ 239 h 239"/>
                <a:gd name="T10" fmla="*/ 62 w 445"/>
                <a:gd name="T11" fmla="*/ 239 h 239"/>
                <a:gd name="T12" fmla="*/ 62 w 445"/>
                <a:gd name="T1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239">
                  <a:moveTo>
                    <a:pt x="62" y="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445" y="239"/>
                  </a:lnTo>
                  <a:lnTo>
                    <a:pt x="445" y="239"/>
                  </a:lnTo>
                  <a:lnTo>
                    <a:pt x="62" y="239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56" name="Freeform 49"/>
            <p:cNvSpPr>
              <a:spLocks noEditPoints="1"/>
            </p:cNvSpPr>
            <p:nvPr/>
          </p:nvSpPr>
          <p:spPr bwMode="auto">
            <a:xfrm>
              <a:off x="3722827" y="2092988"/>
              <a:ext cx="415122" cy="259628"/>
            </a:xfrm>
            <a:custGeom>
              <a:avLst/>
              <a:gdLst>
                <a:gd name="T0" fmla="*/ 63 w 162"/>
                <a:gd name="T1" fmla="*/ 79 h 101"/>
                <a:gd name="T2" fmla="*/ 63 w 162"/>
                <a:gd name="T3" fmla="*/ 44 h 101"/>
                <a:gd name="T4" fmla="*/ 89 w 162"/>
                <a:gd name="T5" fmla="*/ 44 h 101"/>
                <a:gd name="T6" fmla="*/ 89 w 162"/>
                <a:gd name="T7" fmla="*/ 79 h 101"/>
                <a:gd name="T8" fmla="*/ 63 w 162"/>
                <a:gd name="T9" fmla="*/ 79 h 101"/>
                <a:gd name="T10" fmla="*/ 115 w 162"/>
                <a:gd name="T11" fmla="*/ 79 h 101"/>
                <a:gd name="T12" fmla="*/ 115 w 162"/>
                <a:gd name="T13" fmla="*/ 13 h 101"/>
                <a:gd name="T14" fmla="*/ 141 w 162"/>
                <a:gd name="T15" fmla="*/ 13 h 101"/>
                <a:gd name="T16" fmla="*/ 141 w 162"/>
                <a:gd name="T17" fmla="*/ 79 h 101"/>
                <a:gd name="T18" fmla="*/ 115 w 162"/>
                <a:gd name="T19" fmla="*/ 79 h 101"/>
                <a:gd name="T20" fmla="*/ 148 w 162"/>
                <a:gd name="T21" fmla="*/ 0 h 101"/>
                <a:gd name="T22" fmla="*/ 100 w 162"/>
                <a:gd name="T23" fmla="*/ 0 h 101"/>
                <a:gd name="T24" fmla="*/ 49 w 162"/>
                <a:gd name="T25" fmla="*/ 33 h 101"/>
                <a:gd name="T26" fmla="*/ 50 w 162"/>
                <a:gd name="T27" fmla="*/ 38 h 101"/>
                <a:gd name="T28" fmla="*/ 39 w 162"/>
                <a:gd name="T29" fmla="*/ 49 h 101"/>
                <a:gd name="T30" fmla="*/ 28 w 162"/>
                <a:gd name="T31" fmla="*/ 38 h 101"/>
                <a:gd name="T32" fmla="*/ 39 w 162"/>
                <a:gd name="T33" fmla="*/ 27 h 101"/>
                <a:gd name="T34" fmla="*/ 46 w 162"/>
                <a:gd name="T35" fmla="*/ 29 h 101"/>
                <a:gd name="T36" fmla="*/ 90 w 162"/>
                <a:gd name="T37" fmla="*/ 0 h 101"/>
                <a:gd name="T38" fmla="*/ 0 w 162"/>
                <a:gd name="T39" fmla="*/ 0 h 101"/>
                <a:gd name="T40" fmla="*/ 0 w 162"/>
                <a:gd name="T41" fmla="*/ 101 h 101"/>
                <a:gd name="T42" fmla="*/ 162 w 162"/>
                <a:gd name="T43" fmla="*/ 101 h 101"/>
                <a:gd name="T44" fmla="*/ 162 w 162"/>
                <a:gd name="T45" fmla="*/ 15 h 101"/>
                <a:gd name="T46" fmla="*/ 148 w 162"/>
                <a:gd name="T4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01">
                  <a:moveTo>
                    <a:pt x="63" y="79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63" y="79"/>
                    <a:pt x="63" y="79"/>
                    <a:pt x="63" y="79"/>
                  </a:cubicBezTo>
                  <a:moveTo>
                    <a:pt x="115" y="79"/>
                  </a:moveTo>
                  <a:cubicBezTo>
                    <a:pt x="115" y="13"/>
                    <a:pt x="115" y="13"/>
                    <a:pt x="115" y="13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15" y="79"/>
                    <a:pt x="115" y="79"/>
                    <a:pt x="115" y="79"/>
                  </a:cubicBezTo>
                  <a:moveTo>
                    <a:pt x="14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5"/>
                    <a:pt x="50" y="36"/>
                    <a:pt x="50" y="38"/>
                  </a:cubicBezTo>
                  <a:cubicBezTo>
                    <a:pt x="50" y="44"/>
                    <a:pt x="45" y="49"/>
                    <a:pt x="39" y="49"/>
                  </a:cubicBezTo>
                  <a:cubicBezTo>
                    <a:pt x="33" y="49"/>
                    <a:pt x="28" y="44"/>
                    <a:pt x="28" y="38"/>
                  </a:cubicBezTo>
                  <a:cubicBezTo>
                    <a:pt x="28" y="32"/>
                    <a:pt x="33" y="27"/>
                    <a:pt x="39" y="27"/>
                  </a:cubicBezTo>
                  <a:cubicBezTo>
                    <a:pt x="42" y="27"/>
                    <a:pt x="44" y="28"/>
                    <a:pt x="46" y="29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7"/>
                    <a:pt x="156" y="0"/>
                    <a:pt x="148" y="0"/>
                  </a:cubicBezTo>
                </a:path>
              </a:pathLst>
            </a:custGeom>
            <a:solidFill>
              <a:srgbClr val="C2C8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57" name="Rectangle 50"/>
            <p:cNvSpPr>
              <a:spLocks noChangeArrowheads="1"/>
            </p:cNvSpPr>
            <p:nvPr/>
          </p:nvSpPr>
          <p:spPr bwMode="auto">
            <a:xfrm>
              <a:off x="3884603" y="2206280"/>
              <a:ext cx="65625" cy="88116"/>
            </a:xfrm>
            <a:prstGeom prst="rect">
              <a:avLst/>
            </a:prstGeom>
            <a:solidFill>
              <a:srgbClr val="B87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58" name="Rectangle 51"/>
            <p:cNvSpPr>
              <a:spLocks noChangeArrowheads="1"/>
            </p:cNvSpPr>
            <p:nvPr/>
          </p:nvSpPr>
          <p:spPr bwMode="auto">
            <a:xfrm>
              <a:off x="3884603" y="2206280"/>
              <a:ext cx="65625" cy="88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59" name="Rectangle 52"/>
            <p:cNvSpPr>
              <a:spLocks noChangeArrowheads="1"/>
            </p:cNvSpPr>
            <p:nvPr/>
          </p:nvSpPr>
          <p:spPr bwMode="auto">
            <a:xfrm>
              <a:off x="4017380" y="2126032"/>
              <a:ext cx="65626" cy="168364"/>
            </a:xfrm>
            <a:prstGeom prst="rect">
              <a:avLst/>
            </a:prstGeom>
            <a:solidFill>
              <a:srgbClr val="B87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60" name="Rectangle 53"/>
            <p:cNvSpPr>
              <a:spLocks noChangeArrowheads="1"/>
            </p:cNvSpPr>
            <p:nvPr/>
          </p:nvSpPr>
          <p:spPr bwMode="auto">
            <a:xfrm>
              <a:off x="4017380" y="2126032"/>
              <a:ext cx="65626" cy="168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61" name="Freeform 54"/>
            <p:cNvSpPr>
              <a:spLocks/>
            </p:cNvSpPr>
            <p:nvPr/>
          </p:nvSpPr>
          <p:spPr bwMode="auto">
            <a:xfrm>
              <a:off x="3840343" y="2092988"/>
              <a:ext cx="137357" cy="84969"/>
            </a:xfrm>
            <a:custGeom>
              <a:avLst/>
              <a:gdLst>
                <a:gd name="T0" fmla="*/ 54 w 54"/>
                <a:gd name="T1" fmla="*/ 0 h 33"/>
                <a:gd name="T2" fmla="*/ 44 w 54"/>
                <a:gd name="T3" fmla="*/ 0 h 33"/>
                <a:gd name="T4" fmla="*/ 0 w 54"/>
                <a:gd name="T5" fmla="*/ 29 h 33"/>
                <a:gd name="T6" fmla="*/ 3 w 54"/>
                <a:gd name="T7" fmla="*/ 33 h 33"/>
                <a:gd name="T8" fmla="*/ 54 w 5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3">
                  <a:moveTo>
                    <a:pt x="5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3" y="31"/>
                    <a:pt x="3" y="33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74A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62" name="Freeform 55"/>
            <p:cNvSpPr>
              <a:spLocks/>
            </p:cNvSpPr>
            <p:nvPr/>
          </p:nvSpPr>
          <p:spPr bwMode="auto">
            <a:xfrm>
              <a:off x="3794557" y="2160649"/>
              <a:ext cx="56469" cy="58219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21 w 22"/>
                <a:gd name="T9" fmla="*/ 6 h 22"/>
                <a:gd name="T10" fmla="*/ 18 w 22"/>
                <a:gd name="T11" fmla="*/ 2 h 22"/>
                <a:gd name="T12" fmla="*/ 11 w 22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9"/>
                    <a:pt x="22" y="8"/>
                    <a:pt x="21" y="6"/>
                  </a:cubicBezTo>
                  <a:cubicBezTo>
                    <a:pt x="21" y="4"/>
                    <a:pt x="19" y="3"/>
                    <a:pt x="18" y="2"/>
                  </a:cubicBezTo>
                  <a:cubicBezTo>
                    <a:pt x="16" y="1"/>
                    <a:pt x="14" y="0"/>
                    <a:pt x="11" y="0"/>
                  </a:cubicBezTo>
                </a:path>
              </a:pathLst>
            </a:custGeom>
            <a:solidFill>
              <a:srgbClr val="A83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63" name="Freeform 56"/>
            <p:cNvSpPr>
              <a:spLocks/>
            </p:cNvSpPr>
            <p:nvPr/>
          </p:nvSpPr>
          <p:spPr bwMode="auto">
            <a:xfrm>
              <a:off x="5268851" y="2149634"/>
              <a:ext cx="369337" cy="371346"/>
            </a:xfrm>
            <a:custGeom>
              <a:avLst/>
              <a:gdLst>
                <a:gd name="T0" fmla="*/ 133 w 144"/>
                <a:gd name="T1" fmla="*/ 134 h 145"/>
                <a:gd name="T2" fmla="*/ 133 w 144"/>
                <a:gd name="T3" fmla="*/ 135 h 145"/>
                <a:gd name="T4" fmla="*/ 94 w 144"/>
                <a:gd name="T5" fmla="*/ 134 h 145"/>
                <a:gd name="T6" fmla="*/ 10 w 144"/>
                <a:gd name="T7" fmla="*/ 50 h 145"/>
                <a:gd name="T8" fmla="*/ 11 w 144"/>
                <a:gd name="T9" fmla="*/ 11 h 145"/>
                <a:gd name="T10" fmla="*/ 11 w 144"/>
                <a:gd name="T11" fmla="*/ 11 h 145"/>
                <a:gd name="T12" fmla="*/ 49 w 144"/>
                <a:gd name="T13" fmla="*/ 11 h 145"/>
                <a:gd name="T14" fmla="*/ 133 w 144"/>
                <a:gd name="T15" fmla="*/ 96 h 145"/>
                <a:gd name="T16" fmla="*/ 133 w 144"/>
                <a:gd name="T17" fmla="*/ 13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5">
                  <a:moveTo>
                    <a:pt x="133" y="134"/>
                  </a:moveTo>
                  <a:cubicBezTo>
                    <a:pt x="133" y="135"/>
                    <a:pt x="133" y="135"/>
                    <a:pt x="133" y="135"/>
                  </a:cubicBezTo>
                  <a:cubicBezTo>
                    <a:pt x="123" y="145"/>
                    <a:pt x="105" y="145"/>
                    <a:pt x="94" y="134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0" y="39"/>
                    <a:pt x="0" y="2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1" y="0"/>
                    <a:pt x="39" y="1"/>
                    <a:pt x="49" y="11"/>
                  </a:cubicBezTo>
                  <a:cubicBezTo>
                    <a:pt x="133" y="96"/>
                    <a:pt x="133" y="96"/>
                    <a:pt x="133" y="96"/>
                  </a:cubicBezTo>
                  <a:cubicBezTo>
                    <a:pt x="144" y="106"/>
                    <a:pt x="144" y="124"/>
                    <a:pt x="133" y="134"/>
                  </a:cubicBezTo>
                  <a:close/>
                </a:path>
              </a:pathLst>
            </a:custGeom>
            <a:solidFill>
              <a:srgbClr val="F6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64" name="Freeform 57"/>
            <p:cNvSpPr>
              <a:spLocks/>
            </p:cNvSpPr>
            <p:nvPr/>
          </p:nvSpPr>
          <p:spPr bwMode="auto">
            <a:xfrm>
              <a:off x="5314636" y="2226736"/>
              <a:ext cx="277765" cy="276936"/>
            </a:xfrm>
            <a:custGeom>
              <a:avLst/>
              <a:gdLst>
                <a:gd name="T0" fmla="*/ 103 w 108"/>
                <a:gd name="T1" fmla="*/ 104 h 108"/>
                <a:gd name="T2" fmla="*/ 88 w 108"/>
                <a:gd name="T3" fmla="*/ 104 h 108"/>
                <a:gd name="T4" fmla="*/ 4 w 108"/>
                <a:gd name="T5" fmla="*/ 20 h 108"/>
                <a:gd name="T6" fmla="*/ 4 w 108"/>
                <a:gd name="T7" fmla="*/ 5 h 108"/>
                <a:gd name="T8" fmla="*/ 20 w 108"/>
                <a:gd name="T9" fmla="*/ 5 h 108"/>
                <a:gd name="T10" fmla="*/ 103 w 108"/>
                <a:gd name="T11" fmla="*/ 89 h 108"/>
                <a:gd name="T12" fmla="*/ 103 w 108"/>
                <a:gd name="T13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8">
                  <a:moveTo>
                    <a:pt x="103" y="104"/>
                  </a:moveTo>
                  <a:cubicBezTo>
                    <a:pt x="99" y="108"/>
                    <a:pt x="92" y="108"/>
                    <a:pt x="88" y="104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5"/>
                    <a:pt x="0" y="9"/>
                    <a:pt x="4" y="5"/>
                  </a:cubicBezTo>
                  <a:cubicBezTo>
                    <a:pt x="9" y="0"/>
                    <a:pt x="15" y="0"/>
                    <a:pt x="20" y="5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8" y="93"/>
                    <a:pt x="108" y="100"/>
                    <a:pt x="103" y="104"/>
                  </a:cubicBezTo>
                  <a:close/>
                </a:path>
              </a:pathLst>
            </a:custGeom>
            <a:solidFill>
              <a:srgbClr val="FAA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65" name="Freeform 58"/>
            <p:cNvSpPr>
              <a:spLocks/>
            </p:cNvSpPr>
            <p:nvPr/>
          </p:nvSpPr>
          <p:spPr bwMode="auto">
            <a:xfrm>
              <a:off x="4795734" y="1676012"/>
              <a:ext cx="550953" cy="553872"/>
            </a:xfrm>
            <a:custGeom>
              <a:avLst/>
              <a:gdLst>
                <a:gd name="T0" fmla="*/ 184 w 215"/>
                <a:gd name="T1" fmla="*/ 183 h 215"/>
                <a:gd name="T2" fmla="*/ 184 w 215"/>
                <a:gd name="T3" fmla="*/ 183 h 215"/>
                <a:gd name="T4" fmla="*/ 108 w 215"/>
                <a:gd name="T5" fmla="*/ 215 h 215"/>
                <a:gd name="T6" fmla="*/ 0 w 215"/>
                <a:gd name="T7" fmla="*/ 107 h 215"/>
                <a:gd name="T8" fmla="*/ 32 w 215"/>
                <a:gd name="T9" fmla="*/ 31 h 215"/>
                <a:gd name="T10" fmla="*/ 108 w 215"/>
                <a:gd name="T11" fmla="*/ 0 h 215"/>
                <a:gd name="T12" fmla="*/ 184 w 215"/>
                <a:gd name="T13" fmla="*/ 31 h 215"/>
                <a:gd name="T14" fmla="*/ 215 w 215"/>
                <a:gd name="T15" fmla="*/ 107 h 215"/>
                <a:gd name="T16" fmla="*/ 184 w 215"/>
                <a:gd name="T17" fmla="*/ 18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215">
                  <a:moveTo>
                    <a:pt x="184" y="183"/>
                  </a:moveTo>
                  <a:cubicBezTo>
                    <a:pt x="184" y="183"/>
                    <a:pt x="184" y="183"/>
                    <a:pt x="184" y="183"/>
                  </a:cubicBezTo>
                  <a:cubicBezTo>
                    <a:pt x="164" y="204"/>
                    <a:pt x="136" y="215"/>
                    <a:pt x="108" y="215"/>
                  </a:cubicBezTo>
                  <a:cubicBezTo>
                    <a:pt x="48" y="215"/>
                    <a:pt x="0" y="166"/>
                    <a:pt x="0" y="107"/>
                  </a:cubicBezTo>
                  <a:cubicBezTo>
                    <a:pt x="0" y="78"/>
                    <a:pt x="12" y="51"/>
                    <a:pt x="32" y="31"/>
                  </a:cubicBezTo>
                  <a:cubicBezTo>
                    <a:pt x="52" y="11"/>
                    <a:pt x="79" y="0"/>
                    <a:pt x="108" y="0"/>
                  </a:cubicBezTo>
                  <a:cubicBezTo>
                    <a:pt x="137" y="0"/>
                    <a:pt x="164" y="11"/>
                    <a:pt x="184" y="31"/>
                  </a:cubicBezTo>
                  <a:cubicBezTo>
                    <a:pt x="204" y="52"/>
                    <a:pt x="215" y="79"/>
                    <a:pt x="215" y="107"/>
                  </a:cubicBezTo>
                  <a:cubicBezTo>
                    <a:pt x="215" y="136"/>
                    <a:pt x="204" y="163"/>
                    <a:pt x="184" y="183"/>
                  </a:cubicBezTo>
                </a:path>
              </a:pathLst>
            </a:custGeom>
            <a:solidFill>
              <a:srgbClr val="215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66" name="Freeform 59"/>
            <p:cNvSpPr>
              <a:spLocks/>
            </p:cNvSpPr>
            <p:nvPr/>
          </p:nvSpPr>
          <p:spPr bwMode="auto">
            <a:xfrm>
              <a:off x="4810996" y="1693320"/>
              <a:ext cx="259451" cy="520829"/>
            </a:xfrm>
            <a:custGeom>
              <a:avLst/>
              <a:gdLst>
                <a:gd name="T0" fmla="*/ 102 w 102"/>
                <a:gd name="T1" fmla="*/ 203 h 203"/>
                <a:gd name="T2" fmla="*/ 30 w 102"/>
                <a:gd name="T3" fmla="*/ 173 h 203"/>
                <a:gd name="T4" fmla="*/ 0 w 102"/>
                <a:gd name="T5" fmla="*/ 101 h 203"/>
                <a:gd name="T6" fmla="*/ 30 w 102"/>
                <a:gd name="T7" fmla="*/ 29 h 203"/>
                <a:gd name="T8" fmla="*/ 102 w 102"/>
                <a:gd name="T9" fmla="*/ 0 h 203"/>
                <a:gd name="T10" fmla="*/ 102 w 102"/>
                <a:gd name="T11" fmla="*/ 0 h 203"/>
                <a:gd name="T12" fmla="*/ 102 w 102"/>
                <a:gd name="T13" fmla="*/ 13 h 203"/>
                <a:gd name="T14" fmla="*/ 102 w 102"/>
                <a:gd name="T15" fmla="*/ 13 h 203"/>
                <a:gd name="T16" fmla="*/ 40 w 102"/>
                <a:gd name="T17" fmla="*/ 39 h 203"/>
                <a:gd name="T18" fmla="*/ 14 w 102"/>
                <a:gd name="T19" fmla="*/ 101 h 203"/>
                <a:gd name="T20" fmla="*/ 40 w 102"/>
                <a:gd name="T21" fmla="*/ 163 h 203"/>
                <a:gd name="T22" fmla="*/ 102 w 102"/>
                <a:gd name="T23" fmla="*/ 189 h 203"/>
                <a:gd name="T24" fmla="*/ 102 w 102"/>
                <a:gd name="T2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203">
                  <a:moveTo>
                    <a:pt x="102" y="203"/>
                  </a:moveTo>
                  <a:cubicBezTo>
                    <a:pt x="75" y="203"/>
                    <a:pt x="49" y="192"/>
                    <a:pt x="30" y="173"/>
                  </a:cubicBezTo>
                  <a:cubicBezTo>
                    <a:pt x="11" y="154"/>
                    <a:pt x="0" y="128"/>
                    <a:pt x="0" y="101"/>
                  </a:cubicBezTo>
                  <a:cubicBezTo>
                    <a:pt x="0" y="74"/>
                    <a:pt x="11" y="49"/>
                    <a:pt x="30" y="29"/>
                  </a:cubicBezTo>
                  <a:cubicBezTo>
                    <a:pt x="49" y="10"/>
                    <a:pt x="75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78" y="13"/>
                    <a:pt x="56" y="22"/>
                    <a:pt x="40" y="39"/>
                  </a:cubicBezTo>
                  <a:cubicBezTo>
                    <a:pt x="23" y="56"/>
                    <a:pt x="14" y="78"/>
                    <a:pt x="14" y="101"/>
                  </a:cubicBezTo>
                  <a:cubicBezTo>
                    <a:pt x="14" y="124"/>
                    <a:pt x="23" y="147"/>
                    <a:pt x="40" y="163"/>
                  </a:cubicBezTo>
                  <a:cubicBezTo>
                    <a:pt x="56" y="180"/>
                    <a:pt x="78" y="189"/>
                    <a:pt x="102" y="189"/>
                  </a:cubicBezTo>
                  <a:lnTo>
                    <a:pt x="102" y="203"/>
                  </a:lnTo>
                  <a:close/>
                </a:path>
              </a:pathLst>
            </a:custGeom>
            <a:solidFill>
              <a:srgbClr val="408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67" name="Freeform 60"/>
            <p:cNvSpPr>
              <a:spLocks/>
            </p:cNvSpPr>
            <p:nvPr/>
          </p:nvSpPr>
          <p:spPr bwMode="auto">
            <a:xfrm>
              <a:off x="4865938" y="1746819"/>
              <a:ext cx="410544" cy="410684"/>
            </a:xfrm>
            <a:custGeom>
              <a:avLst/>
              <a:gdLst>
                <a:gd name="T0" fmla="*/ 23 w 160"/>
                <a:gd name="T1" fmla="*/ 24 h 160"/>
                <a:gd name="T2" fmla="*/ 0 w 160"/>
                <a:gd name="T3" fmla="*/ 80 h 160"/>
                <a:gd name="T4" fmla="*/ 80 w 160"/>
                <a:gd name="T5" fmla="*/ 160 h 160"/>
                <a:gd name="T6" fmla="*/ 136 w 160"/>
                <a:gd name="T7" fmla="*/ 137 h 160"/>
                <a:gd name="T8" fmla="*/ 136 w 160"/>
                <a:gd name="T9" fmla="*/ 137 h 160"/>
                <a:gd name="T10" fmla="*/ 160 w 160"/>
                <a:gd name="T11" fmla="*/ 80 h 160"/>
                <a:gd name="T12" fmla="*/ 137 w 160"/>
                <a:gd name="T13" fmla="*/ 24 h 160"/>
                <a:gd name="T14" fmla="*/ 80 w 160"/>
                <a:gd name="T15" fmla="*/ 0 h 160"/>
                <a:gd name="T16" fmla="*/ 23 w 160"/>
                <a:gd name="T17" fmla="*/ 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60">
                  <a:moveTo>
                    <a:pt x="23" y="24"/>
                  </a:moveTo>
                  <a:cubicBezTo>
                    <a:pt x="8" y="39"/>
                    <a:pt x="0" y="59"/>
                    <a:pt x="0" y="80"/>
                  </a:cubicBezTo>
                  <a:cubicBezTo>
                    <a:pt x="0" y="124"/>
                    <a:pt x="36" y="160"/>
                    <a:pt x="80" y="160"/>
                  </a:cubicBezTo>
                  <a:cubicBezTo>
                    <a:pt x="101" y="160"/>
                    <a:pt x="121" y="152"/>
                    <a:pt x="136" y="137"/>
                  </a:cubicBezTo>
                  <a:cubicBezTo>
                    <a:pt x="136" y="137"/>
                    <a:pt x="136" y="137"/>
                    <a:pt x="136" y="137"/>
                  </a:cubicBezTo>
                  <a:cubicBezTo>
                    <a:pt x="152" y="122"/>
                    <a:pt x="160" y="102"/>
                    <a:pt x="160" y="80"/>
                  </a:cubicBezTo>
                  <a:cubicBezTo>
                    <a:pt x="160" y="59"/>
                    <a:pt x="152" y="39"/>
                    <a:pt x="137" y="24"/>
                  </a:cubicBezTo>
                  <a:cubicBezTo>
                    <a:pt x="121" y="9"/>
                    <a:pt x="101" y="0"/>
                    <a:pt x="80" y="0"/>
                  </a:cubicBezTo>
                  <a:cubicBezTo>
                    <a:pt x="59" y="0"/>
                    <a:pt x="38" y="8"/>
                    <a:pt x="23" y="24"/>
                  </a:cubicBezTo>
                </a:path>
              </a:pathLst>
            </a:custGeom>
            <a:solidFill>
              <a:srgbClr val="98D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68" name="Freeform 61"/>
            <p:cNvSpPr>
              <a:spLocks/>
            </p:cNvSpPr>
            <p:nvPr/>
          </p:nvSpPr>
          <p:spPr bwMode="auto">
            <a:xfrm>
              <a:off x="4904093" y="1746819"/>
              <a:ext cx="372389" cy="396522"/>
            </a:xfrm>
            <a:custGeom>
              <a:avLst/>
              <a:gdLst>
                <a:gd name="T0" fmla="*/ 122 w 145"/>
                <a:gd name="T1" fmla="*/ 24 h 155"/>
                <a:gd name="T2" fmla="*/ 65 w 145"/>
                <a:gd name="T3" fmla="*/ 0 h 155"/>
                <a:gd name="T4" fmla="*/ 47 w 145"/>
                <a:gd name="T5" fmla="*/ 2 h 155"/>
                <a:gd name="T6" fmla="*/ 24 w 145"/>
                <a:gd name="T7" fmla="*/ 19 h 155"/>
                <a:gd name="T8" fmla="*/ 0 w 145"/>
                <a:gd name="T9" fmla="*/ 75 h 155"/>
                <a:gd name="T10" fmla="*/ 80 w 145"/>
                <a:gd name="T11" fmla="*/ 155 h 155"/>
                <a:gd name="T12" fmla="*/ 98 w 145"/>
                <a:gd name="T13" fmla="*/ 153 h 155"/>
                <a:gd name="T14" fmla="*/ 121 w 145"/>
                <a:gd name="T15" fmla="*/ 137 h 155"/>
                <a:gd name="T16" fmla="*/ 121 w 145"/>
                <a:gd name="T17" fmla="*/ 137 h 155"/>
                <a:gd name="T18" fmla="*/ 145 w 145"/>
                <a:gd name="T19" fmla="*/ 80 h 155"/>
                <a:gd name="T20" fmla="*/ 122 w 145"/>
                <a:gd name="T21" fmla="*/ 2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55">
                  <a:moveTo>
                    <a:pt x="122" y="24"/>
                  </a:moveTo>
                  <a:cubicBezTo>
                    <a:pt x="106" y="9"/>
                    <a:pt x="86" y="0"/>
                    <a:pt x="65" y="0"/>
                  </a:cubicBezTo>
                  <a:cubicBezTo>
                    <a:pt x="59" y="0"/>
                    <a:pt x="53" y="1"/>
                    <a:pt x="47" y="2"/>
                  </a:cubicBezTo>
                  <a:cubicBezTo>
                    <a:pt x="39" y="6"/>
                    <a:pt x="31" y="12"/>
                    <a:pt x="24" y="19"/>
                  </a:cubicBezTo>
                  <a:cubicBezTo>
                    <a:pt x="9" y="34"/>
                    <a:pt x="0" y="54"/>
                    <a:pt x="0" y="75"/>
                  </a:cubicBezTo>
                  <a:cubicBezTo>
                    <a:pt x="0" y="119"/>
                    <a:pt x="36" y="155"/>
                    <a:pt x="80" y="155"/>
                  </a:cubicBezTo>
                  <a:cubicBezTo>
                    <a:pt x="86" y="155"/>
                    <a:pt x="92" y="154"/>
                    <a:pt x="98" y="153"/>
                  </a:cubicBezTo>
                  <a:cubicBezTo>
                    <a:pt x="106" y="149"/>
                    <a:pt x="114" y="144"/>
                    <a:pt x="121" y="137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37" y="122"/>
                    <a:pt x="145" y="102"/>
                    <a:pt x="145" y="80"/>
                  </a:cubicBezTo>
                  <a:cubicBezTo>
                    <a:pt x="145" y="59"/>
                    <a:pt x="137" y="39"/>
                    <a:pt x="122" y="24"/>
                  </a:cubicBezTo>
                </a:path>
              </a:pathLst>
            </a:custGeom>
            <a:solidFill>
              <a:srgbClr val="C0E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69" name="Freeform 62"/>
            <p:cNvSpPr>
              <a:spLocks/>
            </p:cNvSpPr>
            <p:nvPr/>
          </p:nvSpPr>
          <p:spPr bwMode="auto">
            <a:xfrm>
              <a:off x="5213908" y="2097709"/>
              <a:ext cx="123621" cy="124306"/>
            </a:xfrm>
            <a:custGeom>
              <a:avLst/>
              <a:gdLst>
                <a:gd name="T0" fmla="*/ 42 w 48"/>
                <a:gd name="T1" fmla="*/ 43 h 48"/>
                <a:gd name="T2" fmla="*/ 23 w 48"/>
                <a:gd name="T3" fmla="*/ 42 h 48"/>
                <a:gd name="T4" fmla="*/ 6 w 48"/>
                <a:gd name="T5" fmla="*/ 25 h 48"/>
                <a:gd name="T6" fmla="*/ 6 w 48"/>
                <a:gd name="T7" fmla="*/ 5 h 48"/>
                <a:gd name="T8" fmla="*/ 6 w 48"/>
                <a:gd name="T9" fmla="*/ 5 h 48"/>
                <a:gd name="T10" fmla="*/ 25 w 48"/>
                <a:gd name="T11" fmla="*/ 5 h 48"/>
                <a:gd name="T12" fmla="*/ 42 w 48"/>
                <a:gd name="T13" fmla="*/ 23 h 48"/>
                <a:gd name="T14" fmla="*/ 42 w 48"/>
                <a:gd name="T15" fmla="*/ 42 h 48"/>
                <a:gd name="T16" fmla="*/ 42 w 48"/>
                <a:gd name="T17" fmla="*/ 4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8">
                  <a:moveTo>
                    <a:pt x="42" y="43"/>
                  </a:moveTo>
                  <a:cubicBezTo>
                    <a:pt x="37" y="48"/>
                    <a:pt x="28" y="48"/>
                    <a:pt x="23" y="4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0" y="19"/>
                    <a:pt x="0" y="11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1" y="0"/>
                    <a:pt x="20" y="0"/>
                    <a:pt x="25" y="5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8" y="28"/>
                    <a:pt x="48" y="37"/>
                    <a:pt x="42" y="42"/>
                  </a:cubicBezTo>
                  <a:lnTo>
                    <a:pt x="42" y="43"/>
                  </a:lnTo>
                  <a:close/>
                </a:path>
              </a:pathLst>
            </a:custGeom>
            <a:solidFill>
              <a:srgbClr val="2159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70" name="Freeform 63"/>
            <p:cNvSpPr>
              <a:spLocks/>
            </p:cNvSpPr>
            <p:nvPr/>
          </p:nvSpPr>
          <p:spPr bwMode="auto">
            <a:xfrm>
              <a:off x="4865938" y="1816053"/>
              <a:ext cx="51890" cy="270642"/>
            </a:xfrm>
            <a:custGeom>
              <a:avLst/>
              <a:gdLst>
                <a:gd name="T0" fmla="*/ 20 w 20"/>
                <a:gd name="T1" fmla="*/ 0 h 106"/>
                <a:gd name="T2" fmla="*/ 0 w 20"/>
                <a:gd name="T3" fmla="*/ 53 h 106"/>
                <a:gd name="T4" fmla="*/ 0 w 20"/>
                <a:gd name="T5" fmla="*/ 53 h 106"/>
                <a:gd name="T6" fmla="*/ 20 w 20"/>
                <a:gd name="T7" fmla="*/ 106 h 106"/>
                <a:gd name="T8" fmla="*/ 20 w 20"/>
                <a:gd name="T9" fmla="*/ 75 h 106"/>
                <a:gd name="T10" fmla="*/ 15 w 20"/>
                <a:gd name="T11" fmla="*/ 48 h 106"/>
                <a:gd name="T12" fmla="*/ 20 w 20"/>
                <a:gd name="T13" fmla="*/ 21 h 106"/>
                <a:gd name="T14" fmla="*/ 20 w 20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06">
                  <a:moveTo>
                    <a:pt x="20" y="0"/>
                  </a:moveTo>
                  <a:cubicBezTo>
                    <a:pt x="7" y="15"/>
                    <a:pt x="0" y="3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3"/>
                    <a:pt x="7" y="92"/>
                    <a:pt x="20" y="106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7" y="66"/>
                    <a:pt x="15" y="57"/>
                    <a:pt x="15" y="48"/>
                  </a:cubicBezTo>
                  <a:cubicBezTo>
                    <a:pt x="15" y="39"/>
                    <a:pt x="17" y="30"/>
                    <a:pt x="20" y="21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907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71" name="Freeform 64"/>
            <p:cNvSpPr>
              <a:spLocks/>
            </p:cNvSpPr>
            <p:nvPr/>
          </p:nvSpPr>
          <p:spPr bwMode="auto">
            <a:xfrm>
              <a:off x="4904093" y="1871126"/>
              <a:ext cx="13735" cy="136894"/>
            </a:xfrm>
            <a:custGeom>
              <a:avLst/>
              <a:gdLst>
                <a:gd name="T0" fmla="*/ 5 w 5"/>
                <a:gd name="T1" fmla="*/ 0 h 54"/>
                <a:gd name="T2" fmla="*/ 0 w 5"/>
                <a:gd name="T3" fmla="*/ 27 h 54"/>
                <a:gd name="T4" fmla="*/ 5 w 5"/>
                <a:gd name="T5" fmla="*/ 54 h 54"/>
                <a:gd name="T6" fmla="*/ 5 w 5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4">
                  <a:moveTo>
                    <a:pt x="5" y="0"/>
                  </a:moveTo>
                  <a:cubicBezTo>
                    <a:pt x="2" y="9"/>
                    <a:pt x="0" y="18"/>
                    <a:pt x="0" y="27"/>
                  </a:cubicBezTo>
                  <a:cubicBezTo>
                    <a:pt x="0" y="36"/>
                    <a:pt x="2" y="45"/>
                    <a:pt x="5" y="54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B67E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72" name="Freeform 65"/>
            <p:cNvSpPr>
              <a:spLocks noEditPoints="1"/>
            </p:cNvSpPr>
            <p:nvPr/>
          </p:nvSpPr>
          <p:spPr bwMode="auto">
            <a:xfrm>
              <a:off x="4984981" y="1746819"/>
              <a:ext cx="119042" cy="410684"/>
            </a:xfrm>
            <a:custGeom>
              <a:avLst/>
              <a:gdLst>
                <a:gd name="T0" fmla="*/ 0 w 47"/>
                <a:gd name="T1" fmla="*/ 138 h 160"/>
                <a:gd name="T2" fmla="*/ 0 w 47"/>
                <a:gd name="T3" fmla="*/ 153 h 160"/>
                <a:gd name="T4" fmla="*/ 34 w 47"/>
                <a:gd name="T5" fmla="*/ 160 h 160"/>
                <a:gd name="T6" fmla="*/ 34 w 47"/>
                <a:gd name="T7" fmla="*/ 160 h 160"/>
                <a:gd name="T8" fmla="*/ 47 w 47"/>
                <a:gd name="T9" fmla="*/ 159 h 160"/>
                <a:gd name="T10" fmla="*/ 47 w 47"/>
                <a:gd name="T11" fmla="*/ 155 h 160"/>
                <a:gd name="T12" fmla="*/ 0 w 47"/>
                <a:gd name="T13" fmla="*/ 138 h 160"/>
                <a:gd name="T14" fmla="*/ 34 w 47"/>
                <a:gd name="T15" fmla="*/ 0 h 160"/>
                <a:gd name="T16" fmla="*/ 0 w 47"/>
                <a:gd name="T17" fmla="*/ 7 h 160"/>
                <a:gd name="T18" fmla="*/ 0 w 47"/>
                <a:gd name="T19" fmla="*/ 12 h 160"/>
                <a:gd name="T20" fmla="*/ 16 w 47"/>
                <a:gd name="T21" fmla="*/ 2 h 160"/>
                <a:gd name="T22" fmla="*/ 34 w 47"/>
                <a:gd name="T23" fmla="*/ 0 h 160"/>
                <a:gd name="T24" fmla="*/ 34 w 47"/>
                <a:gd name="T25" fmla="*/ 0 h 160"/>
                <a:gd name="T26" fmla="*/ 34 w 47"/>
                <a:gd name="T2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60">
                  <a:moveTo>
                    <a:pt x="0" y="138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11" y="158"/>
                    <a:pt x="22" y="160"/>
                    <a:pt x="34" y="160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8" y="160"/>
                    <a:pt x="43" y="160"/>
                    <a:pt x="47" y="159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30" y="155"/>
                    <a:pt x="13" y="149"/>
                    <a:pt x="0" y="138"/>
                  </a:cubicBezTo>
                  <a:moveTo>
                    <a:pt x="34" y="0"/>
                  </a:moveTo>
                  <a:cubicBezTo>
                    <a:pt x="22" y="0"/>
                    <a:pt x="11" y="3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8"/>
                    <a:pt x="11" y="5"/>
                    <a:pt x="16" y="2"/>
                  </a:cubicBezTo>
                  <a:cubicBezTo>
                    <a:pt x="22" y="1"/>
                    <a:pt x="2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07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4984981" y="1746819"/>
              <a:ext cx="119042" cy="396522"/>
            </a:xfrm>
            <a:custGeom>
              <a:avLst/>
              <a:gdLst>
                <a:gd name="T0" fmla="*/ 34 w 47"/>
                <a:gd name="T1" fmla="*/ 0 h 155"/>
                <a:gd name="T2" fmla="*/ 16 w 47"/>
                <a:gd name="T3" fmla="*/ 2 h 155"/>
                <a:gd name="T4" fmla="*/ 0 w 47"/>
                <a:gd name="T5" fmla="*/ 12 h 155"/>
                <a:gd name="T6" fmla="*/ 0 w 47"/>
                <a:gd name="T7" fmla="*/ 138 h 155"/>
                <a:gd name="T8" fmla="*/ 47 w 47"/>
                <a:gd name="T9" fmla="*/ 155 h 155"/>
                <a:gd name="T10" fmla="*/ 47 w 47"/>
                <a:gd name="T11" fmla="*/ 1 h 155"/>
                <a:gd name="T12" fmla="*/ 34 w 47"/>
                <a:gd name="T13" fmla="*/ 0 h 155"/>
                <a:gd name="T14" fmla="*/ 34 w 47"/>
                <a:gd name="T15" fmla="*/ 0 h 155"/>
                <a:gd name="T16" fmla="*/ 34 w 47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5">
                  <a:moveTo>
                    <a:pt x="34" y="0"/>
                  </a:moveTo>
                  <a:cubicBezTo>
                    <a:pt x="28" y="0"/>
                    <a:pt x="22" y="1"/>
                    <a:pt x="16" y="2"/>
                  </a:cubicBezTo>
                  <a:cubicBezTo>
                    <a:pt x="11" y="5"/>
                    <a:pt x="5" y="8"/>
                    <a:pt x="0" y="12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3" y="149"/>
                    <a:pt x="30" y="155"/>
                    <a:pt x="47" y="155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3" y="1"/>
                    <a:pt x="39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B67E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3547315" y="2352616"/>
              <a:ext cx="590634" cy="221863"/>
            </a:xfrm>
            <a:custGeom>
              <a:avLst/>
              <a:gdLst>
                <a:gd name="T0" fmla="*/ 42 w 230"/>
                <a:gd name="T1" fmla="*/ 0 h 87"/>
                <a:gd name="T2" fmla="*/ 0 w 230"/>
                <a:gd name="T3" fmla="*/ 0 h 87"/>
                <a:gd name="T4" fmla="*/ 0 w 230"/>
                <a:gd name="T5" fmla="*/ 87 h 87"/>
                <a:gd name="T6" fmla="*/ 230 w 230"/>
                <a:gd name="T7" fmla="*/ 87 h 87"/>
                <a:gd name="T8" fmla="*/ 230 w 230"/>
                <a:gd name="T9" fmla="*/ 85 h 87"/>
                <a:gd name="T10" fmla="*/ 58 w 230"/>
                <a:gd name="T11" fmla="*/ 85 h 87"/>
                <a:gd name="T12" fmla="*/ 42 w 230"/>
                <a:gd name="T13" fmla="*/ 70 h 87"/>
                <a:gd name="T14" fmla="*/ 42 w 230"/>
                <a:gd name="T15" fmla="*/ 25 h 87"/>
                <a:gd name="T16" fmla="*/ 230 w 230"/>
                <a:gd name="T17" fmla="*/ 25 h 87"/>
                <a:gd name="T18" fmla="*/ 42 w 230"/>
                <a:gd name="T19" fmla="*/ 25 h 87"/>
                <a:gd name="T20" fmla="*/ 42 w 230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87">
                  <a:moveTo>
                    <a:pt x="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30" y="87"/>
                    <a:pt x="230" y="87"/>
                    <a:pt x="230" y="87"/>
                  </a:cubicBezTo>
                  <a:cubicBezTo>
                    <a:pt x="230" y="85"/>
                    <a:pt x="230" y="85"/>
                    <a:pt x="230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49" y="85"/>
                    <a:pt x="42" y="78"/>
                    <a:pt x="42" y="70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C2A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3655675" y="2417129"/>
              <a:ext cx="482274" cy="152630"/>
            </a:xfrm>
            <a:custGeom>
              <a:avLst/>
              <a:gdLst>
                <a:gd name="T0" fmla="*/ 188 w 188"/>
                <a:gd name="T1" fmla="*/ 0 h 60"/>
                <a:gd name="T2" fmla="*/ 0 w 188"/>
                <a:gd name="T3" fmla="*/ 0 h 60"/>
                <a:gd name="T4" fmla="*/ 0 w 188"/>
                <a:gd name="T5" fmla="*/ 45 h 60"/>
                <a:gd name="T6" fmla="*/ 16 w 188"/>
                <a:gd name="T7" fmla="*/ 60 h 60"/>
                <a:gd name="T8" fmla="*/ 188 w 188"/>
                <a:gd name="T9" fmla="*/ 60 h 60"/>
                <a:gd name="T10" fmla="*/ 188 w 18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60">
                  <a:moveTo>
                    <a:pt x="1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3"/>
                    <a:pt x="7" y="60"/>
                    <a:pt x="16" y="60"/>
                  </a:cubicBezTo>
                  <a:cubicBezTo>
                    <a:pt x="188" y="60"/>
                    <a:pt x="188" y="60"/>
                    <a:pt x="188" y="60"/>
                  </a:cubicBezTo>
                  <a:cubicBezTo>
                    <a:pt x="188" y="0"/>
                    <a:pt x="188" y="0"/>
                    <a:pt x="188" y="0"/>
                  </a:cubicBezTo>
                </a:path>
              </a:pathLst>
            </a:custGeom>
            <a:solidFill>
              <a:srgbClr val="B0B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76" name="Rectangle 69"/>
            <p:cNvSpPr>
              <a:spLocks noChangeArrowheads="1"/>
            </p:cNvSpPr>
            <p:nvPr/>
          </p:nvSpPr>
          <p:spPr bwMode="auto">
            <a:xfrm>
              <a:off x="3655675" y="2352616"/>
              <a:ext cx="482274" cy="64513"/>
            </a:xfrm>
            <a:prstGeom prst="rect">
              <a:avLst/>
            </a:prstGeom>
            <a:solidFill>
              <a:srgbClr val="0D3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77" name="Rectangle 70"/>
            <p:cNvSpPr>
              <a:spLocks noChangeArrowheads="1"/>
            </p:cNvSpPr>
            <p:nvPr/>
          </p:nvSpPr>
          <p:spPr bwMode="auto">
            <a:xfrm>
              <a:off x="3655675" y="2352616"/>
              <a:ext cx="482274" cy="6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3509161" y="2110297"/>
              <a:ext cx="589107" cy="755280"/>
            </a:xfrm>
            <a:custGeom>
              <a:avLst/>
              <a:gdLst>
                <a:gd name="T0" fmla="*/ 215 w 230"/>
                <a:gd name="T1" fmla="*/ 0 h 294"/>
                <a:gd name="T2" fmla="*/ 14 w 230"/>
                <a:gd name="T3" fmla="*/ 0 h 294"/>
                <a:gd name="T4" fmla="*/ 0 w 230"/>
                <a:gd name="T5" fmla="*/ 15 h 294"/>
                <a:gd name="T6" fmla="*/ 0 w 230"/>
                <a:gd name="T7" fmla="*/ 279 h 294"/>
                <a:gd name="T8" fmla="*/ 14 w 230"/>
                <a:gd name="T9" fmla="*/ 294 h 294"/>
                <a:gd name="T10" fmla="*/ 215 w 230"/>
                <a:gd name="T11" fmla="*/ 294 h 294"/>
                <a:gd name="T12" fmla="*/ 230 w 230"/>
                <a:gd name="T13" fmla="*/ 279 h 294"/>
                <a:gd name="T14" fmla="*/ 230 w 230"/>
                <a:gd name="T15" fmla="*/ 15 h 294"/>
                <a:gd name="T16" fmla="*/ 215 w 230"/>
                <a:gd name="T1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94">
                  <a:moveTo>
                    <a:pt x="215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87"/>
                    <a:pt x="6" y="294"/>
                    <a:pt x="14" y="294"/>
                  </a:cubicBezTo>
                  <a:cubicBezTo>
                    <a:pt x="215" y="294"/>
                    <a:pt x="215" y="294"/>
                    <a:pt x="215" y="294"/>
                  </a:cubicBezTo>
                  <a:cubicBezTo>
                    <a:pt x="223" y="294"/>
                    <a:pt x="230" y="287"/>
                    <a:pt x="230" y="279"/>
                  </a:cubicBezTo>
                  <a:cubicBezTo>
                    <a:pt x="230" y="15"/>
                    <a:pt x="230" y="15"/>
                    <a:pt x="230" y="15"/>
                  </a:cubicBezTo>
                  <a:cubicBezTo>
                    <a:pt x="230" y="7"/>
                    <a:pt x="223" y="0"/>
                    <a:pt x="215" y="0"/>
                  </a:cubicBezTo>
                  <a:close/>
                </a:path>
              </a:pathLst>
            </a:custGeom>
            <a:solidFill>
              <a:srgbClr val="174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79" name="Oval 72"/>
            <p:cNvSpPr>
              <a:spLocks noChangeArrowheads="1"/>
            </p:cNvSpPr>
            <p:nvPr/>
          </p:nvSpPr>
          <p:spPr bwMode="auto">
            <a:xfrm>
              <a:off x="3788453" y="2816798"/>
              <a:ext cx="32050" cy="283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0" name="Rectangle 73"/>
            <p:cNvSpPr>
              <a:spLocks noChangeArrowheads="1"/>
            </p:cNvSpPr>
            <p:nvPr/>
          </p:nvSpPr>
          <p:spPr bwMode="auto">
            <a:xfrm>
              <a:off x="3576313" y="2185825"/>
              <a:ext cx="456329" cy="604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1" name="Freeform 74"/>
            <p:cNvSpPr>
              <a:spLocks/>
            </p:cNvSpPr>
            <p:nvPr/>
          </p:nvSpPr>
          <p:spPr bwMode="auto">
            <a:xfrm>
              <a:off x="3847974" y="2505245"/>
              <a:ext cx="88519" cy="88116"/>
            </a:xfrm>
            <a:custGeom>
              <a:avLst/>
              <a:gdLst>
                <a:gd name="T0" fmla="*/ 5 w 35"/>
                <a:gd name="T1" fmla="*/ 0 h 34"/>
                <a:gd name="T2" fmla="*/ 0 w 35"/>
                <a:gd name="T3" fmla="*/ 9 h 34"/>
                <a:gd name="T4" fmla="*/ 17 w 35"/>
                <a:gd name="T5" fmla="*/ 34 h 34"/>
                <a:gd name="T6" fmla="*/ 35 w 35"/>
                <a:gd name="T7" fmla="*/ 4 h 34"/>
                <a:gd name="T8" fmla="*/ 5 w 3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5" y="0"/>
                  </a:moveTo>
                  <a:cubicBezTo>
                    <a:pt x="4" y="4"/>
                    <a:pt x="2" y="7"/>
                    <a:pt x="0" y="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6" y="26"/>
                    <a:pt x="32" y="15"/>
                    <a:pt x="35" y="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0A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2" name="Freeform 75"/>
            <p:cNvSpPr>
              <a:spLocks/>
            </p:cNvSpPr>
            <p:nvPr/>
          </p:nvSpPr>
          <p:spPr bwMode="auto">
            <a:xfrm>
              <a:off x="3814398" y="2349469"/>
              <a:ext cx="126673" cy="140041"/>
            </a:xfrm>
            <a:custGeom>
              <a:avLst/>
              <a:gdLst>
                <a:gd name="T0" fmla="*/ 0 w 49"/>
                <a:gd name="T1" fmla="*/ 30 h 55"/>
                <a:gd name="T2" fmla="*/ 19 w 49"/>
                <a:gd name="T3" fmla="*/ 52 h 55"/>
                <a:gd name="T4" fmla="*/ 49 w 49"/>
                <a:gd name="T5" fmla="*/ 55 h 55"/>
                <a:gd name="T6" fmla="*/ 49 w 49"/>
                <a:gd name="T7" fmla="*/ 54 h 55"/>
                <a:gd name="T8" fmla="*/ 0 w 49"/>
                <a:gd name="T9" fmla="*/ 0 h 55"/>
                <a:gd name="T10" fmla="*/ 0 w 49"/>
                <a:gd name="T1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5">
                  <a:moveTo>
                    <a:pt x="0" y="30"/>
                  </a:moveTo>
                  <a:cubicBezTo>
                    <a:pt x="10" y="32"/>
                    <a:pt x="18" y="41"/>
                    <a:pt x="19" y="52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26"/>
                    <a:pt x="27" y="3"/>
                    <a:pt x="0" y="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A0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3" name="Freeform 76"/>
            <p:cNvSpPr>
              <a:spLocks/>
            </p:cNvSpPr>
            <p:nvPr/>
          </p:nvSpPr>
          <p:spPr bwMode="auto">
            <a:xfrm>
              <a:off x="3689251" y="2349469"/>
              <a:ext cx="99201" cy="95983"/>
            </a:xfrm>
            <a:custGeom>
              <a:avLst/>
              <a:gdLst>
                <a:gd name="T0" fmla="*/ 26 w 39"/>
                <a:gd name="T1" fmla="*/ 38 h 38"/>
                <a:gd name="T2" fmla="*/ 39 w 39"/>
                <a:gd name="T3" fmla="*/ 30 h 38"/>
                <a:gd name="T4" fmla="*/ 39 w 39"/>
                <a:gd name="T5" fmla="*/ 0 h 38"/>
                <a:gd name="T6" fmla="*/ 0 w 39"/>
                <a:gd name="T7" fmla="*/ 22 h 38"/>
                <a:gd name="T8" fmla="*/ 26 w 3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26" y="38"/>
                  </a:moveTo>
                  <a:cubicBezTo>
                    <a:pt x="30" y="34"/>
                    <a:pt x="34" y="31"/>
                    <a:pt x="39" y="3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23" y="2"/>
                    <a:pt x="9" y="10"/>
                    <a:pt x="0" y="22"/>
                  </a:cubicBezTo>
                  <a:lnTo>
                    <a:pt x="26" y="38"/>
                  </a:lnTo>
                  <a:close/>
                </a:path>
              </a:pathLst>
            </a:custGeom>
            <a:solidFill>
              <a:srgbClr val="2DA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4" name="Freeform 77"/>
            <p:cNvSpPr>
              <a:spLocks/>
            </p:cNvSpPr>
            <p:nvPr/>
          </p:nvSpPr>
          <p:spPr bwMode="auto">
            <a:xfrm>
              <a:off x="3661780" y="2428144"/>
              <a:ext cx="209087" cy="198261"/>
            </a:xfrm>
            <a:custGeom>
              <a:avLst/>
              <a:gdLst>
                <a:gd name="T0" fmla="*/ 64 w 81"/>
                <a:gd name="T1" fmla="*/ 45 h 77"/>
                <a:gd name="T2" fmla="*/ 54 w 81"/>
                <a:gd name="T3" fmla="*/ 47 h 77"/>
                <a:gd name="T4" fmla="*/ 30 w 81"/>
                <a:gd name="T5" fmla="*/ 23 h 77"/>
                <a:gd name="T6" fmla="*/ 31 w 81"/>
                <a:gd name="T7" fmla="*/ 15 h 77"/>
                <a:gd name="T8" fmla="*/ 5 w 81"/>
                <a:gd name="T9" fmla="*/ 0 h 77"/>
                <a:gd name="T10" fmla="*/ 0 w 81"/>
                <a:gd name="T11" fmla="*/ 23 h 77"/>
                <a:gd name="T12" fmla="*/ 54 w 81"/>
                <a:gd name="T13" fmla="*/ 77 h 77"/>
                <a:gd name="T14" fmla="*/ 81 w 81"/>
                <a:gd name="T15" fmla="*/ 69 h 77"/>
                <a:gd name="T16" fmla="*/ 64 w 81"/>
                <a:gd name="T17" fmla="*/ 4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77">
                  <a:moveTo>
                    <a:pt x="64" y="45"/>
                  </a:moveTo>
                  <a:cubicBezTo>
                    <a:pt x="61" y="46"/>
                    <a:pt x="58" y="47"/>
                    <a:pt x="54" y="47"/>
                  </a:cubicBezTo>
                  <a:cubicBezTo>
                    <a:pt x="41" y="47"/>
                    <a:pt x="30" y="36"/>
                    <a:pt x="30" y="23"/>
                  </a:cubicBezTo>
                  <a:cubicBezTo>
                    <a:pt x="30" y="20"/>
                    <a:pt x="31" y="18"/>
                    <a:pt x="31" y="1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7"/>
                    <a:pt x="0" y="15"/>
                    <a:pt x="0" y="23"/>
                  </a:cubicBezTo>
                  <a:cubicBezTo>
                    <a:pt x="0" y="53"/>
                    <a:pt x="24" y="77"/>
                    <a:pt x="54" y="77"/>
                  </a:cubicBezTo>
                  <a:cubicBezTo>
                    <a:pt x="64" y="77"/>
                    <a:pt x="73" y="74"/>
                    <a:pt x="81" y="69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rgbClr val="FC6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5" name="Rectangle 78"/>
            <p:cNvSpPr>
              <a:spLocks noChangeArrowheads="1"/>
            </p:cNvSpPr>
            <p:nvPr/>
          </p:nvSpPr>
          <p:spPr bwMode="auto">
            <a:xfrm>
              <a:off x="3806767" y="2705080"/>
              <a:ext cx="129726" cy="14161"/>
            </a:xfrm>
            <a:prstGeom prst="rect">
              <a:avLst/>
            </a:prstGeom>
            <a:solidFill>
              <a:srgbClr val="B6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6" name="Rectangle 79"/>
            <p:cNvSpPr>
              <a:spLocks noChangeArrowheads="1"/>
            </p:cNvSpPr>
            <p:nvPr/>
          </p:nvSpPr>
          <p:spPr bwMode="auto">
            <a:xfrm>
              <a:off x="3632782" y="2668889"/>
              <a:ext cx="131252" cy="11015"/>
            </a:xfrm>
            <a:prstGeom prst="rect">
              <a:avLst/>
            </a:prstGeom>
            <a:solidFill>
              <a:srgbClr val="B6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7" name="Rectangle 80"/>
            <p:cNvSpPr>
              <a:spLocks noChangeArrowheads="1"/>
            </p:cNvSpPr>
            <p:nvPr/>
          </p:nvSpPr>
          <p:spPr bwMode="auto">
            <a:xfrm>
              <a:off x="3606837" y="2322719"/>
              <a:ext cx="129725" cy="11015"/>
            </a:xfrm>
            <a:prstGeom prst="rect">
              <a:avLst/>
            </a:prstGeom>
            <a:solidFill>
              <a:srgbClr val="B6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8" name="Freeform 81"/>
            <p:cNvSpPr>
              <a:spLocks/>
            </p:cNvSpPr>
            <p:nvPr/>
          </p:nvSpPr>
          <p:spPr bwMode="auto">
            <a:xfrm>
              <a:off x="3757929" y="2631125"/>
              <a:ext cx="18314" cy="51926"/>
            </a:xfrm>
            <a:custGeom>
              <a:avLst/>
              <a:gdLst>
                <a:gd name="T0" fmla="*/ 5 w 16"/>
                <a:gd name="T1" fmla="*/ 48 h 48"/>
                <a:gd name="T2" fmla="*/ 0 w 16"/>
                <a:gd name="T3" fmla="*/ 45 h 48"/>
                <a:gd name="T4" fmla="*/ 12 w 16"/>
                <a:gd name="T5" fmla="*/ 0 h 48"/>
                <a:gd name="T6" fmla="*/ 16 w 16"/>
                <a:gd name="T7" fmla="*/ 3 h 48"/>
                <a:gd name="T8" fmla="*/ 5 w 1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5" y="48"/>
                  </a:moveTo>
                  <a:lnTo>
                    <a:pt x="0" y="45"/>
                  </a:lnTo>
                  <a:lnTo>
                    <a:pt x="12" y="0"/>
                  </a:lnTo>
                  <a:lnTo>
                    <a:pt x="16" y="3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B6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89" name="Freeform 82"/>
            <p:cNvSpPr>
              <a:spLocks/>
            </p:cNvSpPr>
            <p:nvPr/>
          </p:nvSpPr>
          <p:spPr bwMode="auto">
            <a:xfrm>
              <a:off x="3731984" y="2321146"/>
              <a:ext cx="21367" cy="31470"/>
            </a:xfrm>
            <a:custGeom>
              <a:avLst/>
              <a:gdLst>
                <a:gd name="T0" fmla="*/ 14 w 19"/>
                <a:gd name="T1" fmla="*/ 29 h 29"/>
                <a:gd name="T2" fmla="*/ 0 w 19"/>
                <a:gd name="T3" fmla="*/ 5 h 29"/>
                <a:gd name="T4" fmla="*/ 5 w 19"/>
                <a:gd name="T5" fmla="*/ 0 h 29"/>
                <a:gd name="T6" fmla="*/ 19 w 19"/>
                <a:gd name="T7" fmla="*/ 26 h 29"/>
                <a:gd name="T8" fmla="*/ 14 w 1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9">
                  <a:moveTo>
                    <a:pt x="14" y="29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9" y="26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B6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90" name="Rectangle 83"/>
            <p:cNvSpPr>
              <a:spLocks noChangeArrowheads="1"/>
            </p:cNvSpPr>
            <p:nvPr/>
          </p:nvSpPr>
          <p:spPr bwMode="auto">
            <a:xfrm>
              <a:off x="3869341" y="2313278"/>
              <a:ext cx="129725" cy="9441"/>
            </a:xfrm>
            <a:prstGeom prst="rect">
              <a:avLst/>
            </a:prstGeom>
            <a:solidFill>
              <a:srgbClr val="B6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91" name="Freeform 84"/>
            <p:cNvSpPr>
              <a:spLocks/>
            </p:cNvSpPr>
            <p:nvPr/>
          </p:nvSpPr>
          <p:spPr bwMode="auto">
            <a:xfrm>
              <a:off x="3847974" y="2313278"/>
              <a:ext cx="24419" cy="36191"/>
            </a:xfrm>
            <a:custGeom>
              <a:avLst/>
              <a:gdLst>
                <a:gd name="T0" fmla="*/ 4 w 23"/>
                <a:gd name="T1" fmla="*/ 33 h 33"/>
                <a:gd name="T2" fmla="*/ 0 w 23"/>
                <a:gd name="T3" fmla="*/ 31 h 33"/>
                <a:gd name="T4" fmla="*/ 19 w 23"/>
                <a:gd name="T5" fmla="*/ 0 h 33"/>
                <a:gd name="T6" fmla="*/ 23 w 23"/>
                <a:gd name="T7" fmla="*/ 2 h 33"/>
                <a:gd name="T8" fmla="*/ 4 w 2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3">
                  <a:moveTo>
                    <a:pt x="4" y="33"/>
                  </a:moveTo>
                  <a:lnTo>
                    <a:pt x="0" y="31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B6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  <p:sp>
          <p:nvSpPr>
            <p:cNvPr id="192" name="Freeform 85"/>
            <p:cNvSpPr>
              <a:spLocks/>
            </p:cNvSpPr>
            <p:nvPr/>
          </p:nvSpPr>
          <p:spPr bwMode="auto">
            <a:xfrm>
              <a:off x="3904443" y="2588641"/>
              <a:ext cx="32050" cy="122733"/>
            </a:xfrm>
            <a:custGeom>
              <a:avLst/>
              <a:gdLst>
                <a:gd name="T0" fmla="*/ 26 w 30"/>
                <a:gd name="T1" fmla="*/ 114 h 114"/>
                <a:gd name="T2" fmla="*/ 0 w 30"/>
                <a:gd name="T3" fmla="*/ 2 h 114"/>
                <a:gd name="T4" fmla="*/ 4 w 30"/>
                <a:gd name="T5" fmla="*/ 0 h 114"/>
                <a:gd name="T6" fmla="*/ 30 w 30"/>
                <a:gd name="T7" fmla="*/ 111 h 114"/>
                <a:gd name="T8" fmla="*/ 26 w 30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4">
                  <a:moveTo>
                    <a:pt x="26" y="11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30" y="111"/>
                  </a:lnTo>
                  <a:lnTo>
                    <a:pt x="26" y="114"/>
                  </a:lnTo>
                  <a:close/>
                </a:path>
              </a:pathLst>
            </a:custGeom>
            <a:solidFill>
              <a:srgbClr val="B6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 sz="1350"/>
            </a:p>
          </p:txBody>
        </p:sp>
      </p:grpSp>
      <p:sp>
        <p:nvSpPr>
          <p:cNvPr id="6159" name="Freeform 52"/>
          <p:cNvSpPr>
            <a:spLocks noEditPoints="1"/>
          </p:cNvSpPr>
          <p:nvPr/>
        </p:nvSpPr>
        <p:spPr bwMode="auto">
          <a:xfrm>
            <a:off x="5798268" y="2977455"/>
            <a:ext cx="250214" cy="247831"/>
          </a:xfrm>
          <a:custGeom>
            <a:avLst/>
            <a:gdLst>
              <a:gd name="T0" fmla="*/ 2147483647 w 67"/>
              <a:gd name="T1" fmla="*/ 2147483647 h 72"/>
              <a:gd name="T2" fmla="*/ 2147483647 w 67"/>
              <a:gd name="T3" fmla="*/ 2147483647 h 72"/>
              <a:gd name="T4" fmla="*/ 2147483647 w 67"/>
              <a:gd name="T5" fmla="*/ 2147483647 h 72"/>
              <a:gd name="T6" fmla="*/ 0 w 67"/>
              <a:gd name="T7" fmla="*/ 2147483647 h 72"/>
              <a:gd name="T8" fmla="*/ 0 w 67"/>
              <a:gd name="T9" fmla="*/ 2147483647 h 72"/>
              <a:gd name="T10" fmla="*/ 2147483647 w 67"/>
              <a:gd name="T11" fmla="*/ 2147483647 h 72"/>
              <a:gd name="T12" fmla="*/ 2147483647 w 67"/>
              <a:gd name="T13" fmla="*/ 2147483647 h 72"/>
              <a:gd name="T14" fmla="*/ 2147483647 w 67"/>
              <a:gd name="T15" fmla="*/ 2147483647 h 72"/>
              <a:gd name="T16" fmla="*/ 2147483647 w 67"/>
              <a:gd name="T17" fmla="*/ 0 h 72"/>
              <a:gd name="T18" fmla="*/ 2147483647 w 67"/>
              <a:gd name="T19" fmla="*/ 0 h 72"/>
              <a:gd name="T20" fmla="*/ 2147483647 w 67"/>
              <a:gd name="T21" fmla="*/ 2147483647 h 72"/>
              <a:gd name="T22" fmla="*/ 2147483647 w 67"/>
              <a:gd name="T23" fmla="*/ 2147483647 h 72"/>
              <a:gd name="T24" fmla="*/ 2147483647 w 67"/>
              <a:gd name="T25" fmla="*/ 2147483647 h 72"/>
              <a:gd name="T26" fmla="*/ 2147483647 w 67"/>
              <a:gd name="T27" fmla="*/ 2147483647 h 72"/>
              <a:gd name="T28" fmla="*/ 2147483647 w 67"/>
              <a:gd name="T29" fmla="*/ 0 h 72"/>
              <a:gd name="T30" fmla="*/ 2147483647 w 67"/>
              <a:gd name="T31" fmla="*/ 0 h 72"/>
              <a:gd name="T32" fmla="*/ 2147483647 w 67"/>
              <a:gd name="T33" fmla="*/ 2147483647 h 72"/>
              <a:gd name="T34" fmla="*/ 2147483647 w 67"/>
              <a:gd name="T35" fmla="*/ 2147483647 h 72"/>
              <a:gd name="T36" fmla="*/ 2147483647 w 67"/>
              <a:gd name="T37" fmla="*/ 2147483647 h 72"/>
              <a:gd name="T38" fmla="*/ 2147483647 w 67"/>
              <a:gd name="T39" fmla="*/ 2147483647 h 72"/>
              <a:gd name="T40" fmla="*/ 2147483647 w 67"/>
              <a:gd name="T41" fmla="*/ 2147483647 h 72"/>
              <a:gd name="T42" fmla="*/ 2147483647 w 67"/>
              <a:gd name="T43" fmla="*/ 2147483647 h 72"/>
              <a:gd name="T44" fmla="*/ 2147483647 w 67"/>
              <a:gd name="T45" fmla="*/ 2147483647 h 72"/>
              <a:gd name="T46" fmla="*/ 2147483647 w 67"/>
              <a:gd name="T47" fmla="*/ 2147483647 h 72"/>
              <a:gd name="T48" fmla="*/ 2147483647 w 67"/>
              <a:gd name="T49" fmla="*/ 2147483647 h 72"/>
              <a:gd name="T50" fmla="*/ 2147483647 w 67"/>
              <a:gd name="T51" fmla="*/ 2147483647 h 72"/>
              <a:gd name="T52" fmla="*/ 2147483647 w 67"/>
              <a:gd name="T53" fmla="*/ 2147483647 h 72"/>
              <a:gd name="T54" fmla="*/ 2147483647 w 67"/>
              <a:gd name="T55" fmla="*/ 2147483647 h 72"/>
              <a:gd name="T56" fmla="*/ 2147483647 w 67"/>
              <a:gd name="T57" fmla="*/ 2147483647 h 72"/>
              <a:gd name="T58" fmla="*/ 2147483647 w 67"/>
              <a:gd name="T59" fmla="*/ 2147483647 h 72"/>
              <a:gd name="T60" fmla="*/ 2147483647 w 67"/>
              <a:gd name="T61" fmla="*/ 2147483647 h 72"/>
              <a:gd name="T62" fmla="*/ 2147483647 w 67"/>
              <a:gd name="T63" fmla="*/ 2147483647 h 72"/>
              <a:gd name="T64" fmla="*/ 2147483647 w 67"/>
              <a:gd name="T65" fmla="*/ 2147483647 h 72"/>
              <a:gd name="T66" fmla="*/ 2147483647 w 67"/>
              <a:gd name="T67" fmla="*/ 2147483647 h 72"/>
              <a:gd name="T68" fmla="*/ 2147483647 w 67"/>
              <a:gd name="T69" fmla="*/ 2147483647 h 72"/>
              <a:gd name="T70" fmla="*/ 2147483647 w 67"/>
              <a:gd name="T71" fmla="*/ 2147483647 h 72"/>
              <a:gd name="T72" fmla="*/ 2147483647 w 67"/>
              <a:gd name="T73" fmla="*/ 2147483647 h 72"/>
              <a:gd name="T74" fmla="*/ 2147483647 w 67"/>
              <a:gd name="T75" fmla="*/ 2147483647 h 72"/>
              <a:gd name="T76" fmla="*/ 2147483647 w 67"/>
              <a:gd name="T77" fmla="*/ 2147483647 h 72"/>
              <a:gd name="T78" fmla="*/ 2147483647 w 67"/>
              <a:gd name="T79" fmla="*/ 2147483647 h 72"/>
              <a:gd name="T80" fmla="*/ 2147483647 w 67"/>
              <a:gd name="T81" fmla="*/ 2147483647 h 72"/>
              <a:gd name="T82" fmla="*/ 2147483647 w 67"/>
              <a:gd name="T83" fmla="*/ 2147483647 h 72"/>
              <a:gd name="T84" fmla="*/ 2147483647 w 67"/>
              <a:gd name="T85" fmla="*/ 2147483647 h 72"/>
              <a:gd name="T86" fmla="*/ 2147483647 w 67"/>
              <a:gd name="T87" fmla="*/ 2147483647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0" name="Freeform 135"/>
          <p:cNvSpPr>
            <a:spLocks noEditPoints="1"/>
          </p:cNvSpPr>
          <p:nvPr/>
        </p:nvSpPr>
        <p:spPr bwMode="auto">
          <a:xfrm>
            <a:off x="5836329" y="5720502"/>
            <a:ext cx="228767" cy="213277"/>
          </a:xfrm>
          <a:custGeom>
            <a:avLst/>
            <a:gdLst>
              <a:gd name="T0" fmla="*/ 2147483647 w 73"/>
              <a:gd name="T1" fmla="*/ 2147483647 h 68"/>
              <a:gd name="T2" fmla="*/ 2147483647 w 73"/>
              <a:gd name="T3" fmla="*/ 2147483647 h 68"/>
              <a:gd name="T4" fmla="*/ 0 w 73"/>
              <a:gd name="T5" fmla="*/ 2147483647 h 68"/>
              <a:gd name="T6" fmla="*/ 2147483647 w 73"/>
              <a:gd name="T7" fmla="*/ 2147483647 h 68"/>
              <a:gd name="T8" fmla="*/ 2147483647 w 73"/>
              <a:gd name="T9" fmla="*/ 2147483647 h 68"/>
              <a:gd name="T10" fmla="*/ 2147483647 w 73"/>
              <a:gd name="T11" fmla="*/ 2147483647 h 68"/>
              <a:gd name="T12" fmla="*/ 2147483647 w 73"/>
              <a:gd name="T13" fmla="*/ 2147483647 h 68"/>
              <a:gd name="T14" fmla="*/ 2147483647 w 73"/>
              <a:gd name="T15" fmla="*/ 2147483647 h 68"/>
              <a:gd name="T16" fmla="*/ 2147483647 w 73"/>
              <a:gd name="T17" fmla="*/ 2147483647 h 68"/>
              <a:gd name="T18" fmla="*/ 2147483647 w 73"/>
              <a:gd name="T19" fmla="*/ 2147483647 h 68"/>
              <a:gd name="T20" fmla="*/ 2147483647 w 73"/>
              <a:gd name="T21" fmla="*/ 2147483647 h 68"/>
              <a:gd name="T22" fmla="*/ 2147483647 w 73"/>
              <a:gd name="T23" fmla="*/ 0 h 68"/>
              <a:gd name="T24" fmla="*/ 2147483647 w 73"/>
              <a:gd name="T25" fmla="*/ 2147483647 h 68"/>
              <a:gd name="T26" fmla="*/ 2147483647 w 73"/>
              <a:gd name="T27" fmla="*/ 2147483647 h 68"/>
              <a:gd name="T28" fmla="*/ 2147483647 w 73"/>
              <a:gd name="T29" fmla="*/ 2147483647 h 68"/>
              <a:gd name="T30" fmla="*/ 2147483647 w 73"/>
              <a:gd name="T31" fmla="*/ 2147483647 h 68"/>
              <a:gd name="T32" fmla="*/ 2147483647 w 73"/>
              <a:gd name="T33" fmla="*/ 2147483647 h 68"/>
              <a:gd name="T34" fmla="*/ 2147483647 w 73"/>
              <a:gd name="T35" fmla="*/ 2147483647 h 68"/>
              <a:gd name="T36" fmla="*/ 2147483647 w 73"/>
              <a:gd name="T37" fmla="*/ 2147483647 h 68"/>
              <a:gd name="T38" fmla="*/ 2147483647 w 73"/>
              <a:gd name="T39" fmla="*/ 2147483647 h 68"/>
              <a:gd name="T40" fmla="*/ 2147483647 w 73"/>
              <a:gd name="T41" fmla="*/ 2147483647 h 68"/>
              <a:gd name="T42" fmla="*/ 2147483647 w 73"/>
              <a:gd name="T43" fmla="*/ 2147483647 h 68"/>
              <a:gd name="T44" fmla="*/ 2147483647 w 73"/>
              <a:gd name="T45" fmla="*/ 2147483647 h 68"/>
              <a:gd name="T46" fmla="*/ 2147483647 w 73"/>
              <a:gd name="T47" fmla="*/ 2147483647 h 68"/>
              <a:gd name="T48" fmla="*/ 2147483647 w 73"/>
              <a:gd name="T49" fmla="*/ 2147483647 h 68"/>
              <a:gd name="T50" fmla="*/ 2147483647 w 73"/>
              <a:gd name="T51" fmla="*/ 2147483647 h 68"/>
              <a:gd name="T52" fmla="*/ 2147483647 w 73"/>
              <a:gd name="T53" fmla="*/ 2147483647 h 68"/>
              <a:gd name="T54" fmla="*/ 2147483647 w 73"/>
              <a:gd name="T55" fmla="*/ 2147483647 h 68"/>
              <a:gd name="T56" fmla="*/ 2147483647 w 73"/>
              <a:gd name="T57" fmla="*/ 2147483647 h 68"/>
              <a:gd name="T58" fmla="*/ 2147483647 w 73"/>
              <a:gd name="T59" fmla="*/ 0 h 68"/>
              <a:gd name="T60" fmla="*/ 2147483647 w 73"/>
              <a:gd name="T61" fmla="*/ 2147483647 h 68"/>
              <a:gd name="T62" fmla="*/ 2147483647 w 73"/>
              <a:gd name="T63" fmla="*/ 2147483647 h 68"/>
              <a:gd name="T64" fmla="*/ 2147483647 w 73"/>
              <a:gd name="T65" fmla="*/ 2147483647 h 68"/>
              <a:gd name="T66" fmla="*/ 2147483647 w 73"/>
              <a:gd name="T67" fmla="*/ 2147483647 h 68"/>
              <a:gd name="T68" fmla="*/ 2147483647 w 73"/>
              <a:gd name="T69" fmla="*/ 2147483647 h 68"/>
              <a:gd name="T70" fmla="*/ 2147483647 w 73"/>
              <a:gd name="T71" fmla="*/ 2147483647 h 68"/>
              <a:gd name="T72" fmla="*/ 2147483647 w 73"/>
              <a:gd name="T73" fmla="*/ 2147483647 h 68"/>
              <a:gd name="T74" fmla="*/ 2147483647 w 73"/>
              <a:gd name="T75" fmla="*/ 2147483647 h 68"/>
              <a:gd name="T76" fmla="*/ 2147483647 w 73"/>
              <a:gd name="T77" fmla="*/ 2147483647 h 68"/>
              <a:gd name="T78" fmla="*/ 2147483647 w 73"/>
              <a:gd name="T79" fmla="*/ 2147483647 h 68"/>
              <a:gd name="T80" fmla="*/ 2147483647 w 73"/>
              <a:gd name="T81" fmla="*/ 2147483647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1" name="Freeform 82"/>
          <p:cNvSpPr>
            <a:spLocks noEditPoints="1"/>
          </p:cNvSpPr>
          <p:nvPr/>
        </p:nvSpPr>
        <p:spPr bwMode="auto">
          <a:xfrm>
            <a:off x="5828429" y="2320231"/>
            <a:ext cx="204937" cy="257363"/>
          </a:xfrm>
          <a:custGeom>
            <a:avLst/>
            <a:gdLst>
              <a:gd name="T0" fmla="*/ 2147483647 w 61"/>
              <a:gd name="T1" fmla="*/ 2147483647 h 72"/>
              <a:gd name="T2" fmla="*/ 2147483647 w 61"/>
              <a:gd name="T3" fmla="*/ 2147483647 h 72"/>
              <a:gd name="T4" fmla="*/ 2147483647 w 61"/>
              <a:gd name="T5" fmla="*/ 2147483647 h 72"/>
              <a:gd name="T6" fmla="*/ 2147483647 w 61"/>
              <a:gd name="T7" fmla="*/ 2147483647 h 72"/>
              <a:gd name="T8" fmla="*/ 0 w 61"/>
              <a:gd name="T9" fmla="*/ 2147483647 h 72"/>
              <a:gd name="T10" fmla="*/ 0 w 61"/>
              <a:gd name="T11" fmla="*/ 2147483647 h 72"/>
              <a:gd name="T12" fmla="*/ 2147483647 w 61"/>
              <a:gd name="T13" fmla="*/ 0 h 72"/>
              <a:gd name="T14" fmla="*/ 2147483647 w 61"/>
              <a:gd name="T15" fmla="*/ 0 h 72"/>
              <a:gd name="T16" fmla="*/ 2147483647 w 61"/>
              <a:gd name="T17" fmla="*/ 2147483647 h 72"/>
              <a:gd name="T18" fmla="*/ 2147483647 w 61"/>
              <a:gd name="T19" fmla="*/ 2147483647 h 72"/>
              <a:gd name="T20" fmla="*/ 2147483647 w 61"/>
              <a:gd name="T21" fmla="*/ 2147483647 h 72"/>
              <a:gd name="T22" fmla="*/ 2147483647 w 61"/>
              <a:gd name="T23" fmla="*/ 2147483647 h 72"/>
              <a:gd name="T24" fmla="*/ 2147483647 w 61"/>
              <a:gd name="T25" fmla="*/ 2147483647 h 72"/>
              <a:gd name="T26" fmla="*/ 2147483647 w 61"/>
              <a:gd name="T27" fmla="*/ 2147483647 h 72"/>
              <a:gd name="T28" fmla="*/ 2147483647 w 61"/>
              <a:gd name="T29" fmla="*/ 2147483647 h 72"/>
              <a:gd name="T30" fmla="*/ 2147483647 w 61"/>
              <a:gd name="T31" fmla="*/ 2147483647 h 72"/>
              <a:gd name="T32" fmla="*/ 2147483647 w 61"/>
              <a:gd name="T33" fmla="*/ 2147483647 h 72"/>
              <a:gd name="T34" fmla="*/ 2147483647 w 61"/>
              <a:gd name="T35" fmla="*/ 2147483647 h 72"/>
              <a:gd name="T36" fmla="*/ 2147483647 w 61"/>
              <a:gd name="T37" fmla="*/ 2147483647 h 72"/>
              <a:gd name="T38" fmla="*/ 2147483647 w 61"/>
              <a:gd name="T39" fmla="*/ 2147483647 h 72"/>
              <a:gd name="T40" fmla="*/ 2147483647 w 61"/>
              <a:gd name="T41" fmla="*/ 2147483647 h 72"/>
              <a:gd name="T42" fmla="*/ 2147483647 w 61"/>
              <a:gd name="T43" fmla="*/ 2147483647 h 72"/>
              <a:gd name="T44" fmla="*/ 2147483647 w 61"/>
              <a:gd name="T45" fmla="*/ 2147483647 h 72"/>
              <a:gd name="T46" fmla="*/ 2147483647 w 61"/>
              <a:gd name="T47" fmla="*/ 2147483647 h 72"/>
              <a:gd name="T48" fmla="*/ 2147483647 w 61"/>
              <a:gd name="T49" fmla="*/ 2147483647 h 72"/>
              <a:gd name="T50" fmla="*/ 2147483647 w 61"/>
              <a:gd name="T51" fmla="*/ 2147483647 h 72"/>
              <a:gd name="T52" fmla="*/ 2147483647 w 61"/>
              <a:gd name="T53" fmla="*/ 2147483647 h 72"/>
              <a:gd name="T54" fmla="*/ 2147483647 w 61"/>
              <a:gd name="T55" fmla="*/ 2147483647 h 72"/>
              <a:gd name="T56" fmla="*/ 2147483647 w 61"/>
              <a:gd name="T57" fmla="*/ 2147483647 h 72"/>
              <a:gd name="T58" fmla="*/ 2147483647 w 61"/>
              <a:gd name="T59" fmla="*/ 2147483647 h 72"/>
              <a:gd name="T60" fmla="*/ 2147483647 w 61"/>
              <a:gd name="T61" fmla="*/ 2147483647 h 72"/>
              <a:gd name="T62" fmla="*/ 2147483647 w 61"/>
              <a:gd name="T63" fmla="*/ 2147483647 h 72"/>
              <a:gd name="T64" fmla="*/ 2147483647 w 61"/>
              <a:gd name="T65" fmla="*/ 2147483647 h 72"/>
              <a:gd name="T66" fmla="*/ 2147483647 w 61"/>
              <a:gd name="T67" fmla="*/ 2147483647 h 72"/>
              <a:gd name="T68" fmla="*/ 2147483647 w 61"/>
              <a:gd name="T69" fmla="*/ 2147483647 h 72"/>
              <a:gd name="T70" fmla="*/ 2147483647 w 61"/>
              <a:gd name="T71" fmla="*/ 2147483647 h 72"/>
              <a:gd name="T72" fmla="*/ 2147483647 w 61"/>
              <a:gd name="T73" fmla="*/ 2147483647 h 72"/>
              <a:gd name="T74" fmla="*/ 2147483647 w 61"/>
              <a:gd name="T75" fmla="*/ 2147483647 h 72"/>
              <a:gd name="T76" fmla="*/ 2147483647 w 61"/>
              <a:gd name="T77" fmla="*/ 2147483647 h 72"/>
              <a:gd name="T78" fmla="*/ 2147483647 w 61"/>
              <a:gd name="T79" fmla="*/ 2147483647 h 72"/>
              <a:gd name="T80" fmla="*/ 2147483647 w 61"/>
              <a:gd name="T81" fmla="*/ 2147483647 h 72"/>
              <a:gd name="T82" fmla="*/ 2147483647 w 61"/>
              <a:gd name="T83" fmla="*/ 2147483647 h 72"/>
              <a:gd name="T84" fmla="*/ 2147483647 w 61"/>
              <a:gd name="T85" fmla="*/ 2147483647 h 72"/>
              <a:gd name="T86" fmla="*/ 2147483647 w 61"/>
              <a:gd name="T87" fmla="*/ 2147483647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2" name="Freeform 131"/>
          <p:cNvSpPr>
            <a:spLocks noEditPoints="1"/>
          </p:cNvSpPr>
          <p:nvPr/>
        </p:nvSpPr>
        <p:spPr bwMode="auto">
          <a:xfrm>
            <a:off x="5780804" y="3674222"/>
            <a:ext cx="272852" cy="244256"/>
          </a:xfrm>
          <a:custGeom>
            <a:avLst/>
            <a:gdLst>
              <a:gd name="T0" fmla="*/ 2147483647 w 123"/>
              <a:gd name="T1" fmla="*/ 0 h 115"/>
              <a:gd name="T2" fmla="*/ 2147483647 w 123"/>
              <a:gd name="T3" fmla="*/ 0 h 115"/>
              <a:gd name="T4" fmla="*/ 0 w 123"/>
              <a:gd name="T5" fmla="*/ 2147483647 h 115"/>
              <a:gd name="T6" fmla="*/ 0 w 123"/>
              <a:gd name="T7" fmla="*/ 2147483647 h 115"/>
              <a:gd name="T8" fmla="*/ 2147483647 w 123"/>
              <a:gd name="T9" fmla="*/ 2147483647 h 115"/>
              <a:gd name="T10" fmla="*/ 2147483647 w 123"/>
              <a:gd name="T11" fmla="*/ 2147483647 h 115"/>
              <a:gd name="T12" fmla="*/ 2147483647 w 123"/>
              <a:gd name="T13" fmla="*/ 2147483647 h 115"/>
              <a:gd name="T14" fmla="*/ 2147483647 w 123"/>
              <a:gd name="T15" fmla="*/ 2147483647 h 115"/>
              <a:gd name="T16" fmla="*/ 2147483647 w 123"/>
              <a:gd name="T17" fmla="*/ 2147483647 h 115"/>
              <a:gd name="T18" fmla="*/ 2147483647 w 123"/>
              <a:gd name="T19" fmla="*/ 2147483647 h 115"/>
              <a:gd name="T20" fmla="*/ 2147483647 w 123"/>
              <a:gd name="T21" fmla="*/ 2147483647 h 115"/>
              <a:gd name="T22" fmla="*/ 2147483647 w 123"/>
              <a:gd name="T23" fmla="*/ 2147483647 h 115"/>
              <a:gd name="T24" fmla="*/ 2147483647 w 123"/>
              <a:gd name="T25" fmla="*/ 2147483647 h 115"/>
              <a:gd name="T26" fmla="*/ 2147483647 w 123"/>
              <a:gd name="T27" fmla="*/ 2147483647 h 115"/>
              <a:gd name="T28" fmla="*/ 2147483647 w 123"/>
              <a:gd name="T29" fmla="*/ 2147483647 h 115"/>
              <a:gd name="T30" fmla="*/ 2147483647 w 123"/>
              <a:gd name="T31" fmla="*/ 2147483647 h 115"/>
              <a:gd name="T32" fmla="*/ 2147483647 w 123"/>
              <a:gd name="T33" fmla="*/ 2147483647 h 115"/>
              <a:gd name="T34" fmla="*/ 2147483647 w 123"/>
              <a:gd name="T35" fmla="*/ 2147483647 h 115"/>
              <a:gd name="T36" fmla="*/ 2147483647 w 123"/>
              <a:gd name="T37" fmla="*/ 0 h 115"/>
              <a:gd name="T38" fmla="*/ 2147483647 w 123"/>
              <a:gd name="T39" fmla="*/ 2147483647 h 115"/>
              <a:gd name="T40" fmla="*/ 2147483647 w 123"/>
              <a:gd name="T41" fmla="*/ 2147483647 h 115"/>
              <a:gd name="T42" fmla="*/ 2147483647 w 123"/>
              <a:gd name="T43" fmla="*/ 2147483647 h 115"/>
              <a:gd name="T44" fmla="*/ 2147483647 w 123"/>
              <a:gd name="T45" fmla="*/ 2147483647 h 115"/>
              <a:gd name="T46" fmla="*/ 2147483647 w 123"/>
              <a:gd name="T47" fmla="*/ 2147483647 h 115"/>
              <a:gd name="T48" fmla="*/ 2147483647 w 123"/>
              <a:gd name="T49" fmla="*/ 2147483647 h 115"/>
              <a:gd name="T50" fmla="*/ 2147483647 w 123"/>
              <a:gd name="T51" fmla="*/ 2147483647 h 115"/>
              <a:gd name="T52" fmla="*/ 2147483647 w 123"/>
              <a:gd name="T53" fmla="*/ 2147483647 h 115"/>
              <a:gd name="T54" fmla="*/ 2147483647 w 123"/>
              <a:gd name="T55" fmla="*/ 2147483647 h 115"/>
              <a:gd name="T56" fmla="*/ 2147483647 w 123"/>
              <a:gd name="T57" fmla="*/ 2147483647 h 115"/>
              <a:gd name="T58" fmla="*/ 2147483647 w 123"/>
              <a:gd name="T59" fmla="*/ 2147483647 h 115"/>
              <a:gd name="T60" fmla="*/ 2147483647 w 123"/>
              <a:gd name="T61" fmla="*/ 2147483647 h 115"/>
              <a:gd name="T62" fmla="*/ 2147483647 w 123"/>
              <a:gd name="T63" fmla="*/ 2147483647 h 115"/>
              <a:gd name="T64" fmla="*/ 2147483647 w 123"/>
              <a:gd name="T65" fmla="*/ 2147483647 h 115"/>
              <a:gd name="T66" fmla="*/ 2147483647 w 123"/>
              <a:gd name="T67" fmla="*/ 2147483647 h 115"/>
              <a:gd name="T68" fmla="*/ 2147483647 w 123"/>
              <a:gd name="T69" fmla="*/ 2147483647 h 115"/>
              <a:gd name="T70" fmla="*/ 2147483647 w 123"/>
              <a:gd name="T71" fmla="*/ 2147483647 h 115"/>
              <a:gd name="T72" fmla="*/ 2147483647 w 123"/>
              <a:gd name="T73" fmla="*/ 2147483647 h 115"/>
              <a:gd name="T74" fmla="*/ 2147483647 w 123"/>
              <a:gd name="T75" fmla="*/ 2147483647 h 115"/>
              <a:gd name="T76" fmla="*/ 2147483647 w 123"/>
              <a:gd name="T77" fmla="*/ 2147483647 h 115"/>
              <a:gd name="T78" fmla="*/ 2147483647 w 123"/>
              <a:gd name="T79" fmla="*/ 2147483647 h 115"/>
              <a:gd name="T80" fmla="*/ 2147483647 w 123"/>
              <a:gd name="T81" fmla="*/ 2147483647 h 115"/>
              <a:gd name="T82" fmla="*/ 2147483647 w 123"/>
              <a:gd name="T83" fmla="*/ 2147483647 h 115"/>
              <a:gd name="T84" fmla="*/ 2147483647 w 123"/>
              <a:gd name="T85" fmla="*/ 2147483647 h 115"/>
              <a:gd name="T86" fmla="*/ 2147483647 w 123"/>
              <a:gd name="T87" fmla="*/ 2147483647 h 1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3" name="Text Placeholder 3"/>
          <p:cNvSpPr txBox="1">
            <a:spLocks/>
          </p:cNvSpPr>
          <p:nvPr/>
        </p:nvSpPr>
        <p:spPr bwMode="auto">
          <a:xfrm>
            <a:off x="6327264" y="3465125"/>
            <a:ext cx="46039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>
                <a:solidFill>
                  <a:srgbClr val="376092"/>
                </a:solidFill>
                <a:cs typeface="Calibri" pitchFamily="34" charset="0"/>
              </a:rPr>
              <a:t>список обновлений подсистемы учета и отчетности</a:t>
            </a:r>
          </a:p>
        </p:txBody>
      </p:sp>
      <p:grpSp>
        <p:nvGrpSpPr>
          <p:cNvPr id="103" name="Group 56"/>
          <p:cNvGrpSpPr/>
          <p:nvPr/>
        </p:nvGrpSpPr>
        <p:grpSpPr>
          <a:xfrm>
            <a:off x="5823966" y="4292999"/>
            <a:ext cx="228088" cy="239215"/>
            <a:chOff x="6373813" y="2717801"/>
            <a:chExt cx="360363" cy="338138"/>
          </a:xfrm>
          <a:solidFill>
            <a:schemeClr val="bg1"/>
          </a:solidFill>
        </p:grpSpPr>
        <p:sp>
          <p:nvSpPr>
            <p:cNvPr id="104" name="Freeform 132"/>
            <p:cNvSpPr>
              <a:spLocks noEditPoints="1"/>
            </p:cNvSpPr>
            <p:nvPr/>
          </p:nvSpPr>
          <p:spPr bwMode="auto">
            <a:xfrm>
              <a:off x="6373813" y="2717801"/>
              <a:ext cx="360363" cy="338138"/>
            </a:xfrm>
            <a:custGeom>
              <a:avLst/>
              <a:gdLst/>
              <a:ahLst/>
              <a:cxnLst>
                <a:cxn ang="0">
                  <a:pos x="121" y="25"/>
                </a:cxn>
                <a:cxn ang="0">
                  <a:pos x="98" y="2"/>
                </a:cxn>
                <a:cxn ang="0">
                  <a:pos x="92" y="0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0" y="104"/>
                </a:cxn>
                <a:cxn ang="0">
                  <a:pos x="12" y="115"/>
                </a:cxn>
                <a:cxn ang="0">
                  <a:pos x="111" y="115"/>
                </a:cxn>
                <a:cxn ang="0">
                  <a:pos x="123" y="104"/>
                </a:cxn>
                <a:cxn ang="0">
                  <a:pos x="123" y="31"/>
                </a:cxn>
                <a:cxn ang="0">
                  <a:pos x="121" y="25"/>
                </a:cxn>
                <a:cxn ang="0">
                  <a:pos x="115" y="104"/>
                </a:cxn>
                <a:cxn ang="0">
                  <a:pos x="111" y="107"/>
                </a:cxn>
                <a:cxn ang="0">
                  <a:pos x="12" y="107"/>
                </a:cxn>
                <a:cxn ang="0">
                  <a:pos x="8" y="104"/>
                </a:cxn>
                <a:cxn ang="0">
                  <a:pos x="8" y="11"/>
                </a:cxn>
                <a:cxn ang="0">
                  <a:pos x="12" y="8"/>
                </a:cxn>
                <a:cxn ang="0">
                  <a:pos x="88" y="8"/>
                </a:cxn>
                <a:cxn ang="0">
                  <a:pos x="88" y="23"/>
                </a:cxn>
                <a:cxn ang="0">
                  <a:pos x="100" y="35"/>
                </a:cxn>
                <a:cxn ang="0">
                  <a:pos x="115" y="35"/>
                </a:cxn>
                <a:cxn ang="0">
                  <a:pos x="115" y="104"/>
                </a:cxn>
                <a:cxn ang="0">
                  <a:pos x="104" y="31"/>
                </a:cxn>
                <a:cxn ang="0">
                  <a:pos x="100" y="31"/>
                </a:cxn>
                <a:cxn ang="0">
                  <a:pos x="92" y="23"/>
                </a:cxn>
                <a:cxn ang="0">
                  <a:pos x="92" y="8"/>
                </a:cxn>
                <a:cxn ang="0">
                  <a:pos x="115" y="31"/>
                </a:cxn>
                <a:cxn ang="0">
                  <a:pos x="104" y="31"/>
                </a:cxn>
                <a:cxn ang="0">
                  <a:pos x="104" y="31"/>
                </a:cxn>
                <a:cxn ang="0">
                  <a:pos x="104" y="31"/>
                </a:cxn>
              </a:cxnLst>
              <a:rect l="0" t="0" r="r" b="b"/>
              <a:pathLst>
                <a:path w="123" h="115">
                  <a:moveTo>
                    <a:pt x="121" y="25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6" y="1"/>
                    <a:pt x="94" y="0"/>
                    <a:pt x="9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5" y="115"/>
                    <a:pt x="12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8" y="115"/>
                    <a:pt x="123" y="110"/>
                    <a:pt x="123" y="10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29"/>
                    <a:pt x="122" y="27"/>
                    <a:pt x="121" y="25"/>
                  </a:cubicBezTo>
                  <a:close/>
                  <a:moveTo>
                    <a:pt x="115" y="104"/>
                  </a:moveTo>
                  <a:cubicBezTo>
                    <a:pt x="115" y="106"/>
                    <a:pt x="113" y="107"/>
                    <a:pt x="111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9" y="107"/>
                    <a:pt x="8" y="106"/>
                    <a:pt x="8" y="10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2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9"/>
                    <a:pt x="93" y="35"/>
                    <a:pt x="100" y="35"/>
                  </a:cubicBezTo>
                  <a:cubicBezTo>
                    <a:pt x="115" y="35"/>
                    <a:pt x="115" y="35"/>
                    <a:pt x="115" y="35"/>
                  </a:cubicBezTo>
                  <a:lnTo>
                    <a:pt x="115" y="104"/>
                  </a:lnTo>
                  <a:close/>
                  <a:moveTo>
                    <a:pt x="104" y="31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96" y="31"/>
                    <a:pt x="92" y="27"/>
                    <a:pt x="92" y="2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04" y="31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" name="Freeform 133"/>
            <p:cNvSpPr>
              <a:spLocks noEditPoints="1"/>
            </p:cNvSpPr>
            <p:nvPr/>
          </p:nvSpPr>
          <p:spPr bwMode="auto">
            <a:xfrm>
              <a:off x="6543675" y="2786063"/>
              <a:ext cx="66675" cy="11113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1" y="4"/>
                </a:cxn>
                <a:cxn ang="0">
                  <a:pos x="23" y="2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" name="Freeform 134"/>
            <p:cNvSpPr>
              <a:spLocks noEditPoints="1"/>
            </p:cNvSpPr>
            <p:nvPr/>
          </p:nvSpPr>
          <p:spPr bwMode="auto">
            <a:xfrm>
              <a:off x="6543675" y="2820988"/>
              <a:ext cx="66675" cy="952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1" y="3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7" name="Freeform 135"/>
            <p:cNvSpPr>
              <a:spLocks noEditPoints="1"/>
            </p:cNvSpPr>
            <p:nvPr/>
          </p:nvSpPr>
          <p:spPr bwMode="auto">
            <a:xfrm>
              <a:off x="6543675" y="2852738"/>
              <a:ext cx="14287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4"/>
                </a:cxn>
                <a:cxn ang="0">
                  <a:pos x="48" y="4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9" h="4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3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8" name="Freeform 136"/>
            <p:cNvSpPr>
              <a:spLocks noEditPoints="1"/>
            </p:cNvSpPr>
            <p:nvPr/>
          </p:nvSpPr>
          <p:spPr bwMode="auto">
            <a:xfrm>
              <a:off x="6418263" y="2921001"/>
              <a:ext cx="268288" cy="1111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9" name="Freeform 137"/>
            <p:cNvSpPr>
              <a:spLocks noEditPoints="1"/>
            </p:cNvSpPr>
            <p:nvPr/>
          </p:nvSpPr>
          <p:spPr bwMode="auto">
            <a:xfrm>
              <a:off x="6418263" y="2955926"/>
              <a:ext cx="268288" cy="95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0" name="Freeform 138"/>
            <p:cNvSpPr>
              <a:spLocks noEditPoints="1"/>
            </p:cNvSpPr>
            <p:nvPr/>
          </p:nvSpPr>
          <p:spPr bwMode="auto">
            <a:xfrm>
              <a:off x="6418263" y="2987676"/>
              <a:ext cx="268288" cy="1270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91" y="4"/>
                </a:cxn>
                <a:cxn ang="0">
                  <a:pos x="92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4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1" name="Freeform 139"/>
            <p:cNvSpPr>
              <a:spLocks noEditPoints="1"/>
            </p:cNvSpPr>
            <p:nvPr/>
          </p:nvSpPr>
          <p:spPr bwMode="auto">
            <a:xfrm>
              <a:off x="6418263" y="2889251"/>
              <a:ext cx="268288" cy="7938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1" y="3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1" y="0"/>
                </a:cxn>
              </a:cxnLst>
              <a:rect l="0" t="0" r="r" b="b"/>
              <a:pathLst>
                <a:path w="92" h="3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3" name="Freeform 140"/>
            <p:cNvSpPr>
              <a:spLocks noEditPoints="1"/>
            </p:cNvSpPr>
            <p:nvPr/>
          </p:nvSpPr>
          <p:spPr bwMode="auto">
            <a:xfrm>
              <a:off x="6418263" y="2774951"/>
              <a:ext cx="101600" cy="90488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31" y="31"/>
                </a:cxn>
                <a:cxn ang="0">
                  <a:pos x="35" y="27"/>
                </a:cxn>
                <a:cxn ang="0">
                  <a:pos x="35" y="4"/>
                </a:cxn>
                <a:cxn ang="0">
                  <a:pos x="3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8" y="8"/>
                </a:cxn>
                <a:cxn ang="0">
                  <a:pos x="27" y="8"/>
                </a:cxn>
                <a:cxn ang="0">
                  <a:pos x="27" y="23"/>
                </a:cxn>
                <a:cxn ang="0">
                  <a:pos x="8" y="23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35" h="31">
                  <a:moveTo>
                    <a:pt x="4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31"/>
                    <a:pt x="35" y="29"/>
                    <a:pt x="35" y="2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lose/>
                  <a:moveTo>
                    <a:pt x="8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8" y="23"/>
                    <a:pt x="8" y="23"/>
                    <a:pt x="8" y="23"/>
                  </a:cubicBezTo>
                  <a:lnTo>
                    <a:pt x="8" y="8"/>
                  </a:ln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6165" name="Text Placeholder 3"/>
          <p:cNvSpPr txBox="1">
            <a:spLocks/>
          </p:cNvSpPr>
          <p:nvPr/>
        </p:nvSpPr>
        <p:spPr bwMode="auto">
          <a:xfrm>
            <a:off x="6327265" y="4117307"/>
            <a:ext cx="50196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>
                <a:solidFill>
                  <a:srgbClr val="4A452A"/>
                </a:solidFill>
                <a:cs typeface="Calibri" pitchFamily="34" charset="0"/>
              </a:rPr>
              <a:t>краткая памятка по работе в подсистеме учета и отчетности</a:t>
            </a:r>
          </a:p>
        </p:txBody>
      </p:sp>
      <p:sp>
        <p:nvSpPr>
          <p:cNvPr id="6166" name="Прямоугольник 1"/>
          <p:cNvSpPr>
            <a:spLocks noChangeArrowheads="1"/>
          </p:cNvSpPr>
          <p:nvPr/>
        </p:nvSpPr>
        <p:spPr bwMode="auto">
          <a:xfrm>
            <a:off x="6091272" y="1761030"/>
            <a:ext cx="5131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192F"/>
                </a:solidFill>
                <a:cs typeface="Calibri" pitchFamily="34" charset="0"/>
              </a:rPr>
              <a:t>«ГИС/Электронный бюджет/</a:t>
            </a:r>
            <a:r>
              <a:rPr lang="en-US" altLang="ru-RU" sz="1800" b="1" dirty="0">
                <a:solidFill>
                  <a:srgbClr val="00192F"/>
                </a:solidFill>
                <a:cs typeface="Calibri" pitchFamily="34" charset="0"/>
              </a:rPr>
              <a:t> </a:t>
            </a:r>
            <a:r>
              <a:rPr lang="ru-RU" altLang="ru-RU" sz="1800" b="1" dirty="0" smtClean="0">
                <a:solidFill>
                  <a:srgbClr val="00192F"/>
                </a:solidFill>
                <a:cs typeface="Calibri" pitchFamily="34" charset="0"/>
              </a:rPr>
              <a:t>Учет и отчетность» </a:t>
            </a:r>
            <a:r>
              <a:rPr lang="ru-RU" altLang="ru-RU" sz="1800" b="1" dirty="0">
                <a:solidFill>
                  <a:srgbClr val="00192F"/>
                </a:solidFill>
                <a:cs typeface="Calibri" pitchFamily="34" charset="0"/>
              </a:rPr>
              <a:t>:</a:t>
            </a:r>
          </a:p>
        </p:txBody>
      </p:sp>
      <p:sp>
        <p:nvSpPr>
          <p:cNvPr id="6167" name="Text Placeholder 3"/>
          <p:cNvSpPr txBox="1">
            <a:spLocks/>
          </p:cNvSpPr>
          <p:nvPr/>
        </p:nvSpPr>
        <p:spPr bwMode="auto">
          <a:xfrm>
            <a:off x="631603" y="4891057"/>
            <a:ext cx="40020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altLang="ru-RU" sz="1400" dirty="0">
                <a:cs typeface="Calibri" pitchFamily="34" charset="0"/>
              </a:rPr>
              <a:t>консультация пользователей по вопросам подключения к подсистеме учета и отчетности;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altLang="ru-RU" sz="1400" dirty="0">
                <a:cs typeface="Calibri" pitchFamily="34" charset="0"/>
              </a:rPr>
              <a:t>методологическое сопровождение пользователей;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altLang="ru-RU" sz="1400" dirty="0">
                <a:cs typeface="Calibri" pitchFamily="34" charset="0"/>
              </a:rPr>
              <a:t>помощь в устранении технических неисправностей.</a:t>
            </a:r>
          </a:p>
        </p:txBody>
      </p:sp>
      <p:sp>
        <p:nvSpPr>
          <p:cNvPr id="194" name="Прямоугольник 1"/>
          <p:cNvSpPr>
            <a:spLocks noChangeArrowheads="1"/>
          </p:cNvSpPr>
          <p:nvPr/>
        </p:nvSpPr>
        <p:spPr bwMode="auto">
          <a:xfrm>
            <a:off x="5679281" y="4879774"/>
            <a:ext cx="578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192F"/>
                </a:solidFill>
                <a:cs typeface="Calibri" pitchFamily="34" charset="0"/>
              </a:rPr>
              <a:t>«ГИС/Электронный бюджет/</a:t>
            </a:r>
            <a:r>
              <a:rPr lang="en-US" altLang="ru-RU" sz="1800" b="1" dirty="0">
                <a:solidFill>
                  <a:srgbClr val="00192F"/>
                </a:solidFill>
                <a:cs typeface="Calibri" pitchFamily="34" charset="0"/>
              </a:rPr>
              <a:t> </a:t>
            </a:r>
            <a:r>
              <a:rPr lang="ru-RU" altLang="ru-RU" sz="1800" b="1" dirty="0" smtClean="0">
                <a:solidFill>
                  <a:srgbClr val="00192F"/>
                </a:solidFill>
                <a:cs typeface="Calibri" pitchFamily="34" charset="0"/>
              </a:rPr>
              <a:t>Подключение к системе» </a:t>
            </a:r>
            <a:r>
              <a:rPr lang="ru-RU" altLang="ru-RU" sz="1800" b="1" dirty="0">
                <a:solidFill>
                  <a:srgbClr val="00192F"/>
                </a:solidFill>
                <a:cs typeface="Calibri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0024" y="1004612"/>
            <a:ext cx="5874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cs typeface="Calibri" pitchFamily="34" charset="0"/>
              </a:rPr>
              <a:t>Официальный сайт Федерального казначейства </a:t>
            </a:r>
            <a:r>
              <a:rPr lang="en-US" altLang="ru-RU" b="1" dirty="0" smtClean="0">
                <a:solidFill>
                  <a:srgbClr val="00192F"/>
                </a:solidFill>
                <a:cs typeface="Calibri" pitchFamily="34" charset="0"/>
                <a:hlinkClick r:id="rId3"/>
              </a:rPr>
              <a:t>www.roskazna.ru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2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ругленный прямоугольник 56"/>
          <p:cNvSpPr/>
          <p:nvPr/>
        </p:nvSpPr>
        <p:spPr>
          <a:xfrm>
            <a:off x="7535863" y="1307152"/>
            <a:ext cx="3073400" cy="3876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724026" y="1203964"/>
            <a:ext cx="4596967" cy="44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1658600" y="6434138"/>
            <a:ext cx="358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7F82F1D-D2BD-4289-A228-14C5936DD801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7173" name="Прямоугольник 6"/>
          <p:cNvSpPr>
            <a:spLocks noChangeArrowheads="1"/>
          </p:cNvSpPr>
          <p:nvPr/>
        </p:nvSpPr>
        <p:spPr bwMode="auto">
          <a:xfrm>
            <a:off x="3995738" y="171450"/>
            <a:ext cx="8051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000" b="1" dirty="0">
                <a:solidFill>
                  <a:srgbClr val="0033CC"/>
                </a:solidFill>
                <a:cs typeface="Times New Roman" pitchFamily="18" charset="0"/>
                <a:sym typeface="Arial" pitchFamily="34" charset="0"/>
              </a:rPr>
              <a:t>Порядок действий в случае возникновения у пользователя вопросов при работе в подсистеме учета и отчетности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000" b="1" dirty="0">
                <a:solidFill>
                  <a:srgbClr val="0033CC"/>
                </a:solidFill>
                <a:cs typeface="Times New Roman" pitchFamily="18" charset="0"/>
                <a:sym typeface="Arial" pitchFamily="34" charset="0"/>
              </a:rPr>
              <a:t>ГИИС «Электронный бюджет»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24776" y="1459552"/>
            <a:ext cx="2695575" cy="17399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Территориальный орган Федерального казначейства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742238" y="3299464"/>
            <a:ext cx="2695575" cy="17414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Служба технической поддержки ГИИС «Электронный бюджет»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854201" y="1781814"/>
            <a:ext cx="4352492" cy="10429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Возникновение вопроса методологического характера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5060" y="1330964"/>
            <a:ext cx="1992312" cy="33813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Пользователь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043112" y="2286276"/>
            <a:ext cx="4018107" cy="3397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Направление обращения в ТОФК</a:t>
            </a:r>
          </a:p>
        </p:txBody>
      </p:sp>
      <p:grpSp>
        <p:nvGrpSpPr>
          <p:cNvPr id="7179" name="Группа 19"/>
          <p:cNvGrpSpPr>
            <a:grpSpLocks/>
          </p:cNvGrpSpPr>
          <p:nvPr/>
        </p:nvGrpSpPr>
        <p:grpSpPr bwMode="auto">
          <a:xfrm>
            <a:off x="1974851" y="2221189"/>
            <a:ext cx="346075" cy="350837"/>
            <a:chOff x="7203186" y="3700164"/>
            <a:chExt cx="360439" cy="350985"/>
          </a:xfrm>
        </p:grpSpPr>
        <p:sp>
          <p:nvSpPr>
            <p:cNvPr id="66" name="Sev01"/>
            <p:cNvSpPr/>
            <p:nvPr/>
          </p:nvSpPr>
          <p:spPr>
            <a:xfrm>
              <a:off x="7203186" y="3700164"/>
              <a:ext cx="360439" cy="350985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grpSp>
          <p:nvGrpSpPr>
            <p:cNvPr id="69" name="Group 56"/>
            <p:cNvGrpSpPr/>
            <p:nvPr/>
          </p:nvGrpSpPr>
          <p:grpSpPr>
            <a:xfrm>
              <a:off x="7304824" y="3787084"/>
              <a:ext cx="157162" cy="164768"/>
              <a:chOff x="6373813" y="2717801"/>
              <a:chExt cx="360363" cy="338138"/>
            </a:xfrm>
            <a:solidFill>
              <a:schemeClr val="bg1"/>
            </a:solidFill>
          </p:grpSpPr>
          <p:sp>
            <p:nvSpPr>
              <p:cNvPr id="70" name="Freeform 132"/>
              <p:cNvSpPr>
                <a:spLocks noEditPoints="1"/>
              </p:cNvSpPr>
              <p:nvPr/>
            </p:nvSpPr>
            <p:spPr bwMode="auto">
              <a:xfrm>
                <a:off x="6373813" y="2717801"/>
                <a:ext cx="360363" cy="338138"/>
              </a:xfrm>
              <a:custGeom>
                <a:avLst/>
                <a:gdLst/>
                <a:ahLst/>
                <a:cxnLst>
                  <a:cxn ang="0">
                    <a:pos x="121" y="25"/>
                  </a:cxn>
                  <a:cxn ang="0">
                    <a:pos x="98" y="2"/>
                  </a:cxn>
                  <a:cxn ang="0">
                    <a:pos x="92" y="0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04"/>
                  </a:cxn>
                  <a:cxn ang="0">
                    <a:pos x="12" y="115"/>
                  </a:cxn>
                  <a:cxn ang="0">
                    <a:pos x="111" y="115"/>
                  </a:cxn>
                  <a:cxn ang="0">
                    <a:pos x="123" y="104"/>
                  </a:cxn>
                  <a:cxn ang="0">
                    <a:pos x="123" y="31"/>
                  </a:cxn>
                  <a:cxn ang="0">
                    <a:pos x="121" y="25"/>
                  </a:cxn>
                  <a:cxn ang="0">
                    <a:pos x="115" y="104"/>
                  </a:cxn>
                  <a:cxn ang="0">
                    <a:pos x="111" y="107"/>
                  </a:cxn>
                  <a:cxn ang="0">
                    <a:pos x="12" y="107"/>
                  </a:cxn>
                  <a:cxn ang="0">
                    <a:pos x="8" y="104"/>
                  </a:cxn>
                  <a:cxn ang="0">
                    <a:pos x="8" y="11"/>
                  </a:cxn>
                  <a:cxn ang="0">
                    <a:pos x="12" y="8"/>
                  </a:cxn>
                  <a:cxn ang="0">
                    <a:pos x="88" y="8"/>
                  </a:cxn>
                  <a:cxn ang="0">
                    <a:pos x="88" y="23"/>
                  </a:cxn>
                  <a:cxn ang="0">
                    <a:pos x="100" y="35"/>
                  </a:cxn>
                  <a:cxn ang="0">
                    <a:pos x="115" y="35"/>
                  </a:cxn>
                  <a:cxn ang="0">
                    <a:pos x="115" y="104"/>
                  </a:cxn>
                  <a:cxn ang="0">
                    <a:pos x="104" y="31"/>
                  </a:cxn>
                  <a:cxn ang="0">
                    <a:pos x="100" y="31"/>
                  </a:cxn>
                  <a:cxn ang="0">
                    <a:pos x="92" y="23"/>
                  </a:cxn>
                  <a:cxn ang="0">
                    <a:pos x="92" y="8"/>
                  </a:cxn>
                  <a:cxn ang="0">
                    <a:pos x="115" y="31"/>
                  </a:cxn>
                  <a:cxn ang="0">
                    <a:pos x="104" y="31"/>
                  </a:cxn>
                  <a:cxn ang="0">
                    <a:pos x="104" y="31"/>
                  </a:cxn>
                  <a:cxn ang="0">
                    <a:pos x="104" y="31"/>
                  </a:cxn>
                </a:cxnLst>
                <a:rect l="0" t="0" r="r" b="b"/>
                <a:pathLst>
                  <a:path w="123" h="115">
                    <a:moveTo>
                      <a:pt x="121" y="25"/>
                    </a:moveTo>
                    <a:cubicBezTo>
                      <a:pt x="98" y="2"/>
                      <a:pt x="98" y="2"/>
                      <a:pt x="98" y="2"/>
                    </a:cubicBezTo>
                    <a:cubicBezTo>
                      <a:pt x="96" y="1"/>
                      <a:pt x="94" y="0"/>
                      <a:pt x="9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10"/>
                      <a:pt x="5" y="115"/>
                      <a:pt x="12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8" y="115"/>
                      <a:pt x="123" y="110"/>
                      <a:pt x="123" y="104"/>
                    </a:cubicBezTo>
                    <a:cubicBezTo>
                      <a:pt x="123" y="31"/>
                      <a:pt x="123" y="31"/>
                      <a:pt x="123" y="31"/>
                    </a:cubicBezTo>
                    <a:cubicBezTo>
                      <a:pt x="123" y="29"/>
                      <a:pt x="122" y="27"/>
                      <a:pt x="121" y="25"/>
                    </a:cubicBezTo>
                    <a:close/>
                    <a:moveTo>
                      <a:pt x="115" y="104"/>
                    </a:moveTo>
                    <a:cubicBezTo>
                      <a:pt x="115" y="106"/>
                      <a:pt x="113" y="107"/>
                      <a:pt x="111" y="107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9" y="107"/>
                      <a:pt x="8" y="106"/>
                      <a:pt x="8" y="10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2" y="8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9"/>
                      <a:pt x="93" y="35"/>
                      <a:pt x="100" y="35"/>
                    </a:cubicBezTo>
                    <a:cubicBezTo>
                      <a:pt x="115" y="35"/>
                      <a:pt x="115" y="35"/>
                      <a:pt x="115" y="35"/>
                    </a:cubicBezTo>
                    <a:lnTo>
                      <a:pt x="115" y="104"/>
                    </a:lnTo>
                    <a:close/>
                    <a:moveTo>
                      <a:pt x="104" y="31"/>
                    </a:moveTo>
                    <a:cubicBezTo>
                      <a:pt x="100" y="31"/>
                      <a:pt x="100" y="31"/>
                      <a:pt x="100" y="31"/>
                    </a:cubicBezTo>
                    <a:cubicBezTo>
                      <a:pt x="96" y="31"/>
                      <a:pt x="92" y="27"/>
                      <a:pt x="92" y="23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115" y="31"/>
                      <a:pt x="115" y="31"/>
                      <a:pt x="115" y="31"/>
                    </a:cubicBezTo>
                    <a:lnTo>
                      <a:pt x="104" y="31"/>
                    </a:lnTo>
                    <a:close/>
                    <a:moveTo>
                      <a:pt x="104" y="31"/>
                    </a:moveTo>
                    <a:cubicBezTo>
                      <a:pt x="104" y="31"/>
                      <a:pt x="104" y="31"/>
                      <a:pt x="104" y="3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1" name="Freeform 133"/>
              <p:cNvSpPr>
                <a:spLocks noEditPoints="1"/>
              </p:cNvSpPr>
              <p:nvPr/>
            </p:nvSpPr>
            <p:spPr bwMode="auto">
              <a:xfrm>
                <a:off x="6543675" y="2786063"/>
                <a:ext cx="66675" cy="11113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21" y="4"/>
                  </a:cxn>
                  <a:cxn ang="0">
                    <a:pos x="23" y="2"/>
                  </a:cxn>
                  <a:cxn ang="0">
                    <a:pos x="2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23" h="4">
                    <a:moveTo>
                      <a:pt x="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2" name="Freeform 134"/>
              <p:cNvSpPr>
                <a:spLocks noEditPoints="1"/>
              </p:cNvSpPr>
              <p:nvPr/>
            </p:nvSpPr>
            <p:spPr bwMode="auto">
              <a:xfrm>
                <a:off x="6543675" y="2820988"/>
                <a:ext cx="66675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1" y="3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</a:cxnLst>
                <a:rect l="0" t="0" r="r" b="b"/>
                <a:pathLst>
                  <a:path w="23" h="3">
                    <a:moveTo>
                      <a:pt x="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2"/>
                      <a:pt x="23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" name="Freeform 135"/>
              <p:cNvSpPr>
                <a:spLocks noEditPoints="1"/>
              </p:cNvSpPr>
              <p:nvPr/>
            </p:nvSpPr>
            <p:spPr bwMode="auto">
              <a:xfrm>
                <a:off x="6543675" y="2852738"/>
                <a:ext cx="142875" cy="127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4"/>
                  </a:cxn>
                  <a:cxn ang="0">
                    <a:pos x="48" y="4"/>
                  </a:cxn>
                  <a:cxn ang="0">
                    <a:pos x="49" y="2"/>
                  </a:cxn>
                  <a:cxn ang="0">
                    <a:pos x="48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9" h="4">
                    <a:moveTo>
                      <a:pt x="0" y="2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9" y="4"/>
                      <a:pt x="49" y="3"/>
                      <a:pt x="49" y="2"/>
                    </a:cubicBezTo>
                    <a:cubicBezTo>
                      <a:pt x="49" y="1"/>
                      <a:pt x="49" y="0"/>
                      <a:pt x="48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4" name="Freeform 136"/>
              <p:cNvSpPr>
                <a:spLocks noEditPoints="1"/>
              </p:cNvSpPr>
              <p:nvPr/>
            </p:nvSpPr>
            <p:spPr bwMode="auto">
              <a:xfrm>
                <a:off x="6418263" y="2921001"/>
                <a:ext cx="268288" cy="11113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1" y="4"/>
                  </a:cxn>
                  <a:cxn ang="0">
                    <a:pos x="92" y="2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92" h="4">
                    <a:moveTo>
                      <a:pt x="9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2" y="4"/>
                      <a:pt x="92" y="3"/>
                      <a:pt x="92" y="2"/>
                    </a:cubicBezTo>
                    <a:cubicBezTo>
                      <a:pt x="92" y="1"/>
                      <a:pt x="92" y="0"/>
                      <a:pt x="91" y="0"/>
                    </a:cubicBezTo>
                    <a:close/>
                    <a:moveTo>
                      <a:pt x="91" y="0"/>
                    </a:move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5" name="Freeform 137"/>
              <p:cNvSpPr>
                <a:spLocks noEditPoints="1"/>
              </p:cNvSpPr>
              <p:nvPr/>
            </p:nvSpPr>
            <p:spPr bwMode="auto">
              <a:xfrm>
                <a:off x="6418263" y="2955926"/>
                <a:ext cx="268288" cy="9525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91" y="3"/>
                  </a:cxn>
                  <a:cxn ang="0">
                    <a:pos x="92" y="1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92" h="3">
                    <a:moveTo>
                      <a:pt x="9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2" y="3"/>
                      <a:pt x="92" y="3"/>
                      <a:pt x="92" y="1"/>
                    </a:cubicBezTo>
                    <a:cubicBezTo>
                      <a:pt x="92" y="0"/>
                      <a:pt x="92" y="0"/>
                      <a:pt x="91" y="0"/>
                    </a:cubicBezTo>
                    <a:close/>
                    <a:moveTo>
                      <a:pt x="91" y="0"/>
                    </a:move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6" name="Freeform 138"/>
              <p:cNvSpPr>
                <a:spLocks noEditPoints="1"/>
              </p:cNvSpPr>
              <p:nvPr/>
            </p:nvSpPr>
            <p:spPr bwMode="auto">
              <a:xfrm>
                <a:off x="6418263" y="2987676"/>
                <a:ext cx="268288" cy="1270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1" y="4"/>
                  </a:cxn>
                  <a:cxn ang="0">
                    <a:pos x="92" y="2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92" h="4">
                    <a:moveTo>
                      <a:pt x="9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2" y="4"/>
                      <a:pt x="92" y="3"/>
                      <a:pt x="92" y="2"/>
                    </a:cubicBezTo>
                    <a:cubicBezTo>
                      <a:pt x="92" y="1"/>
                      <a:pt x="92" y="0"/>
                      <a:pt x="91" y="0"/>
                    </a:cubicBezTo>
                    <a:close/>
                    <a:moveTo>
                      <a:pt x="91" y="0"/>
                    </a:move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7" name="Freeform 139"/>
              <p:cNvSpPr>
                <a:spLocks noEditPoints="1"/>
              </p:cNvSpPr>
              <p:nvPr/>
            </p:nvSpPr>
            <p:spPr bwMode="auto">
              <a:xfrm>
                <a:off x="6418263" y="2889251"/>
                <a:ext cx="268288" cy="7938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91" y="3"/>
                  </a:cxn>
                  <a:cxn ang="0">
                    <a:pos x="92" y="1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92" h="3">
                    <a:moveTo>
                      <a:pt x="9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2" y="3"/>
                      <a:pt x="92" y="3"/>
                      <a:pt x="92" y="1"/>
                    </a:cubicBezTo>
                    <a:cubicBezTo>
                      <a:pt x="92" y="0"/>
                      <a:pt x="92" y="0"/>
                      <a:pt x="91" y="0"/>
                    </a:cubicBezTo>
                    <a:close/>
                    <a:moveTo>
                      <a:pt x="91" y="0"/>
                    </a:moveTo>
                    <a:cubicBezTo>
                      <a:pt x="91" y="0"/>
                      <a:pt x="91" y="0"/>
                      <a:pt x="91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8" name="Freeform 140"/>
              <p:cNvSpPr>
                <a:spLocks noEditPoints="1"/>
              </p:cNvSpPr>
              <p:nvPr/>
            </p:nvSpPr>
            <p:spPr bwMode="auto">
              <a:xfrm>
                <a:off x="6418263" y="2774951"/>
                <a:ext cx="101600" cy="90488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31" y="31"/>
                  </a:cxn>
                  <a:cxn ang="0">
                    <a:pos x="35" y="27"/>
                  </a:cxn>
                  <a:cxn ang="0">
                    <a:pos x="35" y="4"/>
                  </a:cxn>
                  <a:cxn ang="0">
                    <a:pos x="3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27"/>
                  </a:cxn>
                  <a:cxn ang="0">
                    <a:pos x="4" y="31"/>
                  </a:cxn>
                  <a:cxn ang="0">
                    <a:pos x="8" y="8"/>
                  </a:cxn>
                  <a:cxn ang="0">
                    <a:pos x="27" y="8"/>
                  </a:cxn>
                  <a:cxn ang="0">
                    <a:pos x="27" y="23"/>
                  </a:cxn>
                  <a:cxn ang="0">
                    <a:pos x="8" y="23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35" h="31">
                    <a:moveTo>
                      <a:pt x="4" y="31"/>
                    </a:moveTo>
                    <a:cubicBezTo>
                      <a:pt x="31" y="31"/>
                      <a:pt x="31" y="31"/>
                      <a:pt x="31" y="31"/>
                    </a:cubicBezTo>
                    <a:cubicBezTo>
                      <a:pt x="33" y="31"/>
                      <a:pt x="35" y="29"/>
                      <a:pt x="35" y="27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1"/>
                      <a:pt x="4" y="31"/>
                    </a:cubicBezTo>
                    <a:close/>
                    <a:moveTo>
                      <a:pt x="8" y="8"/>
                    </a:moveTo>
                    <a:cubicBezTo>
                      <a:pt x="27" y="8"/>
                      <a:pt x="27" y="8"/>
                      <a:pt x="27" y="8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8" y="23"/>
                      <a:pt x="8" y="23"/>
                      <a:pt x="8" y="23"/>
                    </a:cubicBezTo>
                    <a:lnTo>
                      <a:pt x="8" y="8"/>
                    </a:lnTo>
                    <a:close/>
                    <a:moveTo>
                      <a:pt x="8" y="8"/>
                    </a:moveTo>
                    <a:cubicBezTo>
                      <a:pt x="8" y="8"/>
                      <a:pt x="8" y="8"/>
                      <a:pt x="8" y="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47" name="Скругленный прямоугольник 46"/>
          <p:cNvSpPr/>
          <p:nvPr/>
        </p:nvSpPr>
        <p:spPr>
          <a:xfrm>
            <a:off x="1854201" y="2948627"/>
            <a:ext cx="4352492" cy="24558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Возникновение вопроса технического характера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081213" y="4874264"/>
            <a:ext cx="3980006" cy="3333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Письмом на адрес </a:t>
            </a:r>
            <a:r>
              <a:rPr lang="en-US" altLang="ru-RU" sz="1400" dirty="0"/>
              <a:t>support_eb@roskazna.ru</a:t>
            </a:r>
            <a:endParaRPr lang="ru-RU" altLang="ru-RU" sz="1400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081213" y="4426589"/>
            <a:ext cx="3980006" cy="339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В личном кабинете: </a:t>
            </a:r>
            <a:r>
              <a:rPr lang="en-US" altLang="ru-RU" sz="1400" dirty="0"/>
              <a:t>Alt +</a:t>
            </a:r>
            <a:r>
              <a:rPr lang="ru-RU" altLang="ru-RU" sz="1400" dirty="0"/>
              <a:t> </a:t>
            </a:r>
            <a:r>
              <a:rPr lang="en-US" altLang="ru-RU" sz="1400" dirty="0"/>
              <a:t>Shift + P</a:t>
            </a:r>
            <a:endParaRPr lang="ru-RU" altLang="ru-RU" sz="14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081213" y="3956689"/>
            <a:ext cx="3980006" cy="3381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      По </a:t>
            </a:r>
            <a:r>
              <a:rPr lang="ru-RU" sz="1400" dirty="0"/>
              <a:t>телефону горячей линии: 8(800) 222-27-77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043113" y="3499489"/>
            <a:ext cx="4018106" cy="3397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/>
              <a:t>      Создание </a:t>
            </a:r>
            <a:r>
              <a:rPr lang="ru-RU" sz="1400" dirty="0"/>
              <a:t>обращения в СУЭ </a:t>
            </a:r>
            <a:r>
              <a:rPr lang="ru-RU" sz="1400" dirty="0" smtClean="0"/>
              <a:t>ФК (только ТОФК)</a:t>
            </a:r>
            <a:endParaRPr lang="ru-RU" sz="1400" dirty="0"/>
          </a:p>
        </p:txBody>
      </p:sp>
      <p:grpSp>
        <p:nvGrpSpPr>
          <p:cNvPr id="7185" name="Группа 16"/>
          <p:cNvGrpSpPr>
            <a:grpSpLocks/>
          </p:cNvGrpSpPr>
          <p:nvPr/>
        </p:nvGrpSpPr>
        <p:grpSpPr bwMode="auto">
          <a:xfrm>
            <a:off x="1960563" y="4324989"/>
            <a:ext cx="360363" cy="352425"/>
            <a:chOff x="460349" y="3731311"/>
            <a:chExt cx="637448" cy="543107"/>
          </a:xfrm>
        </p:grpSpPr>
        <p:sp>
          <p:nvSpPr>
            <p:cNvPr id="144" name="Sev01"/>
            <p:cNvSpPr/>
            <p:nvPr/>
          </p:nvSpPr>
          <p:spPr>
            <a:xfrm>
              <a:off x="460349" y="3731311"/>
              <a:ext cx="637448" cy="543107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7202" name="Freeform 42"/>
            <p:cNvSpPr>
              <a:spLocks noEditPoints="1"/>
            </p:cNvSpPr>
            <p:nvPr/>
          </p:nvSpPr>
          <p:spPr bwMode="auto">
            <a:xfrm>
              <a:off x="608901" y="3894540"/>
              <a:ext cx="329185" cy="240985"/>
            </a:xfrm>
            <a:custGeom>
              <a:avLst/>
              <a:gdLst>
                <a:gd name="T0" fmla="*/ 2147483647 w 73"/>
                <a:gd name="T1" fmla="*/ 2147483647 h 63"/>
                <a:gd name="T2" fmla="*/ 2147483647 w 73"/>
                <a:gd name="T3" fmla="*/ 2147483647 h 63"/>
                <a:gd name="T4" fmla="*/ 2147483647 w 73"/>
                <a:gd name="T5" fmla="*/ 2147483647 h 63"/>
                <a:gd name="T6" fmla="*/ 2147483647 w 73"/>
                <a:gd name="T7" fmla="*/ 2147483647 h 63"/>
                <a:gd name="T8" fmla="*/ 2147483647 w 73"/>
                <a:gd name="T9" fmla="*/ 2147483647 h 63"/>
                <a:gd name="T10" fmla="*/ 2147483647 w 73"/>
                <a:gd name="T11" fmla="*/ 2147483647 h 63"/>
                <a:gd name="T12" fmla="*/ 2147483647 w 73"/>
                <a:gd name="T13" fmla="*/ 2147483647 h 63"/>
                <a:gd name="T14" fmla="*/ 2147483647 w 73"/>
                <a:gd name="T15" fmla="*/ 2147483647 h 63"/>
                <a:gd name="T16" fmla="*/ 2147483647 w 73"/>
                <a:gd name="T17" fmla="*/ 2147483647 h 63"/>
                <a:gd name="T18" fmla="*/ 0 w 73"/>
                <a:gd name="T19" fmla="*/ 2147483647 h 63"/>
                <a:gd name="T20" fmla="*/ 0 w 73"/>
                <a:gd name="T21" fmla="*/ 2147483647 h 63"/>
                <a:gd name="T22" fmla="*/ 2147483647 w 73"/>
                <a:gd name="T23" fmla="*/ 0 h 63"/>
                <a:gd name="T24" fmla="*/ 2147483647 w 73"/>
                <a:gd name="T25" fmla="*/ 0 h 63"/>
                <a:gd name="T26" fmla="*/ 2147483647 w 73"/>
                <a:gd name="T27" fmla="*/ 2147483647 h 63"/>
                <a:gd name="T28" fmla="*/ 2147483647 w 73"/>
                <a:gd name="T29" fmla="*/ 2147483647 h 63"/>
                <a:gd name="T30" fmla="*/ 2147483647 w 73"/>
                <a:gd name="T31" fmla="*/ 2147483647 h 63"/>
                <a:gd name="T32" fmla="*/ 2147483647 w 73"/>
                <a:gd name="T33" fmla="*/ 2147483647 h 63"/>
                <a:gd name="T34" fmla="*/ 2147483647 w 73"/>
                <a:gd name="T35" fmla="*/ 2147483647 h 63"/>
                <a:gd name="T36" fmla="*/ 2147483647 w 73"/>
                <a:gd name="T37" fmla="*/ 2147483647 h 63"/>
                <a:gd name="T38" fmla="*/ 2147483647 w 73"/>
                <a:gd name="T39" fmla="*/ 2147483647 h 63"/>
                <a:gd name="T40" fmla="*/ 2147483647 w 73"/>
                <a:gd name="T41" fmla="*/ 2147483647 h 63"/>
                <a:gd name="T42" fmla="*/ 2147483647 w 73"/>
                <a:gd name="T43" fmla="*/ 2147483647 h 63"/>
                <a:gd name="T44" fmla="*/ 2147483647 w 73"/>
                <a:gd name="T45" fmla="*/ 2147483647 h 63"/>
                <a:gd name="T46" fmla="*/ 2147483647 w 73"/>
                <a:gd name="T47" fmla="*/ 2147483647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86" name="Группа 15"/>
          <p:cNvGrpSpPr>
            <a:grpSpLocks/>
          </p:cNvGrpSpPr>
          <p:nvPr/>
        </p:nvGrpSpPr>
        <p:grpSpPr bwMode="auto">
          <a:xfrm>
            <a:off x="1960563" y="3866202"/>
            <a:ext cx="360363" cy="339725"/>
            <a:chOff x="4728027" y="3574157"/>
            <a:chExt cx="842349" cy="845662"/>
          </a:xfrm>
        </p:grpSpPr>
        <p:sp>
          <p:nvSpPr>
            <p:cNvPr id="132" name="Sev01"/>
            <p:cNvSpPr/>
            <p:nvPr/>
          </p:nvSpPr>
          <p:spPr>
            <a:xfrm>
              <a:off x="4728027" y="3574157"/>
              <a:ext cx="842349" cy="84566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7200" name="Freeform 117"/>
            <p:cNvSpPr>
              <a:spLocks/>
            </p:cNvSpPr>
            <p:nvPr/>
          </p:nvSpPr>
          <p:spPr bwMode="auto">
            <a:xfrm>
              <a:off x="4961860" y="3785506"/>
              <a:ext cx="388493" cy="389096"/>
            </a:xfrm>
            <a:custGeom>
              <a:avLst/>
              <a:gdLst>
                <a:gd name="T0" fmla="*/ 2147483647 w 57"/>
                <a:gd name="T1" fmla="*/ 2147483647 h 57"/>
                <a:gd name="T2" fmla="*/ 2147483647 w 57"/>
                <a:gd name="T3" fmla="*/ 2147483647 h 57"/>
                <a:gd name="T4" fmla="*/ 2147483647 w 57"/>
                <a:gd name="T5" fmla="*/ 2147483647 h 57"/>
                <a:gd name="T6" fmla="*/ 2147483647 w 57"/>
                <a:gd name="T7" fmla="*/ 2147483647 h 57"/>
                <a:gd name="T8" fmla="*/ 2147483647 w 57"/>
                <a:gd name="T9" fmla="*/ 2147483647 h 57"/>
                <a:gd name="T10" fmla="*/ 2147483647 w 57"/>
                <a:gd name="T11" fmla="*/ 2147483647 h 57"/>
                <a:gd name="T12" fmla="*/ 2147483647 w 57"/>
                <a:gd name="T13" fmla="*/ 2147483647 h 57"/>
                <a:gd name="T14" fmla="*/ 0 w 57"/>
                <a:gd name="T15" fmla="*/ 2147483647 h 57"/>
                <a:gd name="T16" fmla="*/ 2147483647 w 57"/>
                <a:gd name="T17" fmla="*/ 2147483647 h 57"/>
                <a:gd name="T18" fmla="*/ 2147483647 w 57"/>
                <a:gd name="T19" fmla="*/ 2147483647 h 57"/>
                <a:gd name="T20" fmla="*/ 2147483647 w 57"/>
                <a:gd name="T21" fmla="*/ 0 h 57"/>
                <a:gd name="T22" fmla="*/ 2147483647 w 57"/>
                <a:gd name="T23" fmla="*/ 2147483647 h 57"/>
                <a:gd name="T24" fmla="*/ 2147483647 w 57"/>
                <a:gd name="T25" fmla="*/ 2147483647 h 57"/>
                <a:gd name="T26" fmla="*/ 2147483647 w 57"/>
                <a:gd name="T27" fmla="*/ 2147483647 h 57"/>
                <a:gd name="T28" fmla="*/ 2147483647 w 57"/>
                <a:gd name="T29" fmla="*/ 2147483647 h 57"/>
                <a:gd name="T30" fmla="*/ 2147483647 w 57"/>
                <a:gd name="T31" fmla="*/ 2147483647 h 57"/>
                <a:gd name="T32" fmla="*/ 2147483647 w 57"/>
                <a:gd name="T33" fmla="*/ 2147483647 h 57"/>
                <a:gd name="T34" fmla="*/ 2147483647 w 57"/>
                <a:gd name="T35" fmla="*/ 2147483647 h 57"/>
                <a:gd name="T36" fmla="*/ 2147483647 w 57"/>
                <a:gd name="T37" fmla="*/ 2147483647 h 57"/>
                <a:gd name="T38" fmla="*/ 2147483647 w 57"/>
                <a:gd name="T39" fmla="*/ 2147483647 h 57"/>
                <a:gd name="T40" fmla="*/ 2147483647 w 57"/>
                <a:gd name="T41" fmla="*/ 2147483647 h 57"/>
                <a:gd name="T42" fmla="*/ 2147483647 w 57"/>
                <a:gd name="T43" fmla="*/ 2147483647 h 57"/>
                <a:gd name="T44" fmla="*/ 2147483647 w 57"/>
                <a:gd name="T45" fmla="*/ 2147483647 h 57"/>
                <a:gd name="T46" fmla="*/ 2147483647 w 57"/>
                <a:gd name="T47" fmla="*/ 2147483647 h 57"/>
                <a:gd name="T48" fmla="*/ 2147483647 w 57"/>
                <a:gd name="T49" fmla="*/ 2147483647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87" name="Группа 17"/>
          <p:cNvGrpSpPr>
            <a:grpSpLocks/>
          </p:cNvGrpSpPr>
          <p:nvPr/>
        </p:nvGrpSpPr>
        <p:grpSpPr bwMode="auto">
          <a:xfrm>
            <a:off x="1962151" y="4793302"/>
            <a:ext cx="361950" cy="350837"/>
            <a:chOff x="3006268" y="6006142"/>
            <a:chExt cx="620279" cy="516879"/>
          </a:xfrm>
        </p:grpSpPr>
        <p:sp>
          <p:nvSpPr>
            <p:cNvPr id="147" name="Sev01"/>
            <p:cNvSpPr/>
            <p:nvPr/>
          </p:nvSpPr>
          <p:spPr>
            <a:xfrm>
              <a:off x="3006268" y="6006142"/>
              <a:ext cx="620279" cy="516879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7198" name="Freeform 101"/>
            <p:cNvSpPr>
              <a:spLocks noEditPoints="1"/>
            </p:cNvSpPr>
            <p:nvPr/>
          </p:nvSpPr>
          <p:spPr bwMode="auto">
            <a:xfrm>
              <a:off x="3112699" y="6153580"/>
              <a:ext cx="407419" cy="225393"/>
            </a:xfrm>
            <a:custGeom>
              <a:avLst/>
              <a:gdLst>
                <a:gd name="T0" fmla="*/ 2147483647 w 77"/>
                <a:gd name="T1" fmla="*/ 2147483647 h 51"/>
                <a:gd name="T2" fmla="*/ 2147483647 w 77"/>
                <a:gd name="T3" fmla="*/ 2147483647 h 51"/>
                <a:gd name="T4" fmla="*/ 2147483647 w 77"/>
                <a:gd name="T5" fmla="*/ 2147483647 h 51"/>
                <a:gd name="T6" fmla="*/ 2147483647 w 77"/>
                <a:gd name="T7" fmla="*/ 2147483647 h 51"/>
                <a:gd name="T8" fmla="*/ 0 w 77"/>
                <a:gd name="T9" fmla="*/ 2147483647 h 51"/>
                <a:gd name="T10" fmla="*/ 0 w 77"/>
                <a:gd name="T11" fmla="*/ 2147483647 h 51"/>
                <a:gd name="T12" fmla="*/ 2147483647 w 77"/>
                <a:gd name="T13" fmla="*/ 2147483647 h 51"/>
                <a:gd name="T14" fmla="*/ 2147483647 w 77"/>
                <a:gd name="T15" fmla="*/ 2147483647 h 51"/>
                <a:gd name="T16" fmla="*/ 2147483647 w 77"/>
                <a:gd name="T17" fmla="*/ 2147483647 h 51"/>
                <a:gd name="T18" fmla="*/ 2147483647 w 77"/>
                <a:gd name="T19" fmla="*/ 2147483647 h 51"/>
                <a:gd name="T20" fmla="*/ 2147483647 w 77"/>
                <a:gd name="T21" fmla="*/ 2147483647 h 51"/>
                <a:gd name="T22" fmla="*/ 2147483647 w 77"/>
                <a:gd name="T23" fmla="*/ 0 h 51"/>
                <a:gd name="T24" fmla="*/ 2147483647 w 77"/>
                <a:gd name="T25" fmla="*/ 0 h 51"/>
                <a:gd name="T26" fmla="*/ 2147483647 w 77"/>
                <a:gd name="T27" fmla="*/ 2147483647 h 51"/>
                <a:gd name="T28" fmla="*/ 2147483647 w 77"/>
                <a:gd name="T29" fmla="*/ 2147483647 h 51"/>
                <a:gd name="T30" fmla="*/ 2147483647 w 77"/>
                <a:gd name="T31" fmla="*/ 2147483647 h 51"/>
                <a:gd name="T32" fmla="*/ 2147483647 w 77"/>
                <a:gd name="T33" fmla="*/ 2147483647 h 51"/>
                <a:gd name="T34" fmla="*/ 2147483647 w 77"/>
                <a:gd name="T35" fmla="*/ 2147483647 h 51"/>
                <a:gd name="T36" fmla="*/ 2147483647 w 77"/>
                <a:gd name="T37" fmla="*/ 2147483647 h 51"/>
                <a:gd name="T38" fmla="*/ 2147483647 w 77"/>
                <a:gd name="T39" fmla="*/ 2147483647 h 51"/>
                <a:gd name="T40" fmla="*/ 2147483647 w 77"/>
                <a:gd name="T41" fmla="*/ 2147483647 h 51"/>
                <a:gd name="T42" fmla="*/ 2147483647 w 77"/>
                <a:gd name="T43" fmla="*/ 2147483647 h 51"/>
                <a:gd name="T44" fmla="*/ 2147483647 w 77"/>
                <a:gd name="T45" fmla="*/ 2147483647 h 51"/>
                <a:gd name="T46" fmla="*/ 2147483647 w 77"/>
                <a:gd name="T47" fmla="*/ 2147483647 h 51"/>
                <a:gd name="T48" fmla="*/ 2147483647 w 77"/>
                <a:gd name="T49" fmla="*/ 2147483647 h 51"/>
                <a:gd name="T50" fmla="*/ 2147483647 w 77"/>
                <a:gd name="T51" fmla="*/ 2147483647 h 51"/>
                <a:gd name="T52" fmla="*/ 2147483647 w 77"/>
                <a:gd name="T53" fmla="*/ 2147483647 h 51"/>
                <a:gd name="T54" fmla="*/ 2147483647 w 77"/>
                <a:gd name="T55" fmla="*/ 2147483647 h 51"/>
                <a:gd name="T56" fmla="*/ 2147483647 w 77"/>
                <a:gd name="T57" fmla="*/ 2147483647 h 51"/>
                <a:gd name="T58" fmla="*/ 2147483647 w 77"/>
                <a:gd name="T59" fmla="*/ 2147483647 h 51"/>
                <a:gd name="T60" fmla="*/ 2147483647 w 77"/>
                <a:gd name="T61" fmla="*/ 2147483647 h 51"/>
                <a:gd name="T62" fmla="*/ 2147483647 w 77"/>
                <a:gd name="T63" fmla="*/ 2147483647 h 51"/>
                <a:gd name="T64" fmla="*/ 2147483647 w 77"/>
                <a:gd name="T65" fmla="*/ 2147483647 h 51"/>
                <a:gd name="T66" fmla="*/ 2147483647 w 77"/>
                <a:gd name="T67" fmla="*/ 2147483647 h 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88" name="Группа 14"/>
          <p:cNvGrpSpPr>
            <a:grpSpLocks/>
          </p:cNvGrpSpPr>
          <p:nvPr/>
        </p:nvGrpSpPr>
        <p:grpSpPr bwMode="auto">
          <a:xfrm>
            <a:off x="1960563" y="3413764"/>
            <a:ext cx="360363" cy="338138"/>
            <a:chOff x="592404" y="2463793"/>
            <a:chExt cx="420125" cy="359982"/>
          </a:xfrm>
        </p:grpSpPr>
        <p:sp>
          <p:nvSpPr>
            <p:cNvPr id="28" name="Sev01"/>
            <p:cNvSpPr/>
            <p:nvPr/>
          </p:nvSpPr>
          <p:spPr>
            <a:xfrm>
              <a:off x="592404" y="2463793"/>
              <a:ext cx="420125" cy="359982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FontAwesome" pitchFamily="2" charset="0"/>
              </a:endParaRPr>
            </a:p>
          </p:txBody>
        </p:sp>
        <p:sp>
          <p:nvSpPr>
            <p:cNvPr id="7196" name="Freeform 144"/>
            <p:cNvSpPr>
              <a:spLocks noEditPoints="1"/>
            </p:cNvSpPr>
            <p:nvPr/>
          </p:nvSpPr>
          <p:spPr bwMode="auto">
            <a:xfrm>
              <a:off x="696692" y="2550190"/>
              <a:ext cx="224071" cy="187188"/>
            </a:xfrm>
            <a:custGeom>
              <a:avLst/>
              <a:gdLst>
                <a:gd name="T0" fmla="*/ 2147483647 w 126"/>
                <a:gd name="T1" fmla="*/ 0 h 123"/>
                <a:gd name="T2" fmla="*/ 2147483647 w 126"/>
                <a:gd name="T3" fmla="*/ 2147483647 h 123"/>
                <a:gd name="T4" fmla="*/ 2147483647 w 126"/>
                <a:gd name="T5" fmla="*/ 2147483647 h 123"/>
                <a:gd name="T6" fmla="*/ 2147483647 w 126"/>
                <a:gd name="T7" fmla="*/ 2147483647 h 123"/>
                <a:gd name="T8" fmla="*/ 0 w 126"/>
                <a:gd name="T9" fmla="*/ 2147483647 h 123"/>
                <a:gd name="T10" fmla="*/ 2147483647 w 126"/>
                <a:gd name="T11" fmla="*/ 2147483647 h 123"/>
                <a:gd name="T12" fmla="*/ 2147483647 w 126"/>
                <a:gd name="T13" fmla="*/ 2147483647 h 123"/>
                <a:gd name="T14" fmla="*/ 2147483647 w 126"/>
                <a:gd name="T15" fmla="*/ 2147483647 h 123"/>
                <a:gd name="T16" fmla="*/ 2147483647 w 126"/>
                <a:gd name="T17" fmla="*/ 2147483647 h 123"/>
                <a:gd name="T18" fmla="*/ 2147483647 w 126"/>
                <a:gd name="T19" fmla="*/ 2147483647 h 123"/>
                <a:gd name="T20" fmla="*/ 2147483647 w 126"/>
                <a:gd name="T21" fmla="*/ 2147483647 h 123"/>
                <a:gd name="T22" fmla="*/ 2147483647 w 126"/>
                <a:gd name="T23" fmla="*/ 2147483647 h 123"/>
                <a:gd name="T24" fmla="*/ 2147483647 w 126"/>
                <a:gd name="T25" fmla="*/ 2147483647 h 123"/>
                <a:gd name="T26" fmla="*/ 2147483647 w 126"/>
                <a:gd name="T27" fmla="*/ 2147483647 h 123"/>
                <a:gd name="T28" fmla="*/ 2147483647 w 126"/>
                <a:gd name="T29" fmla="*/ 2147483647 h 123"/>
                <a:gd name="T30" fmla="*/ 2147483647 w 126"/>
                <a:gd name="T31" fmla="*/ 2147483647 h 123"/>
                <a:gd name="T32" fmla="*/ 2147483647 w 126"/>
                <a:gd name="T33" fmla="*/ 2147483647 h 123"/>
                <a:gd name="T34" fmla="*/ 2147483647 w 126"/>
                <a:gd name="T35" fmla="*/ 2147483647 h 123"/>
                <a:gd name="T36" fmla="*/ 2147483647 w 126"/>
                <a:gd name="T37" fmla="*/ 2147483647 h 123"/>
                <a:gd name="T38" fmla="*/ 2147483647 w 126"/>
                <a:gd name="T39" fmla="*/ 2147483647 h 123"/>
                <a:gd name="T40" fmla="*/ 2147483647 w 126"/>
                <a:gd name="T41" fmla="*/ 2147483647 h 123"/>
                <a:gd name="T42" fmla="*/ 2147483647 w 126"/>
                <a:gd name="T43" fmla="*/ 2147483647 h 123"/>
                <a:gd name="T44" fmla="*/ 2147483647 w 126"/>
                <a:gd name="T45" fmla="*/ 2147483647 h 123"/>
                <a:gd name="T46" fmla="*/ 2147483647 w 126"/>
                <a:gd name="T47" fmla="*/ 2147483647 h 123"/>
                <a:gd name="T48" fmla="*/ 2147483647 w 126"/>
                <a:gd name="T49" fmla="*/ 2147483647 h 123"/>
                <a:gd name="T50" fmla="*/ 2147483647 w 126"/>
                <a:gd name="T51" fmla="*/ 2147483647 h 123"/>
                <a:gd name="T52" fmla="*/ 2147483647 w 126"/>
                <a:gd name="T53" fmla="*/ 2147483647 h 123"/>
                <a:gd name="T54" fmla="*/ 2147483647 w 126"/>
                <a:gd name="T55" fmla="*/ 2147483647 h 123"/>
                <a:gd name="T56" fmla="*/ 2147483647 w 126"/>
                <a:gd name="T57" fmla="*/ 2147483647 h 123"/>
                <a:gd name="T58" fmla="*/ 2147483647 w 126"/>
                <a:gd name="T59" fmla="*/ 2147483647 h 123"/>
                <a:gd name="T60" fmla="*/ 2147483647 w 126"/>
                <a:gd name="T61" fmla="*/ 2147483647 h 123"/>
                <a:gd name="T62" fmla="*/ 2147483647 w 126"/>
                <a:gd name="T63" fmla="*/ 2147483647 h 123"/>
                <a:gd name="T64" fmla="*/ 2147483647 w 126"/>
                <a:gd name="T65" fmla="*/ 2147483647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6" h="123">
                  <a:moveTo>
                    <a:pt x="112" y="10"/>
                  </a:moveTo>
                  <a:cubicBezTo>
                    <a:pt x="106" y="4"/>
                    <a:pt x="98" y="0"/>
                    <a:pt x="90" y="0"/>
                  </a:cubicBezTo>
                  <a:cubicBezTo>
                    <a:pt x="83" y="0"/>
                    <a:pt x="76" y="3"/>
                    <a:pt x="72" y="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1" y="68"/>
                    <a:pt x="10" y="70"/>
                    <a:pt x="9" y="7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8"/>
                    <a:pt x="0" y="110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5" y="123"/>
                    <a:pt x="17" y="122"/>
                    <a:pt x="18" y="122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2" y="113"/>
                    <a:pt x="55" y="112"/>
                    <a:pt x="57" y="110"/>
                  </a:cubicBezTo>
                  <a:cubicBezTo>
                    <a:pt x="115" y="51"/>
                    <a:pt x="115" y="51"/>
                    <a:pt x="115" y="51"/>
                  </a:cubicBezTo>
                  <a:cubicBezTo>
                    <a:pt x="126" y="40"/>
                    <a:pt x="125" y="22"/>
                    <a:pt x="112" y="10"/>
                  </a:cubicBezTo>
                  <a:close/>
                  <a:moveTo>
                    <a:pt x="61" y="91"/>
                  </a:moveTo>
                  <a:cubicBezTo>
                    <a:pt x="61" y="88"/>
                    <a:pt x="60" y="85"/>
                    <a:pt x="58" y="81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7" y="52"/>
                    <a:pt x="96" y="59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3"/>
                    <a:pt x="61" y="92"/>
                    <a:pt x="61" y="91"/>
                  </a:cubicBezTo>
                  <a:close/>
                  <a:moveTo>
                    <a:pt x="56" y="78"/>
                  </a:moveTo>
                  <a:cubicBezTo>
                    <a:pt x="55" y="76"/>
                    <a:pt x="53" y="73"/>
                    <a:pt x="51" y="71"/>
                  </a:cubicBezTo>
                  <a:cubicBezTo>
                    <a:pt x="49" y="69"/>
                    <a:pt x="46" y="67"/>
                    <a:pt x="43" y="66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83" y="30"/>
                    <a:pt x="86" y="32"/>
                    <a:pt x="88" y="34"/>
                  </a:cubicBezTo>
                  <a:cubicBezTo>
                    <a:pt x="90" y="37"/>
                    <a:pt x="92" y="39"/>
                    <a:pt x="93" y="41"/>
                  </a:cubicBezTo>
                  <a:lnTo>
                    <a:pt x="56" y="78"/>
                  </a:lnTo>
                  <a:close/>
                  <a:moveTo>
                    <a:pt x="40" y="64"/>
                  </a:moveTo>
                  <a:cubicBezTo>
                    <a:pt x="36" y="62"/>
                    <a:pt x="33" y="61"/>
                    <a:pt x="29" y="6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27"/>
                    <a:pt x="69" y="26"/>
                    <a:pt x="76" y="28"/>
                  </a:cubicBezTo>
                  <a:lnTo>
                    <a:pt x="40" y="64"/>
                  </a:lnTo>
                  <a:close/>
                  <a:moveTo>
                    <a:pt x="16" y="115"/>
                  </a:moveTo>
                  <a:cubicBezTo>
                    <a:pt x="15" y="115"/>
                    <a:pt x="14" y="115"/>
                    <a:pt x="13" y="115"/>
                  </a:cubicBezTo>
                  <a:cubicBezTo>
                    <a:pt x="10" y="115"/>
                    <a:pt x="7" y="113"/>
                    <a:pt x="7" y="110"/>
                  </a:cubicBezTo>
                  <a:cubicBezTo>
                    <a:pt x="7" y="109"/>
                    <a:pt x="8" y="108"/>
                    <a:pt x="8" y="107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6" y="93"/>
                    <a:pt x="21" y="94"/>
                    <a:pt x="25" y="98"/>
                  </a:cubicBezTo>
                  <a:cubicBezTo>
                    <a:pt x="28" y="102"/>
                    <a:pt x="30" y="107"/>
                    <a:pt x="30" y="111"/>
                  </a:cubicBezTo>
                  <a:lnTo>
                    <a:pt x="16" y="115"/>
                  </a:lnTo>
                  <a:close/>
                  <a:moveTo>
                    <a:pt x="34" y="110"/>
                  </a:moveTo>
                  <a:cubicBezTo>
                    <a:pt x="34" y="105"/>
                    <a:pt x="31" y="100"/>
                    <a:pt x="27" y="95"/>
                  </a:cubicBezTo>
                  <a:cubicBezTo>
                    <a:pt x="23" y="91"/>
                    <a:pt x="18" y="89"/>
                    <a:pt x="13" y="89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7" y="74"/>
                    <a:pt x="17" y="73"/>
                    <a:pt x="18" y="72"/>
                  </a:cubicBezTo>
                  <a:cubicBezTo>
                    <a:pt x="26" y="67"/>
                    <a:pt x="38" y="68"/>
                    <a:pt x="46" y="77"/>
                  </a:cubicBezTo>
                  <a:cubicBezTo>
                    <a:pt x="55" y="85"/>
                    <a:pt x="56" y="98"/>
                    <a:pt x="49" y="106"/>
                  </a:cubicBezTo>
                  <a:cubicBezTo>
                    <a:pt x="49" y="106"/>
                    <a:pt x="48" y="106"/>
                    <a:pt x="48" y="106"/>
                  </a:cubicBezTo>
                  <a:lnTo>
                    <a:pt x="34" y="110"/>
                  </a:lnTo>
                  <a:close/>
                  <a:moveTo>
                    <a:pt x="110" y="45"/>
                  </a:moveTo>
                  <a:cubicBezTo>
                    <a:pt x="103" y="52"/>
                    <a:pt x="103" y="52"/>
                    <a:pt x="103" y="52"/>
                  </a:cubicBezTo>
                  <a:cubicBezTo>
                    <a:pt x="103" y="51"/>
                    <a:pt x="103" y="50"/>
                    <a:pt x="103" y="49"/>
                  </a:cubicBezTo>
                  <a:cubicBezTo>
                    <a:pt x="103" y="42"/>
                    <a:pt x="99" y="35"/>
                    <a:pt x="93" y="29"/>
                  </a:cubicBezTo>
                  <a:cubicBezTo>
                    <a:pt x="87" y="23"/>
                    <a:pt x="79" y="19"/>
                    <a:pt x="71" y="19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80" y="10"/>
                    <a:pt x="85" y="8"/>
                    <a:pt x="90" y="8"/>
                  </a:cubicBezTo>
                  <a:cubicBezTo>
                    <a:pt x="96" y="8"/>
                    <a:pt x="102" y="11"/>
                    <a:pt x="107" y="16"/>
                  </a:cubicBezTo>
                  <a:cubicBezTo>
                    <a:pt x="112" y="20"/>
                    <a:pt x="114" y="26"/>
                    <a:pt x="115" y="32"/>
                  </a:cubicBezTo>
                  <a:cubicBezTo>
                    <a:pt x="115" y="37"/>
                    <a:pt x="113" y="42"/>
                    <a:pt x="110" y="45"/>
                  </a:cubicBezTo>
                  <a:close/>
                  <a:moveTo>
                    <a:pt x="110" y="45"/>
                  </a:moveTo>
                  <a:cubicBezTo>
                    <a:pt x="110" y="45"/>
                    <a:pt x="110" y="45"/>
                    <a:pt x="110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" name="Стрелка вправо 2"/>
          <p:cNvSpPr/>
          <p:nvPr/>
        </p:nvSpPr>
        <p:spPr>
          <a:xfrm>
            <a:off x="6469063" y="1909523"/>
            <a:ext cx="862012" cy="71437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 rot="10800000">
            <a:off x="6249988" y="2730261"/>
            <a:ext cx="1141412" cy="92233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6" name="Стрелка вправо 55"/>
          <p:cNvSpPr/>
          <p:nvPr/>
        </p:nvSpPr>
        <p:spPr>
          <a:xfrm>
            <a:off x="6469063" y="3751023"/>
            <a:ext cx="862012" cy="71278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92" name="TextBox 6"/>
          <p:cNvSpPr txBox="1">
            <a:spLocks noChangeArrowheads="1"/>
          </p:cNvSpPr>
          <p:nvPr/>
        </p:nvSpPr>
        <p:spPr bwMode="auto">
          <a:xfrm>
            <a:off x="6484938" y="2111136"/>
            <a:ext cx="1036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</a:rPr>
              <a:t>Запрос</a:t>
            </a:r>
          </a:p>
        </p:txBody>
      </p:sp>
      <p:sp>
        <p:nvSpPr>
          <p:cNvPr id="7193" name="TextBox 57"/>
          <p:cNvSpPr txBox="1">
            <a:spLocks noChangeArrowheads="1"/>
          </p:cNvSpPr>
          <p:nvPr/>
        </p:nvSpPr>
        <p:spPr bwMode="auto">
          <a:xfrm>
            <a:off x="6370638" y="3023948"/>
            <a:ext cx="1036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</a:rPr>
              <a:t>Решение</a:t>
            </a:r>
          </a:p>
        </p:txBody>
      </p:sp>
      <p:sp>
        <p:nvSpPr>
          <p:cNvPr id="7194" name="TextBox 58"/>
          <p:cNvSpPr txBox="1">
            <a:spLocks noChangeArrowheads="1"/>
          </p:cNvSpPr>
          <p:nvPr/>
        </p:nvSpPr>
        <p:spPr bwMode="auto">
          <a:xfrm>
            <a:off x="6499225" y="3954223"/>
            <a:ext cx="10366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</a:rPr>
              <a:t>Запрос</a:t>
            </a:r>
          </a:p>
        </p:txBody>
      </p:sp>
      <p:sp>
        <p:nvSpPr>
          <p:cNvPr id="48" name="Прямоугольник 3"/>
          <p:cNvSpPr>
            <a:spLocks noChangeArrowheads="1"/>
          </p:cNvSpPr>
          <p:nvPr/>
        </p:nvSpPr>
        <p:spPr bwMode="auto">
          <a:xfrm>
            <a:off x="1854201" y="5643491"/>
            <a:ext cx="9085730" cy="1015663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                    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Сервис обратной связи на Едином портале бюджетной системы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            НЕ ПРЕДНАЗНАЧЕН для создания обращений по вопросам работы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            подсистемы учета и отчетности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51" name="Picture 4" descr="C:\Users\3256\Desktop\Презентации\Картинки\PNG\zna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375" y="5617214"/>
            <a:ext cx="923241" cy="108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94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451D4EC-5A19-4E99-AC30-4C7925C629CE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8195" name="Прямоугольник 71"/>
          <p:cNvSpPr>
            <a:spLocks noChangeArrowheads="1"/>
          </p:cNvSpPr>
          <p:nvPr/>
        </p:nvSpPr>
        <p:spPr bwMode="auto">
          <a:xfrm>
            <a:off x="3932238" y="174625"/>
            <a:ext cx="8280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0070C0"/>
                </a:solidFill>
                <a:sym typeface="Arial" pitchFamily="34" charset="0"/>
              </a:rPr>
              <a:t>Настройка согласования отчетных форм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0070C0"/>
                </a:solidFill>
                <a:sym typeface="Arial" pitchFamily="34" charset="0"/>
              </a:rPr>
              <a:t>и настройка «дерева» субъектов отчетности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03338" y="1901825"/>
            <a:ext cx="4957762" cy="460533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ВАЖНО:</a:t>
            </a:r>
          </a:p>
          <a:p>
            <a:pPr marL="342900" indent="-342900" defTabSz="666750">
              <a:lnSpc>
                <a:spcPct val="90000"/>
              </a:lnSpc>
              <a:spcAft>
                <a:spcPct val="350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Порядок  согласования, подписания форм отчетности, а также список согласующих сотрудников настраивается для каждой отчетной формы;</a:t>
            </a:r>
          </a:p>
          <a:p>
            <a:pPr marL="342900" indent="-342900" defTabSz="666750">
              <a:lnSpc>
                <a:spcPct val="90000"/>
              </a:lnSpc>
              <a:spcAft>
                <a:spcPct val="350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Дата создания справочника должна быть меньше даты 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01.10.2016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342900" indent="-342900" defTabSz="666750">
              <a:lnSpc>
                <a:spcPct val="90000"/>
              </a:lnSpc>
              <a:spcAft>
                <a:spcPct val="350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нескольких настройках согласования не должны пересекаться периоды действия. 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</a:rPr>
              <a:t>Актуально даже для записей на статусе «Удален»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342900" indent="-342900" defTabSz="666750">
              <a:lnSpc>
                <a:spcPct val="90000"/>
              </a:lnSpc>
              <a:spcAft>
                <a:spcPct val="350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Нельзя менять настройки согласования если  документ уже согласован (утвержден) хотя бы одним лицом;</a:t>
            </a:r>
          </a:p>
          <a:p>
            <a:pPr marL="342900" indent="-342900" defTabSz="666750">
              <a:lnSpc>
                <a:spcPct val="90000"/>
              </a:lnSpc>
              <a:spcAft>
                <a:spcPct val="3500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Нельзя нарушать порядок согласования, указанный в настройке</a:t>
            </a:r>
          </a:p>
        </p:txBody>
      </p:sp>
      <p:pic>
        <p:nvPicPr>
          <p:cNvPr id="1026" name="Picture 2" descr="C:\Users\3256\Desktop\Пользоват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1650" y="2871788"/>
            <a:ext cx="4398963" cy="30702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18325" y="2224088"/>
            <a:ext cx="4195763" cy="341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Формирует список субъектов отчетности</a:t>
            </a:r>
          </a:p>
        </p:txBody>
      </p: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1303338" y="944563"/>
            <a:ext cx="4957762" cy="957262"/>
          </a:xfrm>
          <a:prstGeom prst="round2SameRect">
            <a:avLst/>
          </a:prstGeom>
          <a:gradFill>
            <a:gsLst>
              <a:gs pos="0">
                <a:srgbClr val="CFE1F9"/>
              </a:gs>
              <a:gs pos="89000">
                <a:srgbClr val="343D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Представление бюджетной (бухгалтерской) отчетности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3338" y="1901825"/>
            <a:ext cx="4957762" cy="4605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>
            <a:off x="6572250" y="944563"/>
            <a:ext cx="4957763" cy="957262"/>
          </a:xfrm>
          <a:prstGeom prst="round2SameRect">
            <a:avLst/>
          </a:prstGeom>
          <a:gradFill>
            <a:gsLst>
              <a:gs pos="0">
                <a:srgbClr val="CFE1F9"/>
              </a:gs>
              <a:gs pos="89000">
                <a:srgbClr val="343D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Формирование и представление сводной (консолидированной) бюджетной (бухгалтерской) отчетности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50" y="1901825"/>
            <a:ext cx="4957763" cy="46053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47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3256\Desktop\Презентации\Картинк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5743575"/>
            <a:ext cx="7508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6438900" y="1222375"/>
            <a:ext cx="4214813" cy="617538"/>
          </a:xfrm>
          <a:prstGeom prst="round2SameRect">
            <a:avLst/>
          </a:prstGeom>
          <a:gradFill>
            <a:gsLst>
              <a:gs pos="0">
                <a:srgbClr val="CFE1F9"/>
              </a:gs>
              <a:gs pos="89000">
                <a:srgbClr val="343D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Создание отчета</a:t>
            </a: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9194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B0D4A2-90FC-4FE1-8340-FE6BBB776AAF}" type="slidenum">
              <a:rPr lang="ru-RU" altLang="ru-RU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9221" name="Прямоугольник 71"/>
          <p:cNvSpPr>
            <a:spLocks noChangeArrowheads="1"/>
          </p:cNvSpPr>
          <p:nvPr/>
        </p:nvSpPr>
        <p:spPr bwMode="auto">
          <a:xfrm>
            <a:off x="3932238" y="174625"/>
            <a:ext cx="8280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>
                <a:solidFill>
                  <a:srgbClr val="0070C0"/>
                </a:solidFill>
                <a:sym typeface="Arial" pitchFamily="34" charset="0"/>
              </a:rPr>
              <a:t>Формирование отчетности в подсистеме учета и отчетности системы «Электронный бюджет»</a:t>
            </a:r>
          </a:p>
        </p:txBody>
      </p:sp>
      <p:pic>
        <p:nvPicPr>
          <p:cNvPr id="9222" name="Picture 2" descr="C:\Users\3256\Desktop\Презентации\Картинки\user_moni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2994025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C:\Users\3256\Desktop\Презентации\Картинки\fldr_doccon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2905125"/>
            <a:ext cx="8699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 descr="C:\Users\3256\Desktop\Презентации\Картинки\file13377869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4597400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с двумя скругленными соседними углами 14"/>
          <p:cNvSpPr/>
          <p:nvPr/>
        </p:nvSpPr>
        <p:spPr>
          <a:xfrm>
            <a:off x="1681163" y="1222375"/>
            <a:ext cx="3217862" cy="617538"/>
          </a:xfrm>
          <a:prstGeom prst="round2SameRect">
            <a:avLst/>
          </a:prstGeom>
          <a:gradFill>
            <a:gsLst>
              <a:gs pos="0">
                <a:srgbClr val="CFE1F9"/>
              </a:gs>
              <a:gs pos="89000">
                <a:srgbClr val="343D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Новый отчет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438900" y="1839913"/>
            <a:ext cx="4214813" cy="3146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56500" y="4071938"/>
            <a:ext cx="2924175" cy="76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Формирования на основе данных другого отчета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537450" y="2551113"/>
            <a:ext cx="2943225" cy="7667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Ручной ввод данных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556500" y="3317875"/>
            <a:ext cx="2924175" cy="754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Загрузка данных из структурированного файла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4898581" y="2959818"/>
            <a:ext cx="1621973" cy="389889"/>
          </a:xfrm>
          <a:prstGeom prst="rightArrow">
            <a:avLst>
              <a:gd name="adj1" fmla="val 50000"/>
              <a:gd name="adj2" fmla="val 96694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61356" y="1839913"/>
            <a:ext cx="2657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/>
              <a:t>Представление бюджетной (бухгалтерской) отчетности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556500" y="1924050"/>
            <a:ext cx="29241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Способы формирования форм отчетности:</a:t>
            </a:r>
          </a:p>
        </p:txBody>
      </p:sp>
      <p:sp>
        <p:nvSpPr>
          <p:cNvPr id="25" name="Прямоугольник с двумя скругленными соседними углами 24"/>
          <p:cNvSpPr/>
          <p:nvPr/>
        </p:nvSpPr>
        <p:spPr>
          <a:xfrm>
            <a:off x="6410325" y="5141913"/>
            <a:ext cx="4216400" cy="615950"/>
          </a:xfrm>
          <a:prstGeom prst="round2SameRect">
            <a:avLst/>
          </a:prstGeom>
          <a:gradFill>
            <a:gsLst>
              <a:gs pos="0">
                <a:srgbClr val="CFE1F9"/>
              </a:gs>
              <a:gs pos="89000">
                <a:srgbClr val="343D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Создание пустой формы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10325" y="5757863"/>
            <a:ext cx="4216400" cy="7254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37" name="Прямоугольник 2"/>
          <p:cNvSpPr>
            <a:spLocks noChangeArrowheads="1"/>
          </p:cNvSpPr>
          <p:nvPr/>
        </p:nvSpPr>
        <p:spPr bwMode="auto">
          <a:xfrm>
            <a:off x="7556500" y="5803900"/>
            <a:ext cx="2943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/>
              <a:t>Создан отчет со статусом  «Показатели отсутствуют»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4898580" y="5282255"/>
            <a:ext cx="1621973" cy="389889"/>
          </a:xfrm>
          <a:prstGeom prst="rightArrow">
            <a:avLst>
              <a:gd name="adj1" fmla="val 50000"/>
              <a:gd name="adj2" fmla="val 96694"/>
            </a:avLst>
          </a:prstGeom>
          <a:gradFill>
            <a:gsLst>
              <a:gs pos="97500">
                <a:srgbClr val="FFC305"/>
              </a:gs>
              <a:gs pos="0">
                <a:schemeClr val="bg1"/>
              </a:gs>
              <a:gs pos="45000">
                <a:srgbClr val="FFC305"/>
              </a:gs>
            </a:gsLst>
            <a:lin ang="21594000" scaled="0"/>
          </a:gradFill>
          <a:ln w="34925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70050" y="1839913"/>
            <a:ext cx="3217863" cy="4643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081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15594</TotalTime>
  <Words>1680</Words>
  <Application>Microsoft Office PowerPoint</Application>
  <PresentationFormat>Произвольный</PresentationFormat>
  <Paragraphs>293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Статусная модель Подсистемы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Вольф Елена Владимировна</cp:lastModifiedBy>
  <cp:revision>863</cp:revision>
  <cp:lastPrinted>2016-12-15T17:10:24Z</cp:lastPrinted>
  <dcterms:created xsi:type="dcterms:W3CDTF">2015-03-03T16:27:21Z</dcterms:created>
  <dcterms:modified xsi:type="dcterms:W3CDTF">2017-01-27T09:06:09Z</dcterms:modified>
</cp:coreProperties>
</file>