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bookmarkIdSeed="2" saveSubsetFonts="1" showSpecialPlsOnTitleSld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tx1"/>
              </a:solidFill>
            </a:ln>
          </a:left>
          <a:right>
            <a:ln w="12700">
              <a:solidFill>
                <a:schemeClr val="tx1"/>
              </a:solidFill>
            </a:ln>
          </a:right>
          <a:top>
            <a:ln w="12700">
              <a:solidFill>
                <a:schemeClr val="tx1"/>
              </a:solidFill>
            </a:ln>
          </a:top>
          <a:bottom>
            <a:ln w="12700">
              <a:solidFill>
                <a:schemeClr val="tx1"/>
              </a:solidFill>
            </a:ln>
          </a:bottom>
          <a:insideH>
            <a:ln w="12700">
              <a:solidFill>
                <a:schemeClr val="tx1"/>
              </a:solidFill>
            </a:ln>
          </a:insideH>
          <a:insideV>
            <a:ln w="12700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74C1A8A3-306A-4EB7-A6B1-4F7E0EB9C5D6}" styleName="Medium Style 3 - Accent 5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38100">
              <a:solidFill>
                <a:schemeClr val="dk1"/>
              </a:solidFill>
            </a:ln>
          </a:top>
          <a:bottom>
            <a:ln w="38100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howGuides="1" snapToGrid="0">
      <p:cViewPr varScale="1">
        <p:scale>
          <a:sx n="100" d="100"/>
          <a:sy n="100" d="100"/>
        </p:scale>
        <p:origin x="816" y="84"/>
      </p:cViewPr>
      <p:guideLst>
        <p:guide pos="2183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277859F-5EB7-4E64-BCCE-2436174D2195}" type="datetime1">
              <a:rPr lang="en-US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D0834FB-FCF5-49C0-86A1-A68CAE42855C}" type="datetime1">
              <a:rPr lang="en-US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415F4E2-A1ED-4636-9EF3-DF49ED77CD19}" type="datetime1">
              <a:rPr lang="en-US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6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 bwMode="auto"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 bwMode="auto"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 bwMode="auto"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/>
          </a:bodyPr>
          <a:lstStyle>
            <a:lvl1pPr algn="r">
              <a:defRPr sz="14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DCFD259-276A-48CF-AAAF-66CD61FCC4F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4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C7807E7-04DB-4063-A163-05034F160F21}" type="datetime1">
              <a:rPr lang="en-US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ru-RU">
                <a:solidFill>
                  <a:srgbClr val="44546A"/>
                </a:solidFill>
              </a:rPr>
              <a:t/>
            </a:fld>
            <a:endParaRPr lang="ru-RU">
              <a:solidFill>
                <a:srgbClr val="44546A"/>
              </a:solidFill>
            </a:endParaRPr>
          </a:p>
        </p:txBody>
      </p:sp>
      <p:sp>
        <p:nvSpPr>
          <p:cNvPr id="6" name="Holder 2"/>
          <p:cNvSpPr>
            <a:spLocks noGrp="1"/>
          </p:cNvSpPr>
          <p:nvPr>
            <p:ph type="title"/>
          </p:nvPr>
        </p:nvSpPr>
        <p:spPr bwMode="auto">
          <a:xfrm>
            <a:off x="6267763" y="46980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5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object 2"/>
          <p:cNvSpPr/>
          <p:nvPr userDrawn="1"/>
        </p:nvSpPr>
        <p:spPr bwMode="auto"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 fill="norm" stroke="1" extrusionOk="0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>
              <a:defRPr/>
            </a:pPr>
            <a:endParaRPr sz="3850" b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Holder 2"/>
          <p:cNvSpPr>
            <a:spLocks noGrp="1"/>
          </p:cNvSpPr>
          <p:nvPr>
            <p:ph type="title"/>
          </p:nvPr>
        </p:nvSpPr>
        <p:spPr bwMode="auto"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5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" name="object 2"/>
          <p:cNvSpPr/>
          <p:nvPr userDrawn="1"/>
        </p:nvSpPr>
        <p:spPr bwMode="auto"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 fill="norm" stroke="1" extrusionOk="0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380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D7CF9D-A9A0-45D5-8D93-C442C40996DA}" type="datetime1">
              <a:rPr lang="en-US"/>
              <a:t/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184090-15DC-42C9-A2EA-2963BC17DB0C}" type="datetime1">
              <a:rPr lang="en-US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E720002-6272-47A7-93E4-274B2FFAC211}" type="datetime1">
              <a:rPr lang="en-US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C54D71F-972C-4739-B44C-8D824753A5CD}" type="datetime1">
              <a:rPr lang="en-US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FF04E6-BAAD-4737-B6F0-7A03C7AFB364}" type="datetime1">
              <a:rPr lang="en-US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C0A4784-0414-45C4-9C41-BE93BB9A9A2F}" type="datetime1">
              <a:rPr lang="en-US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ED9122-1BE7-4E87-915C-52BF3F1F07BE}" type="datetime1">
              <a:rPr lang="en-US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554CB5C-8D28-4AD7-9913-5D88D6658A31}" type="datetime1">
              <a:rPr lang="en-US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2C829C-1CB8-430B-BC67-3AD03DAE52CD}" type="datetime1">
              <a:rPr lang="en-US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5EE6C37-C25F-42BF-98DC-6F5DBD8059D4}" type="datetime1">
              <a:rPr lang="en-US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C4A6F70-B317-4A4F-98B4-679CD3E73B8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1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 bwMode="auto">
          <a:xfrm>
            <a:off x="83947" y="-63794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435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/>
          <a:srcRect l="236" t="54217" r="793" b="0"/>
          <a:stretch/>
        </p:blipFill>
        <p:spPr bwMode="auto"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 bwMode="auto"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b"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50" b="1" i="0" u="none" strike="noStrike" cap="none" spc="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ru-RU" sz="2800">
              <a:solidFill>
                <a:schemeClr val="bg1"/>
              </a:solidFill>
              <a:latin typeface="Segoe UI Light"/>
              <a:ea typeface="Segoe UI Historic"/>
              <a:cs typeface="Segoe UI Light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4985" y="466726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>
                <a:latin typeface="Segoe UI Light"/>
                <a:cs typeface="Segoe UI Light"/>
              </a:rPr>
              <a:t>Обзор результатов мониторинга расчетов ТОФК в СКП</a:t>
            </a:r>
            <a:r>
              <a:rPr lang="en-US">
                <a:latin typeface="Segoe UI Light"/>
                <a:cs typeface="Segoe UI Light"/>
              </a:rPr>
              <a:t> </a:t>
            </a:r>
            <a:r>
              <a:rPr lang="ru-RU">
                <a:latin typeface="Segoe UI Light"/>
                <a:cs typeface="Segoe UI Light"/>
              </a:rPr>
              <a:t>и иные вопросы учета и отчетности </a:t>
            </a:r>
            <a:endParaRPr lang="en-US">
              <a:latin typeface="Segoe UI Light"/>
              <a:cs typeface="Segoe UI Light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>
                <a:solidFill>
                  <a:schemeClr val="bg1"/>
                </a:solidFill>
                <a:latin typeface="Segoe UI Light"/>
                <a:cs typeface="Segoe UI Light"/>
              </a:rPr>
              <a:t>Нормативная правовая база.</a:t>
            </a:r>
            <a:endParaRPr/>
          </a:p>
          <a:p>
            <a:pPr>
              <a:defRPr/>
            </a:pPr>
            <a:r>
              <a:rPr lang="ru-RU" sz="900">
                <a:solidFill>
                  <a:schemeClr val="tx1"/>
                </a:solidFill>
                <a:latin typeface="Segoe UI Light"/>
                <a:cs typeface="Segoe UI Light"/>
              </a:rPr>
              <a:t>Макурина А.С.</a:t>
            </a:r>
            <a:endParaRPr/>
          </a:p>
          <a:p>
            <a:pPr>
              <a:defRPr/>
            </a:pPr>
            <a:r>
              <a:rPr lang="ru-RU" sz="900">
                <a:solidFill>
                  <a:schemeClr val="tx1"/>
                </a:solidFill>
                <a:latin typeface="Segoe UI Light"/>
                <a:cs typeface="Segoe UI Light"/>
              </a:rPr>
              <a:t>Федеральное казначейство</a:t>
            </a:r>
            <a:endParaRPr/>
          </a:p>
          <a:p>
            <a:pPr>
              <a:defRPr/>
            </a:pPr>
            <a:r>
              <a:rPr lang="ru-RU" sz="900">
                <a:solidFill>
                  <a:schemeClr val="tx1"/>
                </a:solidFill>
                <a:latin typeface="Segoe UI Light"/>
                <a:cs typeface="Segoe UI Light"/>
              </a:rPr>
              <a:t>сентябрь 2024</a:t>
            </a:r>
            <a:endParaRPr lang="ru-RU" sz="900">
              <a:solidFill>
                <a:schemeClr val="tx1"/>
              </a:solidFill>
              <a:latin typeface="Segoe U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34" name="Номер слайда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379201" y="6394480"/>
            <a:ext cx="678529" cy="35844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/>
              <a:t>1</a:t>
            </a:r>
            <a:endParaRPr lang="ru-RU" sz="1200"/>
          </a:p>
        </p:txBody>
      </p:sp>
      <p:sp>
        <p:nvSpPr>
          <p:cNvPr id="2" name="TextBox 1"/>
          <p:cNvSpPr txBox="1"/>
          <p:nvPr/>
        </p:nvSpPr>
        <p:spPr bwMode="auto">
          <a:xfrm>
            <a:off x="7877175" y="386262"/>
            <a:ext cx="3924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sz="1400">
              <a:latin typeface="Segoe UI Light"/>
              <a:cs typeface="Segoe UI Light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7648273" y="420258"/>
            <a:ext cx="41532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600" b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/>
                <a:cs typeface="Segoe UI Light"/>
              </a:rPr>
              <a:t>Порядок выверки расчетов ТОФК</a:t>
            </a:r>
            <a:endParaRPr lang="ru-RU" sz="1600" b="1">
              <a:solidFill>
                <a:schemeClr val="tx1">
                  <a:lumMod val="65000"/>
                  <a:lumOff val="35000"/>
                </a:schemeClr>
              </a:solidFill>
              <a:latin typeface="Segoe UI Light"/>
              <a:cs typeface="Segoe UI Light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4621227" y="1083178"/>
            <a:ext cx="2890838" cy="670042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TextBox 11"/>
          <p:cNvSpPr txBox="1"/>
          <p:nvPr/>
        </p:nvSpPr>
        <p:spPr bwMode="auto">
          <a:xfrm>
            <a:off x="4783931" y="1072858"/>
            <a:ext cx="2476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>
                <a:latin typeface="Segoe UI Light"/>
                <a:cs typeface="Segoe UI Light"/>
              </a:rPr>
              <a:t>Оперативный баланс операций в системе казначейских платежей</a:t>
            </a:r>
            <a:endParaRPr/>
          </a:p>
          <a:p>
            <a:pPr algn="ctr">
              <a:defRPr/>
            </a:pPr>
            <a:r>
              <a:rPr lang="ru-RU" sz="1200">
                <a:latin typeface="Segoe UI Light"/>
                <a:cs typeface="Segoe UI Light"/>
              </a:rPr>
              <a:t>(ф. 0531377)</a:t>
            </a:r>
            <a:endParaRPr lang="ru-RU" sz="1200">
              <a:latin typeface="Segoe UI Light"/>
              <a:cs typeface="Segoe UI Light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 bwMode="auto">
          <a:xfrm>
            <a:off x="5008834" y="3382057"/>
            <a:ext cx="2049661" cy="422726"/>
          </a:xfrm>
          <a:prstGeom prst="roundRect">
            <a:avLst>
              <a:gd name="adj" fmla="val 16667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>
                <a:solidFill>
                  <a:schemeClr val="accent3">
                    <a:lumMod val="50000"/>
                  </a:schemeClr>
                </a:solidFill>
                <a:latin typeface="Segoe UI Light"/>
                <a:cs typeface="Segoe UI Light"/>
              </a:rPr>
              <a:t>Представление в МОУ ФК</a:t>
            </a:r>
            <a:endParaRPr lang="ru-RU" sz="1200">
              <a:solidFill>
                <a:schemeClr val="accent3">
                  <a:lumMod val="50000"/>
                </a:schemeClr>
              </a:solidFill>
              <a:latin typeface="Segoe UI Light"/>
              <a:cs typeface="Segoe UI Light"/>
            </a:endParaRPr>
          </a:p>
        </p:txBody>
      </p:sp>
      <p:cxnSp>
        <p:nvCxnSpPr>
          <p:cNvPr id="71" name="Прямая со стрелкой 70"/>
          <p:cNvCxnSpPr>
            <a:cxnSpLocks/>
          </p:cNvCxnSpPr>
          <p:nvPr/>
        </p:nvCxnSpPr>
        <p:spPr bwMode="auto">
          <a:xfrm>
            <a:off x="6033664" y="3925661"/>
            <a:ext cx="0" cy="323850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>
            <a:cxnSpLocks/>
          </p:cNvCxnSpPr>
          <p:nvPr/>
        </p:nvCxnSpPr>
        <p:spPr bwMode="auto">
          <a:xfrm>
            <a:off x="6033665" y="3036096"/>
            <a:ext cx="0" cy="323850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>
            <a:cxnSpLocks/>
          </p:cNvCxnSpPr>
          <p:nvPr/>
        </p:nvCxnSpPr>
        <p:spPr bwMode="auto">
          <a:xfrm>
            <a:off x="6022181" y="1820471"/>
            <a:ext cx="0" cy="323850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кругленный прямоугольник 74"/>
          <p:cNvSpPr/>
          <p:nvPr/>
        </p:nvSpPr>
        <p:spPr bwMode="auto">
          <a:xfrm>
            <a:off x="3778571" y="2220815"/>
            <a:ext cx="4491139" cy="755175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>
                <a:solidFill>
                  <a:schemeClr val="accent3">
                    <a:lumMod val="50000"/>
                  </a:schemeClr>
                </a:solidFill>
                <a:latin typeface="Segoe UI Light"/>
                <a:cs typeface="Segoe UI Light"/>
              </a:rPr>
              <a:t>Сверка с данными Главной книги (ф.0504072) по операциям СКП, </a:t>
            </a:r>
            <a:r>
              <a:rPr lang="ru-RU" sz="1200" b="1">
                <a:solidFill>
                  <a:schemeClr val="accent3">
                    <a:lumMod val="50000"/>
                  </a:schemeClr>
                </a:solidFill>
                <a:latin typeface="Segoe UI Light"/>
                <a:cs typeface="Segoe UI Light"/>
              </a:rPr>
              <a:t>банковскими выписками </a:t>
            </a:r>
            <a:r>
              <a:rPr lang="ru-RU" sz="1200" b="1">
                <a:solidFill>
                  <a:schemeClr val="accent3">
                    <a:lumMod val="50000"/>
                  </a:schemeClr>
                </a:solidFill>
                <a:latin typeface="Segoe UI Light"/>
                <a:cs typeface="Segoe UI Light"/>
              </a:rPr>
              <a:t>по соответствующим счетам, </a:t>
            </a:r>
            <a:r>
              <a:rPr lang="ru-RU" sz="1200" b="1">
                <a:solidFill>
                  <a:schemeClr val="accent3">
                    <a:lumMod val="50000"/>
                  </a:schemeClr>
                </a:solidFill>
                <a:latin typeface="Segoe UI Light"/>
                <a:cs typeface="Segoe UI Light"/>
              </a:rPr>
              <a:t>выпискам </a:t>
            </a:r>
            <a:r>
              <a:rPr lang="ru-RU" sz="1200" b="1">
                <a:solidFill>
                  <a:schemeClr val="accent3">
                    <a:lumMod val="50000"/>
                  </a:schemeClr>
                </a:solidFill>
                <a:latin typeface="Segoe UI Light"/>
                <a:cs typeface="Segoe UI Light"/>
              </a:rPr>
              <a:t>по соответствующим казначейским </a:t>
            </a:r>
            <a:r>
              <a:rPr lang="ru-RU" sz="1200" b="1">
                <a:solidFill>
                  <a:schemeClr val="accent3">
                    <a:lumMod val="50000"/>
                  </a:schemeClr>
                </a:solidFill>
                <a:latin typeface="Segoe UI Light"/>
                <a:cs typeface="Segoe UI Light"/>
              </a:rPr>
              <a:t>счетам</a:t>
            </a:r>
            <a:endParaRPr lang="ru-RU" sz="1200" b="1">
              <a:solidFill>
                <a:schemeClr val="accent3">
                  <a:lumMod val="50000"/>
                </a:schemeClr>
              </a:solidFill>
              <a:latin typeface="Segoe UI Light"/>
              <a:cs typeface="Segoe UI Light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 bwMode="auto">
          <a:xfrm>
            <a:off x="4214007" y="4283542"/>
            <a:ext cx="3705280" cy="829477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7" name="TextBox 76"/>
          <p:cNvSpPr txBox="1"/>
          <p:nvPr/>
        </p:nvSpPr>
        <p:spPr bwMode="auto">
          <a:xfrm>
            <a:off x="4459275" y="4284226"/>
            <a:ext cx="31813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>
                <a:solidFill>
                  <a:schemeClr val="tx1">
                    <a:lumMod val="65000"/>
                    <a:lumOff val="35000"/>
                  </a:schemeClr>
                </a:solidFill>
                <a:latin typeface="Segoe UI Light"/>
                <a:cs typeface="Segoe UI Light"/>
              </a:rPr>
              <a:t>Оперативный баланс операций в системе казначейских платежей</a:t>
            </a:r>
            <a:endParaRPr/>
          </a:p>
          <a:p>
            <a:pPr algn="ctr">
              <a:defRPr/>
            </a:pPr>
            <a:r>
              <a:rPr lang="ru-RU" sz="1200">
                <a:solidFill>
                  <a:schemeClr val="tx1">
                    <a:lumMod val="65000"/>
                    <a:lumOff val="35000"/>
                  </a:schemeClr>
                </a:solidFill>
                <a:latin typeface="Segoe UI Light"/>
                <a:cs typeface="Segoe UI Light"/>
              </a:rPr>
              <a:t>(ф. 0531377)</a:t>
            </a:r>
            <a:endParaRPr/>
          </a:p>
          <a:p>
            <a:pPr algn="ctr">
              <a:defRPr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Segoe UI Light"/>
                <a:cs typeface="Segoe UI Light"/>
              </a:rPr>
              <a:t> (</a:t>
            </a:r>
            <a:r>
              <a:rPr lang="ru-RU" sz="1200">
                <a:solidFill>
                  <a:schemeClr val="tx1">
                    <a:lumMod val="65000"/>
                    <a:lumOff val="35000"/>
                  </a:schemeClr>
                </a:solidFill>
                <a:latin typeface="Segoe UI Light"/>
                <a:cs typeface="Segoe UI Light"/>
              </a:rPr>
              <a:t>с типом «консолидированный»)</a:t>
            </a:r>
            <a:endParaRPr lang="ru-RU" sz="1200">
              <a:solidFill>
                <a:schemeClr val="tx1">
                  <a:lumMod val="65000"/>
                  <a:lumOff val="35000"/>
                </a:schemeClr>
              </a:solidFill>
              <a:latin typeface="Segoe UI Light"/>
              <a:cs typeface="Segoe UI Light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 bwMode="auto">
          <a:xfrm>
            <a:off x="3508377" y="970127"/>
            <a:ext cx="5116540" cy="5669312"/>
          </a:xfrm>
          <a:prstGeom prst="roundRect">
            <a:avLst>
              <a:gd name="adj" fmla="val 16667"/>
            </a:avLst>
          </a:prstGeom>
          <a:noFill/>
          <a:ln w="1905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0" name="Скругленный прямоугольник 79"/>
          <p:cNvSpPr/>
          <p:nvPr/>
        </p:nvSpPr>
        <p:spPr bwMode="auto">
          <a:xfrm>
            <a:off x="3788096" y="5679403"/>
            <a:ext cx="4609780" cy="394526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>
                <a:solidFill>
                  <a:schemeClr val="accent3">
                    <a:lumMod val="50000"/>
                  </a:schemeClr>
                </a:solidFill>
                <a:latin typeface="Segoe UI Light"/>
                <a:cs typeface="Segoe UI Light"/>
              </a:rPr>
              <a:t>Работа ЦА ФК с данными в Оперативном балансе (ф. 0531377), Консолидированном сверочном отчете</a:t>
            </a:r>
            <a:endParaRPr lang="ru-RU" sz="1200">
              <a:solidFill>
                <a:schemeClr val="accent3">
                  <a:lumMod val="50000"/>
                </a:schemeClr>
              </a:solidFill>
              <a:latin typeface="Segoe UI Light"/>
              <a:cs typeface="Segoe UI Light"/>
            </a:endParaRPr>
          </a:p>
        </p:txBody>
      </p:sp>
      <p:cxnSp>
        <p:nvCxnSpPr>
          <p:cNvPr id="8" name="Прямая соединительная линия 7"/>
          <p:cNvCxnSpPr>
            <a:cxnSpLocks/>
          </p:cNvCxnSpPr>
          <p:nvPr/>
        </p:nvCxnSpPr>
        <p:spPr bwMode="auto">
          <a:xfrm>
            <a:off x="2066925" y="3887561"/>
            <a:ext cx="84963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cxnSpLocks/>
          </p:cNvCxnSpPr>
          <p:nvPr/>
        </p:nvCxnSpPr>
        <p:spPr bwMode="auto">
          <a:xfrm>
            <a:off x="2066925" y="5323558"/>
            <a:ext cx="8496300" cy="2709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 bwMode="auto">
          <a:xfrm>
            <a:off x="9057156" y="2830821"/>
            <a:ext cx="1747367" cy="435870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Segoe UI Light"/>
                <a:cs typeface="Segoe UI Light"/>
              </a:rPr>
              <a:t>ТОФК</a:t>
            </a:r>
            <a:endParaRPr lang="ru-RU" sz="1200" b="1">
              <a:solidFill>
                <a:srgbClr val="FF0000"/>
              </a:solidFill>
              <a:latin typeface="Segoe UI Light"/>
              <a:cs typeface="Segoe UI Light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 bwMode="auto">
          <a:xfrm>
            <a:off x="9044237" y="4534655"/>
            <a:ext cx="1747367" cy="435870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Segoe UI Light"/>
                <a:cs typeface="Segoe UI Light"/>
              </a:rPr>
              <a:t>МОУ ФК</a:t>
            </a:r>
            <a:endParaRPr lang="ru-RU" sz="1200" b="1">
              <a:solidFill>
                <a:srgbClr val="FF0000"/>
              </a:solidFill>
              <a:latin typeface="Segoe UI Light"/>
              <a:cs typeface="Segoe U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 bwMode="auto">
          <a:xfrm>
            <a:off x="956258" y="948259"/>
            <a:ext cx="10330868" cy="709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                  </a:t>
            </a: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Отражение </a:t>
            </a: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незавершенных  расчетов ТОФК в </a:t>
            </a: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сводной оперативной отчетности</a:t>
            </a:r>
            <a:r>
              <a:rPr lang="en-US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 </a:t>
            </a: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по операциям СКП</a:t>
            </a:r>
            <a:endParaRPr lang="ru-RU" sz="3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2</a:t>
            </a:r>
            <a:endParaRPr lang="ru-RU"/>
          </a:p>
        </p:txBody>
      </p:sp>
      <p:sp>
        <p:nvSpPr>
          <p:cNvPr id="8" name="Заголовок 2"/>
          <p:cNvSpPr txBox="1"/>
          <p:nvPr/>
        </p:nvSpPr>
        <p:spPr bwMode="auto">
          <a:xfrm>
            <a:off x="1698206" y="322444"/>
            <a:ext cx="10393704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Отражение незавершенных  расчетов ТОФК в оперативной отчетности</a:t>
            </a:r>
            <a:endParaRPr lang="ru-RU" sz="3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r>
              <a:rPr lang="ru-RU" sz="1200">
                <a:solidFill>
                  <a:schemeClr val="tx1"/>
                </a:solidFill>
                <a:latin typeface="Cambria"/>
                <a:ea typeface="Cambria"/>
                <a:cs typeface="Segoe UI Light"/>
              </a:rPr>
              <a:t>  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92404" y="2137360"/>
            <a:ext cx="11458575" cy="4200525"/>
          </a:xfrm>
          <a:prstGeom prst="rect">
            <a:avLst/>
          </a:prstGeom>
        </p:spPr>
      </p:pic>
      <p:sp>
        <p:nvSpPr>
          <p:cNvPr id="11" name="Прямоугольная выноска 10"/>
          <p:cNvSpPr/>
          <p:nvPr/>
        </p:nvSpPr>
        <p:spPr bwMode="auto">
          <a:xfrm>
            <a:off x="9744075" y="3405904"/>
            <a:ext cx="1438275" cy="745352"/>
          </a:xfrm>
          <a:prstGeom prst="wedgeRectCallout">
            <a:avLst>
              <a:gd name="adj1" fmla="val 79276"/>
              <a:gd name="adj2" fmla="val 136209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кругленный прямоугольник 56"/>
          <p:cNvSpPr/>
          <p:nvPr/>
        </p:nvSpPr>
        <p:spPr bwMode="auto">
          <a:xfrm>
            <a:off x="9735490" y="3527064"/>
            <a:ext cx="1704974" cy="624191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>
                <a:solidFill>
                  <a:srgbClr val="FF0000"/>
                </a:solidFill>
              </a:rPr>
              <a:t>Стр. </a:t>
            </a:r>
            <a:r>
              <a:rPr lang="ru-RU" sz="1600">
                <a:solidFill>
                  <a:srgbClr val="FF0000"/>
                </a:solidFill>
              </a:rPr>
              <a:t>233      </a:t>
            </a:r>
            <a:r>
              <a:rPr lang="ru-RU" sz="1600">
                <a:solidFill>
                  <a:srgbClr val="FF0000"/>
                </a:solidFill>
              </a:rPr>
              <a:t>  0  </a:t>
            </a:r>
            <a:endParaRPr/>
          </a:p>
          <a:p>
            <a:pPr>
              <a:defRPr/>
            </a:pPr>
            <a:r>
              <a:rPr lang="ru-RU" sz="1600">
                <a:solidFill>
                  <a:srgbClr val="FF0000"/>
                </a:solidFill>
              </a:rPr>
              <a:t>ПОТЕРЯШКИ!</a:t>
            </a:r>
            <a:endParaRPr lang="ru-RU" sz="1600">
              <a:solidFill>
                <a:srgbClr val="FF0000"/>
              </a:solidFill>
            </a:endParaRPr>
          </a:p>
        </p:txBody>
      </p:sp>
      <p:cxnSp>
        <p:nvCxnSpPr>
          <p:cNvPr id="15" name="Прямая соединительная линия 14"/>
          <p:cNvCxnSpPr>
            <a:cxnSpLocks/>
          </p:cNvCxnSpPr>
          <p:nvPr/>
        </p:nvCxnSpPr>
        <p:spPr bwMode="auto">
          <a:xfrm flipV="1">
            <a:off x="10591799" y="3743325"/>
            <a:ext cx="219074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cxnSpLocks/>
          </p:cNvCxnSpPr>
          <p:nvPr/>
        </p:nvCxnSpPr>
        <p:spPr bwMode="auto">
          <a:xfrm flipV="1">
            <a:off x="10587977" y="3682745"/>
            <a:ext cx="219074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cxnSpLocks/>
          </p:cNvCxnSpPr>
          <p:nvPr/>
        </p:nvCxnSpPr>
        <p:spPr bwMode="auto">
          <a:xfrm>
            <a:off x="10658474" y="3648074"/>
            <a:ext cx="68556" cy="1333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1239500" y="6356350"/>
            <a:ext cx="304800" cy="365125"/>
          </a:xfrm>
        </p:spPr>
        <p:txBody>
          <a:bodyPr/>
          <a:lstStyle/>
          <a:p>
            <a:pPr>
              <a:defRPr/>
            </a:pPr>
            <a:r>
              <a:rPr lang="ru-RU"/>
              <a:t>3</a:t>
            </a:r>
            <a:endParaRPr/>
          </a:p>
        </p:txBody>
      </p:sp>
      <p:sp>
        <p:nvSpPr>
          <p:cNvPr id="7" name="Заголовок 2"/>
          <p:cNvSpPr txBox="1"/>
          <p:nvPr/>
        </p:nvSpPr>
        <p:spPr bwMode="auto">
          <a:xfrm>
            <a:off x="1507707" y="370872"/>
            <a:ext cx="10393704" cy="26161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endParaRPr lang="ru-RU" sz="2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endParaRPr lang="ru-RU" sz="3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r>
              <a:rPr lang="ru-RU" sz="1200">
                <a:solidFill>
                  <a:schemeClr val="tx1"/>
                </a:solidFill>
                <a:latin typeface="Cambria"/>
                <a:ea typeface="Cambria"/>
                <a:cs typeface="Segoe UI Light"/>
              </a:rPr>
              <a:t>  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sp>
        <p:nvSpPr>
          <p:cNvPr id="6" name="Заголовок 2"/>
          <p:cNvSpPr txBox="1"/>
          <p:nvPr/>
        </p:nvSpPr>
        <p:spPr bwMode="auto">
          <a:xfrm>
            <a:off x="1698206" y="322444"/>
            <a:ext cx="10393704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Статистика незавершенных  расчетов ТОФК в оперативной отчетности</a:t>
            </a:r>
            <a:endParaRPr lang="ru-RU" sz="3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r>
              <a:rPr lang="ru-RU" sz="1200">
                <a:solidFill>
                  <a:schemeClr val="tx1"/>
                </a:solidFill>
                <a:latin typeface="Cambria"/>
                <a:ea typeface="Cambria"/>
                <a:cs typeface="Segoe UI Light"/>
              </a:rPr>
              <a:t>  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graphicFrame>
        <p:nvGraphicFramePr>
          <p:cNvPr id="3" name="Таблица 2"/>
          <p:cNvGraphicFramePr>
            <a:graphicFrameLocks xmlns:a="http://schemas.openxmlformats.org/drawingml/2006/main" noGrp="1"/>
          </p:cNvGraphicFramePr>
          <p:nvPr/>
        </p:nvGraphicFramePr>
        <p:xfrm>
          <a:off x="1015022" y="1084970"/>
          <a:ext cx="10053027" cy="110744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3351009"/>
                <a:gridCol w="3351009"/>
                <a:gridCol w="3351009"/>
              </a:tblGrid>
              <a:tr h="328506">
                <a:tc gridSpan="3"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Представлено Оперативных балансов операции СКП (ф. 0531377)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Период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Всего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Без «</a:t>
                      </a:r>
                      <a:r>
                        <a:rPr lang="ru-RU">
                          <a:latin typeface="Segoe UI Light"/>
                          <a:cs typeface="Segoe UI Light"/>
                        </a:rPr>
                        <a:t>потеряшек</a:t>
                      </a:r>
                      <a:r>
                        <a:rPr lang="ru-RU">
                          <a:latin typeface="Segoe UI Light"/>
                          <a:cs typeface="Segoe UI Light"/>
                        </a:rPr>
                        <a:t>»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Январь-август 2024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162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45 (</a:t>
                      </a:r>
                      <a:r>
                        <a:rPr lang="ru-RU" b="1">
                          <a:latin typeface="Segoe UI Light"/>
                          <a:cs typeface="Segoe UI Light"/>
                        </a:rPr>
                        <a:t>28%!!!</a:t>
                      </a:r>
                      <a:r>
                        <a:rPr lang="ru-RU">
                          <a:latin typeface="Segoe UI Light"/>
                          <a:cs typeface="Segoe UI Light"/>
                        </a:rPr>
                        <a:t>)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xmlns:a="http://schemas.openxmlformats.org/drawingml/2006/main" noGrp="1"/>
          </p:cNvGraphicFramePr>
          <p:nvPr/>
        </p:nvGraphicFramePr>
        <p:xfrm>
          <a:off x="4986638" y="2445042"/>
          <a:ext cx="2576212" cy="409879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{5940675A-B579-460E-94D1-54222C63F5DA}</a:tableStyleId>
              </a:tblPr>
              <a:tblGrid>
                <a:gridCol w="1286819"/>
                <a:gridCol w="1289393"/>
              </a:tblGrid>
              <a:tr h="425626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Дата</a:t>
                      </a:r>
                      <a:r>
                        <a:rPr lang="ru-RU" sz="1400">
                          <a:latin typeface="Segoe UI Light"/>
                          <a:cs typeface="Segoe UI Light"/>
                        </a:rPr>
                        <a:t> 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Расхождения баланса (стр. 233)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 anchor="ctr"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01.08.2024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47 803,66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02.08.2024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0,00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05.08.2024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0,00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06.08.2024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162 830,33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07.08.2024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31 342,84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08.08.2024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latin typeface="Segoe UI Light"/>
                          <a:cs typeface="Segoe UI Light"/>
                        </a:rPr>
                        <a:t>33 871 135,13</a:t>
                      </a:r>
                      <a:endParaRPr lang="ru-RU" sz="1400" b="1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31927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09.08.2024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latin typeface="Segoe UI Light"/>
                          <a:cs typeface="Segoe UI Light"/>
                        </a:rPr>
                        <a:t>6 060 950,76</a:t>
                      </a:r>
                      <a:endParaRPr lang="ru-RU" sz="1400" b="1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12.08.2024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518 355,53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13.08.2024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0,00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14.08.2024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0,00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15.08.2024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latin typeface="Segoe UI Light"/>
                          <a:cs typeface="Segoe UI Light"/>
                        </a:rPr>
                        <a:t>2 979 498,95</a:t>
                      </a:r>
                      <a:endParaRPr lang="ru-RU" sz="1400" b="1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xmlns:a="http://schemas.openxmlformats.org/drawingml/2006/main" noGrp="1"/>
          </p:cNvGraphicFramePr>
          <p:nvPr/>
        </p:nvGraphicFramePr>
        <p:xfrm>
          <a:off x="8435203" y="2442210"/>
          <a:ext cx="2573638" cy="409879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{5940675A-B579-460E-94D1-54222C63F5DA}</a:tableStyleId>
              </a:tblPr>
              <a:tblGrid>
                <a:gridCol w="1286819"/>
                <a:gridCol w="1286819"/>
              </a:tblGrid>
              <a:tr h="404478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Дата</a:t>
                      </a:r>
                      <a:r>
                        <a:rPr lang="ru-RU" sz="1400">
                          <a:latin typeface="Segoe UI Light"/>
                          <a:cs typeface="Segoe UI Light"/>
                        </a:rPr>
                        <a:t> 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Расхождения баланса (стр. 233)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16.08.2024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96 936,41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19.08.2024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15 688,16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20.08.2024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24 314,19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21.08.2024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latin typeface="Segoe UI Light"/>
                          <a:cs typeface="Segoe UI Light"/>
                        </a:rPr>
                        <a:t>7 226 408,29</a:t>
                      </a:r>
                      <a:endParaRPr lang="ru-RU" sz="1400" b="1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22.08.2024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9525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latin typeface="Segoe UI Light"/>
                          <a:cs typeface="Segoe UI Light"/>
                        </a:rPr>
                        <a:t>1 513 109,65</a:t>
                      </a:r>
                      <a:endParaRPr lang="ru-RU" sz="1400" b="1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23.08.2024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9525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161 305,04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31927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26.08.2024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9525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196 589,13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27.08.2024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9525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92 043,05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28.08.2024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latin typeface="Segoe UI Light"/>
                          <a:cs typeface="Segoe UI Light"/>
                        </a:rPr>
                        <a:t>8 188 160,98</a:t>
                      </a:r>
                      <a:endParaRPr lang="ru-RU" sz="1400" b="1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29.08.2024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217 363,63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  <a:lnB w="6350" algn="ctr">
                      <a:solidFill>
                        <a:schemeClr val="tx1"/>
                      </a:solidFill>
                    </a:lnB>
                  </a:tcPr>
                </a:tc>
              </a:tr>
              <a:tr h="25961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30.08.2024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R w="6350" algn="ctr">
                      <a:solidFill>
                        <a:schemeClr val="tx1"/>
                      </a:solidFill>
                    </a:lnR>
                    <a:lnT w="6350" algn="ctr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>
                          <a:latin typeface="Segoe UI Light"/>
                          <a:cs typeface="Segoe UI Light"/>
                        </a:rPr>
                        <a:t>424 229,43</a:t>
                      </a:r>
                      <a:endParaRPr lang="ru-RU" sz="1400">
                        <a:latin typeface="Segoe UI Light"/>
                        <a:cs typeface="Segoe UI Light"/>
                      </a:endParaRPr>
                    </a:p>
                  </a:txBody>
                  <a:tcPr>
                    <a:lnL w="6350" algn="ctr">
                      <a:solidFill>
                        <a:schemeClr val="tx1"/>
                      </a:solidFill>
                    </a:lnL>
                    <a:lnT w="6350" algn="ctr">
                      <a:solidFill>
                        <a:schemeClr val="tx1"/>
                      </a:solidFill>
                    </a:lnT>
                  </a:tcPr>
                </a:tc>
              </a:tr>
            </a:tbl>
          </a:graphicData>
        </a:graphic>
      </p:graphicFrame>
      <p:sp>
        <p:nvSpPr>
          <p:cNvPr id="15" name="Стрелка вправо 14"/>
          <p:cNvSpPr/>
          <p:nvPr/>
        </p:nvSpPr>
        <p:spPr bwMode="auto">
          <a:xfrm>
            <a:off x="3757225" y="4198062"/>
            <a:ext cx="614750" cy="1243176"/>
          </a:xfrm>
          <a:prstGeom prst="rightArrow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1047750" y="3552825"/>
            <a:ext cx="1847850" cy="26193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TextBox 15"/>
          <p:cNvSpPr txBox="1"/>
          <p:nvPr/>
        </p:nvSpPr>
        <p:spPr bwMode="auto">
          <a:xfrm>
            <a:off x="1352550" y="4693235"/>
            <a:ext cx="1390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600" b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/>
                <a:cs typeface="Segoe UI Light"/>
              </a:rPr>
              <a:t>Август 2024</a:t>
            </a:r>
            <a:endParaRPr lang="ru-RU" sz="1600" b="1">
              <a:solidFill>
                <a:schemeClr val="tx1">
                  <a:lumMod val="65000"/>
                  <a:lumOff val="35000"/>
                </a:schemeClr>
              </a:solidFill>
              <a:latin typeface="Segoe UI Light"/>
              <a:cs typeface="Segoe U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1215943" y="6381062"/>
            <a:ext cx="391039" cy="365125"/>
          </a:xfrm>
        </p:spPr>
        <p:txBody>
          <a:bodyPr/>
          <a:lstStyle/>
          <a:p>
            <a:pPr>
              <a:defRPr/>
            </a:pPr>
            <a:r>
              <a:rPr lang="ru-RU"/>
              <a:t>4</a:t>
            </a:r>
            <a:endParaRPr/>
          </a:p>
        </p:txBody>
      </p:sp>
      <p:sp>
        <p:nvSpPr>
          <p:cNvPr id="5" name="Заголовок 2"/>
          <p:cNvSpPr txBox="1"/>
          <p:nvPr/>
        </p:nvSpPr>
        <p:spPr bwMode="auto">
          <a:xfrm>
            <a:off x="1507707" y="370872"/>
            <a:ext cx="10393704" cy="26161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endParaRPr lang="ru-RU" sz="2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endParaRPr lang="ru-RU" sz="3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r>
              <a:rPr lang="ru-RU" sz="1200">
                <a:solidFill>
                  <a:schemeClr val="tx1"/>
                </a:solidFill>
                <a:latin typeface="Cambria"/>
                <a:ea typeface="Cambria"/>
                <a:cs typeface="Segoe UI Light"/>
              </a:rPr>
              <a:t>  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sp>
        <p:nvSpPr>
          <p:cNvPr id="6" name="Заголовок 2"/>
          <p:cNvSpPr txBox="1"/>
          <p:nvPr/>
        </p:nvSpPr>
        <p:spPr bwMode="auto">
          <a:xfrm>
            <a:off x="1698206" y="414777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Мониторинг незавершенных  расчетов ТОФК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61975" y="1552576"/>
            <a:ext cx="110871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Segoe UI Light"/>
                <a:cs typeface="Segoe UI Light"/>
              </a:rPr>
              <a:t>Выверка и обеспечение своевременности </a:t>
            </a:r>
            <a:r>
              <a:rPr lang="ru-RU">
                <a:latin typeface="Segoe UI Light"/>
                <a:cs typeface="Segoe UI Light"/>
              </a:rPr>
              <a:t>финализации</a:t>
            </a:r>
            <a:r>
              <a:rPr lang="ru-RU">
                <a:latin typeface="Segoe UI Light"/>
                <a:cs typeface="Segoe UI Light"/>
              </a:rPr>
              <a:t> расчетов</a:t>
            </a:r>
            <a:endParaRPr/>
          </a:p>
          <a:p>
            <a:pPr>
              <a:defRPr/>
            </a:pPr>
            <a:endParaRPr lang="ru-RU">
              <a:latin typeface="Segoe UI Light"/>
              <a:cs typeface="Segoe UI Light"/>
            </a:endParaRPr>
          </a:p>
          <a:p>
            <a:pPr>
              <a:defRPr/>
            </a:pPr>
            <a:r>
              <a:rPr lang="ru-RU">
                <a:latin typeface="Segoe UI Light"/>
                <a:cs typeface="Segoe UI Light"/>
              </a:rPr>
              <a:t>Проведение мероприятий для исключения «</a:t>
            </a:r>
            <a:r>
              <a:rPr lang="ru-RU">
                <a:latin typeface="Segoe UI Light"/>
                <a:cs typeface="Segoe UI Light"/>
              </a:rPr>
              <a:t>потеряшек</a:t>
            </a:r>
            <a:r>
              <a:rPr lang="ru-RU">
                <a:latin typeface="Segoe UI Light"/>
                <a:cs typeface="Segoe UI Light"/>
              </a:rPr>
              <a:t>»  (своевременное выявление, обращение в службу поддержки, эскалация)</a:t>
            </a:r>
            <a:endParaRPr/>
          </a:p>
          <a:p>
            <a:pPr>
              <a:defRPr/>
            </a:pPr>
            <a:endParaRPr lang="ru-RU">
              <a:latin typeface="Segoe UI Light"/>
              <a:cs typeface="Segoe UI Light"/>
            </a:endParaRPr>
          </a:p>
          <a:p>
            <a:pPr>
              <a:defRPr/>
            </a:pPr>
            <a:r>
              <a:rPr lang="ru-RU">
                <a:latin typeface="Segoe UI Light"/>
                <a:cs typeface="Segoe UI Light"/>
              </a:rPr>
              <a:t>Осуществление подтверждения </a:t>
            </a:r>
            <a:r>
              <a:rPr lang="ru-RU">
                <a:latin typeface="Segoe UI Light"/>
                <a:cs typeface="Segoe UI Light"/>
              </a:rPr>
              <a:t>качества данных казначейского </a:t>
            </a:r>
            <a:r>
              <a:rPr lang="ru-RU">
                <a:latin typeface="Segoe UI Light"/>
                <a:cs typeface="Segoe UI Light"/>
              </a:rPr>
              <a:t>учета</a:t>
            </a:r>
            <a:r>
              <a:rPr lang="en-US">
                <a:latin typeface="Segoe UI Light"/>
                <a:cs typeface="Segoe UI Light"/>
              </a:rPr>
              <a:t> </a:t>
            </a:r>
            <a:r>
              <a:rPr lang="ru-RU">
                <a:latin typeface="Segoe UI Light"/>
                <a:cs typeface="Segoe UI Light"/>
              </a:rPr>
              <a:t>путем организации взаимодействия структурных подразделений ТОФК</a:t>
            </a:r>
            <a:endParaRPr lang="ru-RU">
              <a:latin typeface="Segoe UI Light"/>
              <a:cs typeface="Segoe U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1020424" y="6381062"/>
            <a:ext cx="391039" cy="365125"/>
          </a:xfrm>
        </p:spPr>
        <p:txBody>
          <a:bodyPr/>
          <a:lstStyle/>
          <a:p>
            <a:pPr>
              <a:defRPr/>
            </a:pPr>
            <a:r>
              <a:rPr lang="ru-RU"/>
              <a:t>5</a:t>
            </a:r>
            <a:endParaRPr/>
          </a:p>
        </p:txBody>
      </p:sp>
      <p:sp>
        <p:nvSpPr>
          <p:cNvPr id="5" name="Заголовок 2"/>
          <p:cNvSpPr txBox="1"/>
          <p:nvPr/>
        </p:nvSpPr>
        <p:spPr bwMode="auto">
          <a:xfrm>
            <a:off x="1507707" y="370872"/>
            <a:ext cx="10393704" cy="26161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endParaRPr lang="ru-RU" sz="2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endParaRPr lang="ru-RU" sz="3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r>
              <a:rPr lang="ru-RU" sz="1200">
                <a:solidFill>
                  <a:schemeClr val="tx1"/>
                </a:solidFill>
                <a:latin typeface="Cambria"/>
                <a:ea typeface="Cambria"/>
                <a:cs typeface="Segoe UI Light"/>
              </a:rPr>
              <a:t>  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61975" y="1552576"/>
            <a:ext cx="58197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>
                <a:latin typeface="Segoe UI Light"/>
                <a:cs typeface="Segoe UI Light"/>
              </a:rPr>
              <a:t>Письмо от 18.07.2024 № 02-01-08/62</a:t>
            </a:r>
            <a:endParaRPr/>
          </a:p>
          <a:p>
            <a:pPr>
              <a:defRPr/>
            </a:pPr>
            <a:endParaRPr lang="ru-RU">
              <a:latin typeface="Segoe UI Light"/>
              <a:cs typeface="Segoe UI Light"/>
            </a:endParaRPr>
          </a:p>
          <a:p>
            <a:pPr algn="just">
              <a:defRPr/>
            </a:pPr>
            <a:r>
              <a:rPr lang="ru-RU">
                <a:latin typeface="Segoe UI Light"/>
                <a:cs typeface="Segoe UI Light"/>
              </a:rPr>
              <a:t>О </a:t>
            </a:r>
            <a:r>
              <a:rPr lang="ru-RU">
                <a:latin typeface="Segoe UI Light"/>
                <a:cs typeface="Segoe UI Light"/>
              </a:rPr>
              <a:t>необходимости сокращения </a:t>
            </a:r>
            <a:r>
              <a:rPr lang="ru-RU">
                <a:latin typeface="Segoe UI Light"/>
                <a:cs typeface="Segoe UI Light"/>
              </a:rPr>
              <a:t>ошибок, ведущих к </a:t>
            </a:r>
            <a:r>
              <a:rPr lang="ru-RU">
                <a:latin typeface="Segoe UI Light"/>
                <a:cs typeface="Segoe UI Light"/>
              </a:rPr>
              <a:t>последующему уточнению показателей</a:t>
            </a:r>
            <a:r>
              <a:rPr lang="ru-RU">
                <a:latin typeface="Segoe UI Light"/>
                <a:cs typeface="Segoe UI Light"/>
              </a:rPr>
              <a:t>, отраженных по некорректным кодам бюджетной классификации Российской Федерации или в составе </a:t>
            </a:r>
            <a:r>
              <a:rPr lang="ru-RU">
                <a:latin typeface="Segoe UI Light"/>
                <a:cs typeface="Segoe UI Light"/>
              </a:rPr>
              <a:t>невыясненных поступлений</a:t>
            </a:r>
            <a:endParaRPr lang="ru-RU">
              <a:latin typeface="Segoe UI Light"/>
              <a:cs typeface="Segoe UI Light"/>
            </a:endParaRPr>
          </a:p>
        </p:txBody>
      </p:sp>
      <p:sp>
        <p:nvSpPr>
          <p:cNvPr id="7" name="Заголовок 2"/>
          <p:cNvSpPr txBox="1"/>
          <p:nvPr/>
        </p:nvSpPr>
        <p:spPr bwMode="auto">
          <a:xfrm>
            <a:off x="6381749" y="414777"/>
            <a:ext cx="5710160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Мониторинг уточнений  консолидируемых расчетов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023665" y="1310187"/>
            <a:ext cx="3328515" cy="4151396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8" name="Прямоугольник 7"/>
          <p:cNvSpPr/>
          <p:nvPr/>
        </p:nvSpPr>
        <p:spPr bwMode="auto">
          <a:xfrm>
            <a:off x="8235359" y="3792973"/>
            <a:ext cx="2905125" cy="2952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 bwMode="auto">
          <a:xfrm rot="16199999">
            <a:off x="5803563" y="2476497"/>
            <a:ext cx="2495550" cy="568257"/>
          </a:xfrm>
          <a:prstGeom prst="downArrow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6" name="Рисунок 14" descr="image004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7538255" y="3460637"/>
            <a:ext cx="596096" cy="547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1496674" y="6513512"/>
            <a:ext cx="371475" cy="365125"/>
          </a:xfrm>
        </p:spPr>
        <p:txBody>
          <a:bodyPr/>
          <a:lstStyle/>
          <a:p>
            <a:pPr>
              <a:defRPr/>
            </a:pPr>
            <a:r>
              <a:rPr lang="ru-RU"/>
              <a:t>6</a:t>
            </a:r>
            <a:endParaRPr/>
          </a:p>
        </p:txBody>
      </p:sp>
      <p:sp>
        <p:nvSpPr>
          <p:cNvPr id="5" name="Заголовок 2"/>
          <p:cNvSpPr txBox="1"/>
          <p:nvPr/>
        </p:nvSpPr>
        <p:spPr bwMode="auto">
          <a:xfrm>
            <a:off x="1507707" y="370872"/>
            <a:ext cx="10393704" cy="26161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endParaRPr lang="ru-RU" sz="2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endParaRPr lang="ru-RU" sz="3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r>
              <a:rPr lang="ru-RU" sz="1200">
                <a:solidFill>
                  <a:schemeClr val="tx1"/>
                </a:solidFill>
                <a:latin typeface="Cambria"/>
                <a:ea typeface="Cambria"/>
                <a:cs typeface="Segoe UI Light"/>
              </a:rPr>
              <a:t>  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sp>
        <p:nvSpPr>
          <p:cNvPr id="6" name="Заголовок 2"/>
          <p:cNvSpPr txBox="1"/>
          <p:nvPr/>
        </p:nvSpPr>
        <p:spPr bwMode="auto">
          <a:xfrm>
            <a:off x="6381749" y="414777"/>
            <a:ext cx="5710160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Мониторинг уточнений  консолидируемых расчетов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929820" y="883841"/>
            <a:ext cx="110871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Segoe UI Light"/>
                <a:cs typeface="Segoe UI Light"/>
              </a:rPr>
              <a:t>Представление ежемесячно (за месяц):</a:t>
            </a:r>
            <a:endParaRPr/>
          </a:p>
          <a:p>
            <a:pPr>
              <a:defRPr/>
            </a:pPr>
            <a:r>
              <a:rPr lang="ru-RU">
                <a:latin typeface="Segoe UI Light"/>
                <a:cs typeface="Segoe UI Light"/>
              </a:rPr>
              <a:t>ТОФК в МОУ ФК не позднее 10 числа месяца, следующего за отчетным*</a:t>
            </a:r>
            <a:endParaRPr/>
          </a:p>
          <a:p>
            <a:pPr>
              <a:defRPr/>
            </a:pPr>
            <a:r>
              <a:rPr lang="ru-RU">
                <a:latin typeface="Segoe UI Light"/>
                <a:cs typeface="Segoe UI Light"/>
              </a:rPr>
              <a:t>МОУ ФК в ФК не позднее 12 числа </a:t>
            </a:r>
            <a:r>
              <a:rPr lang="ru-RU">
                <a:latin typeface="Segoe UI Light"/>
                <a:cs typeface="Segoe UI Light"/>
              </a:rPr>
              <a:t>месяца, следующего за отчетным</a:t>
            </a:r>
            <a:endParaRPr/>
          </a:p>
        </p:txBody>
      </p:sp>
      <p:graphicFrame>
        <p:nvGraphicFramePr>
          <p:cNvPr id="3" name="Таблица 2"/>
          <p:cNvGraphicFramePr>
            <a:graphicFrameLocks xmlns:a="http://schemas.openxmlformats.org/drawingml/2006/main" noGrp="1"/>
          </p:cNvGraphicFramePr>
          <p:nvPr/>
        </p:nvGraphicFramePr>
        <p:xfrm>
          <a:off x="857248" y="1938866"/>
          <a:ext cx="10639425" cy="128524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2127885"/>
                <a:gridCol w="2127885"/>
                <a:gridCol w="2127885"/>
                <a:gridCol w="2127885"/>
                <a:gridCol w="2127885"/>
              </a:tblGrid>
              <a:tr h="37084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ТОФК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Дата отражения в учете уточнения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КБК, подлежащий уточнению</a:t>
                      </a:r>
                      <a:r>
                        <a:rPr lang="en-US">
                          <a:latin typeface="Segoe UI Light"/>
                          <a:cs typeface="Segoe UI Light"/>
                        </a:rPr>
                        <a:t> (</a:t>
                      </a:r>
                      <a:r>
                        <a:rPr lang="ru-RU">
                          <a:latin typeface="Segoe UI Light"/>
                          <a:cs typeface="Segoe UI Light"/>
                        </a:rPr>
                        <a:t>Дебет)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КБК, на который осуществляется уточнение (Кредит)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>
                          <a:latin typeface="Segoe UI Light"/>
                          <a:cs typeface="Segoe UI Light"/>
                        </a:rPr>
                        <a:t>Сумма, руб.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ая выноска 7"/>
          <p:cNvSpPr/>
          <p:nvPr/>
        </p:nvSpPr>
        <p:spPr bwMode="auto">
          <a:xfrm>
            <a:off x="1488657" y="4863229"/>
            <a:ext cx="1438275" cy="897750"/>
          </a:xfrm>
          <a:prstGeom prst="wedgeRectCallout">
            <a:avLst>
              <a:gd name="adj1" fmla="val 22985"/>
              <a:gd name="adj2" fmla="val -193494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кругленный прямоугольник 56"/>
          <p:cNvSpPr/>
          <p:nvPr/>
        </p:nvSpPr>
        <p:spPr bwMode="auto">
          <a:xfrm>
            <a:off x="1429315" y="4955813"/>
            <a:ext cx="1553709" cy="624191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>
                <a:solidFill>
                  <a:srgbClr val="FF0000"/>
                </a:solidFill>
                <a:latin typeface="Segoe UI Light"/>
                <a:cs typeface="Segoe UI Light"/>
              </a:rPr>
              <a:t>Код ТОФК, который проводит уточнение</a:t>
            </a:r>
            <a:endParaRPr lang="ru-RU" sz="1200">
              <a:solidFill>
                <a:srgbClr val="FF0000"/>
              </a:solidFill>
              <a:latin typeface="Segoe UI Light"/>
              <a:cs typeface="Segoe UI Light"/>
            </a:endParaRPr>
          </a:p>
        </p:txBody>
      </p:sp>
      <p:sp>
        <p:nvSpPr>
          <p:cNvPr id="11" name="Прямоугольная выноска 10"/>
          <p:cNvSpPr/>
          <p:nvPr/>
        </p:nvSpPr>
        <p:spPr bwMode="auto">
          <a:xfrm>
            <a:off x="3212682" y="4863229"/>
            <a:ext cx="1438275" cy="897750"/>
          </a:xfrm>
          <a:prstGeom prst="wedgeRectCallout">
            <a:avLst>
              <a:gd name="adj1" fmla="val 22985"/>
              <a:gd name="adj2" fmla="val -193494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кругленный прямоугольник 56"/>
          <p:cNvSpPr/>
          <p:nvPr/>
        </p:nvSpPr>
        <p:spPr bwMode="auto">
          <a:xfrm>
            <a:off x="3220582" y="4984388"/>
            <a:ext cx="1341893" cy="776591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>
                <a:solidFill>
                  <a:srgbClr val="FF0000"/>
                </a:solidFill>
                <a:latin typeface="Segoe UI Light"/>
                <a:cs typeface="Segoe UI Light"/>
              </a:rPr>
              <a:t>Дата проводки по уточнению</a:t>
            </a:r>
            <a:endParaRPr lang="ru-RU" sz="1200">
              <a:solidFill>
                <a:srgbClr val="FF0000"/>
              </a:solidFill>
              <a:latin typeface="Segoe UI Light"/>
              <a:cs typeface="Segoe UI Light"/>
            </a:endParaRPr>
          </a:p>
        </p:txBody>
      </p:sp>
      <p:sp>
        <p:nvSpPr>
          <p:cNvPr id="17" name="Прямоугольная выноска 16"/>
          <p:cNvSpPr/>
          <p:nvPr/>
        </p:nvSpPr>
        <p:spPr bwMode="auto">
          <a:xfrm>
            <a:off x="9496939" y="4863229"/>
            <a:ext cx="1438275" cy="897750"/>
          </a:xfrm>
          <a:prstGeom prst="wedgeRectCallout">
            <a:avLst>
              <a:gd name="adj1" fmla="val 22985"/>
              <a:gd name="adj2" fmla="val -193494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Скругленный прямоугольник 56"/>
          <p:cNvSpPr/>
          <p:nvPr/>
        </p:nvSpPr>
        <p:spPr bwMode="auto">
          <a:xfrm>
            <a:off x="9496939" y="4923809"/>
            <a:ext cx="1430375" cy="624191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>
                <a:solidFill>
                  <a:srgbClr val="FF0000"/>
                </a:solidFill>
                <a:latin typeface="Segoe UI Light"/>
                <a:cs typeface="Segoe UI Light"/>
              </a:rPr>
              <a:t>Сумма по операции</a:t>
            </a:r>
            <a:endParaRPr lang="ru-RU" sz="1200">
              <a:solidFill>
                <a:srgbClr val="FF0000"/>
              </a:solidFill>
              <a:latin typeface="Segoe UI Light"/>
              <a:cs typeface="Segoe UI Light"/>
            </a:endParaRPr>
          </a:p>
        </p:txBody>
      </p:sp>
      <p:sp>
        <p:nvSpPr>
          <p:cNvPr id="7" name="Стрелка вниз 6"/>
          <p:cNvSpPr/>
          <p:nvPr/>
        </p:nvSpPr>
        <p:spPr bwMode="auto">
          <a:xfrm>
            <a:off x="5466537" y="3637728"/>
            <a:ext cx="3572687" cy="2174514"/>
          </a:xfrm>
          <a:prstGeom prst="downArrow">
            <a:avLst>
              <a:gd name="adj1" fmla="val 50000"/>
              <a:gd name="adj2" fmla="val 50000"/>
            </a:avLst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Скругленный прямоугольник 56"/>
          <p:cNvSpPr/>
          <p:nvPr/>
        </p:nvSpPr>
        <p:spPr bwMode="auto">
          <a:xfrm>
            <a:off x="6531713" y="4631964"/>
            <a:ext cx="1430375" cy="624191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>
                <a:solidFill>
                  <a:srgbClr val="FF0000"/>
                </a:solidFill>
                <a:latin typeface="Segoe UI Light"/>
                <a:cs typeface="Segoe UI Light"/>
              </a:rPr>
              <a:t>КБК</a:t>
            </a:r>
            <a:endParaRPr lang="ru-RU" sz="2400">
              <a:solidFill>
                <a:srgbClr val="FF0000"/>
              </a:solidFill>
              <a:latin typeface="Segoe UI Light"/>
              <a:cs typeface="Segoe UI Light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360831" y="6430067"/>
            <a:ext cx="6125694" cy="435870"/>
          </a:xfrm>
          <a:prstGeom prst="roundRect">
            <a:avLst>
              <a:gd name="adj" fmla="val 16667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200">
                <a:solidFill>
                  <a:schemeClr val="tx1"/>
                </a:solidFill>
                <a:latin typeface="Segoe UI Light"/>
                <a:cs typeface="Segoe UI Light"/>
              </a:rPr>
              <a:t>*на основании Журнала по прочим операциям</a:t>
            </a:r>
            <a:endParaRPr lang="ru-RU" sz="1200">
              <a:solidFill>
                <a:schemeClr val="tx1"/>
              </a:solidFill>
              <a:latin typeface="Segoe UI Light"/>
              <a:cs typeface="Segoe U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1068050" y="6381062"/>
            <a:ext cx="343414" cy="365125"/>
          </a:xfrm>
        </p:spPr>
        <p:txBody>
          <a:bodyPr/>
          <a:lstStyle/>
          <a:p>
            <a:pPr>
              <a:defRPr/>
            </a:pPr>
            <a:r>
              <a:rPr lang="ru-RU"/>
              <a:t>7</a:t>
            </a:r>
            <a:endParaRPr lang="ru-RU"/>
          </a:p>
        </p:txBody>
      </p:sp>
      <p:sp>
        <p:nvSpPr>
          <p:cNvPr id="5" name="Заголовок 2"/>
          <p:cNvSpPr txBox="1"/>
          <p:nvPr/>
        </p:nvSpPr>
        <p:spPr bwMode="auto">
          <a:xfrm>
            <a:off x="1507707" y="370872"/>
            <a:ext cx="10393704" cy="26161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endParaRPr lang="ru-RU" sz="2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endParaRPr lang="ru-RU" sz="3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r>
              <a:rPr lang="ru-RU" sz="1200">
                <a:solidFill>
                  <a:schemeClr val="tx1"/>
                </a:solidFill>
                <a:latin typeface="Cambria"/>
                <a:ea typeface="Cambria"/>
                <a:cs typeface="Segoe UI Light"/>
              </a:rPr>
              <a:t>  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graphicFrame>
        <p:nvGraphicFramePr>
          <p:cNvPr id="3" name="Таблица 2"/>
          <p:cNvGraphicFramePr>
            <a:graphicFrameLocks xmlns:a="http://schemas.openxmlformats.org/drawingml/2006/main" noGrp="1"/>
          </p:cNvGraphicFramePr>
          <p:nvPr/>
        </p:nvGraphicFramePr>
        <p:xfrm>
          <a:off x="768662" y="2437011"/>
          <a:ext cx="10296525" cy="326707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3432175"/>
                <a:gridCol w="3432175"/>
                <a:gridCol w="3432175"/>
              </a:tblGrid>
              <a:tr h="261831">
                <a:tc>
                  <a:txBody>
                    <a:bodyPr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КБК расходы</a:t>
                      </a:r>
                      <a:endParaRPr/>
                    </a:p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ххх хххх хххххххххх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ZZZ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(где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Z - 18,19,20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разряды)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</a:t>
                      </a:r>
                      <a:endParaRPr lang="ru-RU">
                        <a:latin typeface="Segoe UI Light"/>
                        <a:cs typeface="Segoe UI Ligh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КБК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доходы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ххх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Z ZZ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хх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ххх хх хххх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ххх 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(где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Z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– 4, 5, 6 разряды)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КБК источники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ххх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ZZ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ZZ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ZZ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хх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хх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ZxZZ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xZZ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(где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Z – 4,5,6,7,8,9,14,16,17,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19,20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)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%51Х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 2 02 %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 01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06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10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 5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00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х40</a:t>
                      </a:r>
                      <a:endParaRPr/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%52Х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 2 18 %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 01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03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01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 10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%530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 2 19 %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 01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06 05% </a:t>
                      </a: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40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%540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p>
                      <a:pPr algn="l">
                        <a:defRPr/>
                      </a:pPr>
                      <a:endParaRPr lang="ru-RU" sz="1800">
                        <a:latin typeface="Segoe UI Light"/>
                        <a:cs typeface="Segoe UI Ligh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%560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p>
                      <a:pPr algn="l">
                        <a:defRPr/>
                      </a:pPr>
                      <a:endParaRPr lang="ru-RU" sz="1800">
                        <a:latin typeface="Segoe UI Light"/>
                        <a:cs typeface="Segoe UI Ligh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9525" marR="9525" marT="9525" marB="0" anchor="b"/>
                </a:tc>
              </a:tr>
              <a:tr h="498475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%570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p>
                      <a:pPr algn="l">
                        <a:defRPr/>
                      </a:pPr>
                      <a:endParaRPr lang="ru-RU" sz="1800">
                        <a:latin typeface="Segoe UI Light"/>
                        <a:cs typeface="Segoe UI Ligh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defRPr/>
                      </a:pPr>
                      <a:endParaRPr lang="ru-RU" sz="1800">
                        <a:latin typeface="Segoe UI Light"/>
                        <a:cs typeface="Segoe UI Ligh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Стрелка вниз 7"/>
          <p:cNvSpPr/>
          <p:nvPr/>
        </p:nvSpPr>
        <p:spPr bwMode="auto">
          <a:xfrm>
            <a:off x="4868845" y="972761"/>
            <a:ext cx="2096160" cy="1372005"/>
          </a:xfrm>
          <a:prstGeom prst="downArrow">
            <a:avLst>
              <a:gd name="adj1" fmla="val 50000"/>
              <a:gd name="adj2" fmla="val 50000"/>
            </a:avLst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кругленный прямоугольник 56"/>
          <p:cNvSpPr/>
          <p:nvPr/>
        </p:nvSpPr>
        <p:spPr bwMode="auto">
          <a:xfrm>
            <a:off x="5321430" y="1525796"/>
            <a:ext cx="1293889" cy="358178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>
                <a:solidFill>
                  <a:srgbClr val="FF0000"/>
                </a:solidFill>
                <a:latin typeface="Segoe UI Light"/>
                <a:cs typeface="Segoe UI Light"/>
              </a:rPr>
              <a:t>КБК</a:t>
            </a:r>
            <a:endParaRPr lang="ru-RU" sz="2400">
              <a:solidFill>
                <a:srgbClr val="FF0000"/>
              </a:solidFill>
              <a:latin typeface="Segoe UI Light"/>
              <a:cs typeface="Segoe UI Light"/>
            </a:endParaRPr>
          </a:p>
        </p:txBody>
      </p:sp>
      <p:sp>
        <p:nvSpPr>
          <p:cNvPr id="11" name="Заголовок 2"/>
          <p:cNvSpPr txBox="1"/>
          <p:nvPr/>
        </p:nvSpPr>
        <p:spPr bwMode="auto">
          <a:xfrm>
            <a:off x="6381749" y="414777"/>
            <a:ext cx="5710160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Мониторинг уточнений  консолидируемых расчетов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sp>
        <p:nvSpPr>
          <p:cNvPr id="12" name="Стрелка вниз 11"/>
          <p:cNvSpPr/>
          <p:nvPr/>
        </p:nvSpPr>
        <p:spPr bwMode="auto">
          <a:xfrm>
            <a:off x="8249054" y="5758773"/>
            <a:ext cx="1854740" cy="1050587"/>
          </a:xfrm>
          <a:prstGeom prst="downArrow">
            <a:avLst>
              <a:gd name="adj1" fmla="val 50000"/>
              <a:gd name="adj2" fmla="val 50000"/>
            </a:avLst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кругленный прямоугольник 56"/>
          <p:cNvSpPr/>
          <p:nvPr/>
        </p:nvSpPr>
        <p:spPr bwMode="auto">
          <a:xfrm>
            <a:off x="8560340" y="6070640"/>
            <a:ext cx="1252135" cy="272978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>
                <a:solidFill>
                  <a:srgbClr val="FF0000"/>
                </a:solidFill>
                <a:latin typeface="Segoe UI Light"/>
                <a:cs typeface="Segoe UI Light"/>
              </a:rPr>
              <a:t>КБК источники</a:t>
            </a:r>
            <a:endParaRPr lang="ru-RU" sz="1400">
              <a:solidFill>
                <a:srgbClr val="FF0000"/>
              </a:solidFill>
              <a:latin typeface="Segoe UI Light"/>
              <a:cs typeface="Segoe U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1068050" y="6381062"/>
            <a:ext cx="343414" cy="365125"/>
          </a:xfrm>
        </p:spPr>
        <p:txBody>
          <a:bodyPr/>
          <a:lstStyle/>
          <a:p>
            <a:pPr>
              <a:defRPr/>
            </a:pPr>
            <a:r>
              <a:rPr lang="ru-RU"/>
              <a:t>8</a:t>
            </a:r>
            <a:endParaRPr lang="ru-RU"/>
          </a:p>
        </p:txBody>
      </p:sp>
      <p:sp>
        <p:nvSpPr>
          <p:cNvPr id="5" name="Заголовок 2"/>
          <p:cNvSpPr txBox="1"/>
          <p:nvPr/>
        </p:nvSpPr>
        <p:spPr bwMode="auto">
          <a:xfrm>
            <a:off x="1507707" y="370872"/>
            <a:ext cx="10393704" cy="26161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endParaRPr lang="ru-RU" sz="2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endParaRPr lang="ru-RU" sz="300">
              <a:solidFill>
                <a:schemeClr val="tx1"/>
              </a:solidFill>
              <a:latin typeface="Segoe UI Light"/>
              <a:ea typeface="Cambria"/>
              <a:cs typeface="Segoe UI Light"/>
            </a:endParaRPr>
          </a:p>
          <a:p>
            <a:pPr>
              <a:defRPr/>
            </a:pPr>
            <a:r>
              <a:rPr lang="ru-RU" sz="1200">
                <a:solidFill>
                  <a:schemeClr val="tx1"/>
                </a:solidFill>
                <a:latin typeface="Cambria"/>
                <a:ea typeface="Cambria"/>
                <a:cs typeface="Segoe UI Light"/>
              </a:rPr>
              <a:t>  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4838700" y="1095375"/>
            <a:ext cx="2257425" cy="1628775"/>
          </a:xfrm>
          <a:prstGeom prst="downArrow">
            <a:avLst>
              <a:gd name="adj1" fmla="val 50000"/>
              <a:gd name="adj2" fmla="val 50000"/>
            </a:avLst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кругленный прямоугольник 56"/>
          <p:cNvSpPr/>
          <p:nvPr/>
        </p:nvSpPr>
        <p:spPr bwMode="auto">
          <a:xfrm>
            <a:off x="5350613" y="2031640"/>
            <a:ext cx="1293889" cy="358178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>
                <a:solidFill>
                  <a:srgbClr val="FF0000"/>
                </a:solidFill>
                <a:latin typeface="Segoe UI Light"/>
                <a:cs typeface="Segoe UI Light"/>
              </a:rPr>
              <a:t>КБК</a:t>
            </a:r>
            <a:endParaRPr lang="ru-RU" sz="2400">
              <a:solidFill>
                <a:srgbClr val="FF0000"/>
              </a:solidFill>
              <a:latin typeface="Segoe UI Light"/>
              <a:cs typeface="Segoe UI Light"/>
            </a:endParaRPr>
          </a:p>
        </p:txBody>
      </p:sp>
      <p:sp>
        <p:nvSpPr>
          <p:cNvPr id="11" name="Заголовок 2"/>
          <p:cNvSpPr txBox="1"/>
          <p:nvPr/>
        </p:nvSpPr>
        <p:spPr bwMode="auto">
          <a:xfrm>
            <a:off x="6381749" y="414777"/>
            <a:ext cx="5710160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5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ru-RU" sz="1600">
                <a:solidFill>
                  <a:schemeClr val="tx1"/>
                </a:solidFill>
                <a:latin typeface="Segoe UI Light"/>
                <a:ea typeface="Cambria"/>
                <a:cs typeface="Segoe UI Light"/>
              </a:rPr>
              <a:t>Мониторинг уточнений  консолидируемых расчетов</a:t>
            </a:r>
            <a:endParaRPr lang="ru-RU" sz="1200">
              <a:solidFill>
                <a:schemeClr val="tx1"/>
              </a:solidFill>
              <a:latin typeface="Cambria"/>
              <a:ea typeface="Cambria"/>
              <a:cs typeface="Segoe UI Light"/>
            </a:endParaRPr>
          </a:p>
        </p:txBody>
      </p:sp>
      <p:graphicFrame>
        <p:nvGraphicFramePr>
          <p:cNvPr id="12" name="Таблица 11"/>
          <p:cNvGraphicFramePr>
            <a:graphicFrameLocks xmlns:a="http://schemas.openxmlformats.org/drawingml/2006/main" noGrp="1"/>
          </p:cNvGraphicFramePr>
          <p:nvPr/>
        </p:nvGraphicFramePr>
        <p:xfrm>
          <a:off x="1507704" y="3501552"/>
          <a:ext cx="8678698" cy="2906152"/>
        </p:xfrm>
        <a:graphic>
          <a:graphicData uri="http://schemas.openxmlformats.org/drawingml/2006/table">
            <a:tbl>
              <a:tblPr firstRow="0" firstCol="0" lastRow="0" lastCol="0" bandRow="0" bandCol="0">
                <a:tableStyleId>{74C1A8A3-306A-4EB7-A6B1-4F7E0EB9C5D6}</a:tableStyleId>
              </a:tblPr>
              <a:tblGrid>
                <a:gridCol w="373840"/>
                <a:gridCol w="367582"/>
                <a:gridCol w="373934"/>
                <a:gridCol w="459264"/>
                <a:gridCol w="524874"/>
                <a:gridCol w="590483"/>
                <a:gridCol w="599039"/>
                <a:gridCol w="408979"/>
                <a:gridCol w="385463"/>
                <a:gridCol w="421902"/>
                <a:gridCol w="421902"/>
                <a:gridCol w="391941"/>
                <a:gridCol w="447933"/>
                <a:gridCol w="391941"/>
                <a:gridCol w="447933"/>
                <a:gridCol w="447933"/>
                <a:gridCol w="447933"/>
                <a:gridCol w="391941"/>
                <a:gridCol w="338857"/>
                <a:gridCol w="445024"/>
              </a:tblGrid>
              <a:tr h="729500">
                <a:tc rowSpan="2" gridSpan="3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u="none" strike="noStrike">
                          <a:latin typeface="Segoe UI Light"/>
                          <a:cs typeface="Segoe UI Light"/>
                        </a:rPr>
                        <a:t>Код главного администратора </a:t>
                      </a:r>
                      <a:r>
                        <a:rPr lang="ru-RU" sz="1400" b="0" u="none" strike="noStrike">
                          <a:latin typeface="Segoe UI Light"/>
                          <a:cs typeface="Segoe UI Light"/>
                        </a:rPr>
                        <a:t>ИФДБ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rowSpan="2"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u="none" strike="noStrike">
                          <a:latin typeface="Segoe UI Light"/>
                          <a:cs typeface="Segoe UI Light"/>
                        </a:rPr>
                        <a:t>Код группы ИФДБ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rowSpan="2"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dk1"/>
                          </a:solidFill>
                          <a:latin typeface="Segoe UI Light"/>
                          <a:cs typeface="Segoe UI Light"/>
                        </a:rPr>
                        <a:t>Код подгруппы ИФДБ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6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dk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Код статьи ИФДБ</a:t>
                      </a:r>
                      <a:endParaRPr lang="ru-RU" sz="1400" b="0" i="0" u="none" strike="noStrike">
                        <a:solidFill>
                          <a:schemeClr val="dk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7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Код вида ИФДБ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729500">
                <a:tc gridSpan="3" vMerge="1">
                  <a:txBody>
                    <a:bodyPr/>
                    <a:p>
                      <a:pPr algn="ctr">
                        <a:defRPr/>
                      </a:pPr>
                      <a:endParaRPr lang="ru-RU" sz="1300" b="1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p>
                      <a:endParaRPr/>
                    </a:p>
                  </a:txBody>
                </a:tc>
                <a:tc hMerge="1" vMerge="1">
                  <a:txBody>
                    <a:bodyPr/>
                    <a:p>
                      <a:endParaRPr/>
                    </a:p>
                  </a:txBody>
                </a:tc>
                <a:tc gridSpan="2" vMerge="1">
                  <a:txBody>
                    <a:bodyPr/>
                    <a:p>
                      <a:pPr algn="ctr">
                        <a:defRPr/>
                      </a:pPr>
                      <a:endParaRPr lang="ru-RU" sz="1300" b="1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p>
                      <a:endParaRPr/>
                    </a:p>
                  </a:txBody>
                </a:tc>
                <a:tc gridSpan="2" vMerge="1">
                  <a:txBody>
                    <a:bodyPr/>
                    <a:p>
                      <a:pPr algn="ctr">
                        <a:defRPr/>
                      </a:pPr>
                      <a:endParaRPr lang="ru-RU" sz="1300" b="1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cs typeface="Segoe UI Light"/>
                        </a:rPr>
                        <a:t>Статья</a:t>
                      </a:r>
                      <a:endParaRPr lang="ru-RU" sz="1400" b="0" i="0" u="none" strike="noStrike">
                        <a:solidFill>
                          <a:schemeClr val="dk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dk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Подстатья</a:t>
                      </a:r>
                      <a:endParaRPr lang="ru-RU" sz="1400" b="0" i="0" u="none" strike="noStrike">
                        <a:solidFill>
                          <a:schemeClr val="dk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dk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Элемент</a:t>
                      </a:r>
                      <a:endParaRPr lang="ru-RU" sz="1400" b="0" i="0" u="none" strike="noStrike">
                        <a:solidFill>
                          <a:schemeClr val="dk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4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Segoe UI Light"/>
                          <a:cs typeface="Segoe UI Light"/>
                        </a:rPr>
                        <a:t>Подвид ИФДБ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3"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latin typeface="Segoe UI Light"/>
                          <a:cs typeface="Segoe UI Light"/>
                        </a:rPr>
                        <a:t>Аналитическая</a:t>
                      </a:r>
                      <a:r>
                        <a:rPr lang="ru-RU" sz="1400" b="0">
                          <a:latin typeface="Segoe UI Light"/>
                          <a:cs typeface="Segoe UI Light"/>
                        </a:rPr>
                        <a:t> группа вида ИФДБ</a:t>
                      </a:r>
                      <a:endParaRPr lang="ru-RU" sz="1400" b="0"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361788"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3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cs typeface="Segoe UI Light"/>
                        </a:rPr>
                        <a:t>4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5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cs typeface="Segoe UI Light"/>
                        </a:rPr>
                        <a:t>6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1058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7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cs typeface="Segoe UI Light"/>
                        </a:rPr>
                        <a:t>8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1058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9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10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11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13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14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15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16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17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18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19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20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1788"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1058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1058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361788"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1058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cs typeface="Segoe UI Light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1058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361788"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1058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1058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х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1058410">
                        <a:defRPr/>
                      </a:pPr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Segoe UI Light"/>
                          <a:ea typeface="+mn-ea"/>
                          <a:cs typeface="Segoe UI Light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FF0000"/>
                        </a:solidFill>
                        <a:latin typeface="Segoe UI Light"/>
                        <a:ea typeface="+mn-ea"/>
                        <a:cs typeface="Segoe UI Light"/>
                      </a:endParaRPr>
                    </a:p>
                  </a:txBody>
                  <a:tcPr marL="7740" marR="7740" marT="9528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 bwMode="auto">
          <a:xfrm>
            <a:off x="4618612" y="2938516"/>
            <a:ext cx="2697600" cy="369332"/>
          </a:xfrm>
          <a:prstGeom prst="rect">
            <a:avLst/>
          </a:prstGeom>
          <a:solidFill>
            <a:srgbClr val="66A2D8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>
                <a:latin typeface="Segoe UI Light"/>
                <a:cs typeface="Segoe UI Light"/>
              </a:rPr>
              <a:t>КБК источники</a:t>
            </a:r>
            <a:endParaRPr lang="ru-RU">
              <a:latin typeface="Segoe UI Light"/>
              <a:cs typeface="Segoe U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Р7-Офис/7.4.0.351</Application>
  <DocSecurity>0</DocSecurity>
  <PresentationFormat>Широкоэкранный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Соколова Анастасия Владимировна</dc:creator>
  <cp:keywords/>
  <dc:description/>
  <dc:identifier/>
  <dc:language/>
  <cp:lastModifiedBy/>
  <cp:revision>1577</cp:revision>
  <dcterms:created xsi:type="dcterms:W3CDTF">2021-09-09T06:57:17Z</dcterms:created>
  <dcterms:modified xsi:type="dcterms:W3CDTF">2024-09-11T11:49:18Z</dcterms:modified>
  <cp:category/>
  <cp:contentStatus/>
  <cp:version/>
</cp:coreProperties>
</file>