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259" r:id="rId2"/>
    <p:sldId id="309" r:id="rId3"/>
    <p:sldId id="307" r:id="rId4"/>
    <p:sldId id="311" r:id="rId5"/>
    <p:sldId id="312" r:id="rId6"/>
    <p:sldId id="314" r:id="rId7"/>
    <p:sldId id="308" r:id="rId8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58" userDrawn="1">
          <p15:clr>
            <a:srgbClr val="F26B43"/>
          </p15:clr>
        </p15:guide>
        <p15:guide id="2" pos="960" userDrawn="1">
          <p15:clr>
            <a:srgbClr val="A4A3A4"/>
          </p15:clr>
        </p15:guide>
        <p15:guide id="3" pos="1119" userDrawn="1">
          <p15:clr>
            <a:srgbClr val="A4A3A4"/>
          </p15:clr>
        </p15:guide>
        <p15:guide id="4" pos="1760" userDrawn="1">
          <p15:clr>
            <a:srgbClr val="A4A3A4"/>
          </p15:clr>
        </p15:guide>
        <p15:guide id="5" pos="1919" userDrawn="1">
          <p15:clr>
            <a:srgbClr val="A4A3A4"/>
          </p15:clr>
        </p15:guide>
        <p15:guide id="6" pos="2561" userDrawn="1">
          <p15:clr>
            <a:srgbClr val="A4A3A4"/>
          </p15:clr>
        </p15:guide>
        <p15:guide id="7" pos="2721" userDrawn="1">
          <p15:clr>
            <a:srgbClr val="A4A3A4"/>
          </p15:clr>
        </p15:guide>
        <p15:guide id="8" pos="3362" userDrawn="1">
          <p15:clr>
            <a:srgbClr val="A4A3A4"/>
          </p15:clr>
        </p15:guide>
        <p15:guide id="9" pos="3521" userDrawn="1">
          <p15:clr>
            <a:srgbClr val="A4A3A4"/>
          </p15:clr>
        </p15:guide>
        <p15:guide id="10" pos="4158" userDrawn="1">
          <p15:clr>
            <a:srgbClr val="A4A3A4"/>
          </p15:clr>
        </p15:guide>
        <p15:guide id="11" pos="4316" userDrawn="1">
          <p15:clr>
            <a:srgbClr val="A4A3A4"/>
          </p15:clr>
        </p15:guide>
        <p15:guide id="12" pos="4961" userDrawn="1">
          <p15:clr>
            <a:srgbClr val="A4A3A4"/>
          </p15:clr>
        </p15:guide>
        <p15:guide id="13" pos="5121" userDrawn="1">
          <p15:clr>
            <a:srgbClr val="A4A3A4"/>
          </p15:clr>
        </p15:guide>
        <p15:guide id="14" pos="5745" userDrawn="1">
          <p15:clr>
            <a:srgbClr val="A4A3A4"/>
          </p15:clr>
        </p15:guide>
        <p15:guide id="15" pos="5922" userDrawn="1">
          <p15:clr>
            <a:srgbClr val="A4A3A4"/>
          </p15:clr>
        </p15:guide>
        <p15:guide id="16" pos="6562" userDrawn="1">
          <p15:clr>
            <a:srgbClr val="A4A3A4"/>
          </p15:clr>
        </p15:guide>
        <p15:guide id="17" pos="6723" userDrawn="1">
          <p15:clr>
            <a:srgbClr val="A4A3A4"/>
          </p15:clr>
        </p15:guide>
        <p15:guide id="18" orient="horz" pos="1117" userDrawn="1">
          <p15:clr>
            <a:srgbClr val="F26B43"/>
          </p15:clr>
        </p15:guide>
        <p15:guide id="19" pos="320" userDrawn="1">
          <p15:clr>
            <a:srgbClr val="A4A3A4"/>
          </p15:clr>
        </p15:guide>
        <p15:guide id="20" pos="7362" userDrawn="1">
          <p15:clr>
            <a:srgbClr val="A4A3A4"/>
          </p15:clr>
        </p15:guide>
        <p15:guide id="21" orient="horz" pos="323" userDrawn="1">
          <p15:clr>
            <a:srgbClr val="A4A3A4"/>
          </p15:clr>
        </p15:guide>
        <p15:guide id="22" orient="horz" pos="4005" userDrawn="1">
          <p15:clr>
            <a:srgbClr val="A4A3A4"/>
          </p15:clr>
        </p15:guide>
        <p15:guide id="26" orient="horz" pos="1440" userDrawn="1">
          <p15:clr>
            <a:srgbClr val="A4A3A4"/>
          </p15:clr>
        </p15:guide>
        <p15:guide id="27" orient="horz" pos="1521" userDrawn="1">
          <p15:clr>
            <a:srgbClr val="A4A3A4"/>
          </p15:clr>
        </p15:guide>
        <p15:guide id="28" orient="horz" pos="1601" userDrawn="1">
          <p15:clr>
            <a:srgbClr val="A4A3A4"/>
          </p15:clr>
        </p15:guide>
        <p15:guide id="29" orient="horz" pos="1680" userDrawn="1">
          <p15:clr>
            <a:srgbClr val="A4A3A4"/>
          </p15:clr>
        </p15:guide>
        <p15:guide id="30" orient="horz" pos="1760" userDrawn="1">
          <p15:clr>
            <a:srgbClr val="A4A3A4"/>
          </p15:clr>
        </p15:guide>
        <p15:guide id="31" orient="horz" pos="1842" userDrawn="1">
          <p15:clr>
            <a:srgbClr val="A4A3A4"/>
          </p15:clr>
        </p15:guide>
        <p15:guide id="32" orient="horz" pos="1922" userDrawn="1">
          <p15:clr>
            <a:srgbClr val="A4A3A4"/>
          </p15:clr>
        </p15:guide>
        <p15:guide id="33" orient="horz" pos="2001" userDrawn="1">
          <p15:clr>
            <a:srgbClr val="A4A3A4"/>
          </p15:clr>
        </p15:guide>
        <p15:guide id="34" orient="horz" pos="3924" userDrawn="1">
          <p15:clr>
            <a:srgbClr val="A4A3A4"/>
          </p15:clr>
        </p15:guide>
        <p15:guide id="35" orient="horz" pos="3524" userDrawn="1">
          <p15:clr>
            <a:srgbClr val="A4A3A4"/>
          </p15:clr>
        </p15:guide>
        <p15:guide id="36" orient="horz" pos="3765" userDrawn="1">
          <p15:clr>
            <a:srgbClr val="A4A3A4"/>
          </p15:clr>
        </p15:guide>
        <p15:guide id="37" orient="horz" pos="3603" userDrawn="1">
          <p15:clr>
            <a:srgbClr val="A4A3A4"/>
          </p15:clr>
        </p15:guide>
        <p15:guide id="38" orient="horz" pos="3684" userDrawn="1">
          <p15:clr>
            <a:srgbClr val="A4A3A4"/>
          </p15:clr>
        </p15:guide>
        <p15:guide id="39" orient="horz" pos="3845" userDrawn="1">
          <p15:clr>
            <a:srgbClr val="A4A3A4"/>
          </p15:clr>
        </p15:guide>
        <p15:guide id="40" orient="horz" pos="2963" userDrawn="1">
          <p15:clr>
            <a:srgbClr val="A4A3A4"/>
          </p15:clr>
        </p15:guide>
        <p15:guide id="41" orient="horz" pos="3042" userDrawn="1">
          <p15:clr>
            <a:srgbClr val="A4A3A4"/>
          </p15:clr>
        </p15:guide>
        <p15:guide id="42" orient="horz" pos="3363" userDrawn="1">
          <p15:clr>
            <a:srgbClr val="A4A3A4"/>
          </p15:clr>
        </p15:guide>
        <p15:guide id="43" orient="horz" pos="3123" userDrawn="1">
          <p15:clr>
            <a:srgbClr val="A4A3A4"/>
          </p15:clr>
        </p15:guide>
        <p15:guide id="44" orient="horz" pos="3204" userDrawn="1">
          <p15:clr>
            <a:srgbClr val="A4A3A4"/>
          </p15:clr>
        </p15:guide>
        <p15:guide id="45" orient="horz" pos="2723" userDrawn="1">
          <p15:clr>
            <a:srgbClr val="A4A3A4"/>
          </p15:clr>
        </p15:guide>
        <p15:guide id="46" orient="horz" pos="2886" userDrawn="1">
          <p15:clr>
            <a:srgbClr val="A4A3A4"/>
          </p15:clr>
        </p15:guide>
        <p15:guide id="47" orient="horz" pos="3284" userDrawn="1">
          <p15:clr>
            <a:srgbClr val="A4A3A4"/>
          </p15:clr>
        </p15:guide>
        <p15:guide id="48" orient="horz" pos="2804" userDrawn="1">
          <p15:clr>
            <a:srgbClr val="A4A3A4"/>
          </p15:clr>
        </p15:guide>
        <p15:guide id="49" orient="horz" pos="3444" userDrawn="1">
          <p15:clr>
            <a:srgbClr val="A4A3A4"/>
          </p15:clr>
        </p15:guide>
        <p15:guide id="50" orient="horz" pos="2643" userDrawn="1">
          <p15:clr>
            <a:srgbClr val="A4A3A4"/>
          </p15:clr>
        </p15:guide>
        <p15:guide id="51" orient="horz" pos="2562" userDrawn="1">
          <p15:clr>
            <a:srgbClr val="A4A3A4"/>
          </p15:clr>
        </p15:guide>
        <p15:guide id="52" orient="horz" pos="2481" userDrawn="1">
          <p15:clr>
            <a:srgbClr val="A4A3A4"/>
          </p15:clr>
        </p15:guide>
        <p15:guide id="53" orient="horz" pos="2402" userDrawn="1">
          <p15:clr>
            <a:srgbClr val="A4A3A4"/>
          </p15:clr>
        </p15:guide>
        <p15:guide id="54" orient="horz" pos="2319" userDrawn="1">
          <p15:clr>
            <a:srgbClr val="A4A3A4"/>
          </p15:clr>
        </p15:guide>
        <p15:guide id="55" orient="horz" pos="2243" userDrawn="1">
          <p15:clr>
            <a:srgbClr val="A4A3A4"/>
          </p15:clr>
        </p15:guide>
        <p15:guide id="56" orient="horz" pos="2082" userDrawn="1">
          <p15:clr>
            <a:srgbClr val="A4A3A4"/>
          </p15:clr>
        </p15:guide>
        <p15:guide id="57" orient="horz" pos="2162" userDrawn="1">
          <p15:clr>
            <a:srgbClr val="A4A3A4"/>
          </p15:clr>
        </p15:guide>
        <p15:guide id="58" pos="70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B87"/>
    <a:srgbClr val="007A3E"/>
    <a:srgbClr val="E1FFE1"/>
    <a:srgbClr val="007B3E"/>
    <a:srgbClr val="CDFAFF"/>
    <a:srgbClr val="008000"/>
    <a:srgbClr val="55A67E"/>
    <a:srgbClr val="87C1C7"/>
    <a:srgbClr val="55A7AF"/>
    <a:srgbClr val="2A31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688" autoAdjust="0"/>
    <p:restoredTop sz="96374" autoAdjust="0"/>
  </p:normalViewPr>
  <p:slideViewPr>
    <p:cSldViewPr snapToGrid="0">
      <p:cViewPr varScale="1">
        <p:scale>
          <a:sx n="107" d="100"/>
          <a:sy n="107" d="100"/>
        </p:scale>
        <p:origin x="1146" y="114"/>
      </p:cViewPr>
      <p:guideLst>
        <p:guide orient="horz" pos="958"/>
        <p:guide pos="960"/>
        <p:guide pos="1119"/>
        <p:guide pos="1760"/>
        <p:guide pos="1919"/>
        <p:guide pos="2561"/>
        <p:guide pos="2721"/>
        <p:guide pos="3362"/>
        <p:guide pos="3521"/>
        <p:guide pos="4158"/>
        <p:guide pos="4316"/>
        <p:guide pos="4961"/>
        <p:guide pos="5121"/>
        <p:guide pos="5745"/>
        <p:guide pos="5922"/>
        <p:guide pos="6562"/>
        <p:guide pos="6723"/>
        <p:guide orient="horz" pos="1117"/>
        <p:guide pos="320"/>
        <p:guide pos="7362"/>
        <p:guide orient="horz" pos="323"/>
        <p:guide orient="horz" pos="4005"/>
        <p:guide orient="horz" pos="1440"/>
        <p:guide orient="horz" pos="1521"/>
        <p:guide orient="horz" pos="1601"/>
        <p:guide orient="horz" pos="1680"/>
        <p:guide orient="horz" pos="1760"/>
        <p:guide orient="horz" pos="1842"/>
        <p:guide orient="horz" pos="1922"/>
        <p:guide orient="horz" pos="2001"/>
        <p:guide orient="horz" pos="3924"/>
        <p:guide orient="horz" pos="3524"/>
        <p:guide orient="horz" pos="3765"/>
        <p:guide orient="horz" pos="3603"/>
        <p:guide orient="horz" pos="3684"/>
        <p:guide orient="horz" pos="3845"/>
        <p:guide orient="horz" pos="2963"/>
        <p:guide orient="horz" pos="3042"/>
        <p:guide orient="horz" pos="3363"/>
        <p:guide orient="horz" pos="3123"/>
        <p:guide orient="horz" pos="3204"/>
        <p:guide orient="horz" pos="2723"/>
        <p:guide orient="horz" pos="2886"/>
        <p:guide orient="horz" pos="3284"/>
        <p:guide orient="horz" pos="2804"/>
        <p:guide orient="horz" pos="3444"/>
        <p:guide orient="horz" pos="2643"/>
        <p:guide orient="horz" pos="2562"/>
        <p:guide orient="horz" pos="2481"/>
        <p:guide orient="horz" pos="2402"/>
        <p:guide orient="horz" pos="2319"/>
        <p:guide orient="horz" pos="2243"/>
        <p:guide orient="horz" pos="2082"/>
        <p:guide orient="horz" pos="2162"/>
        <p:guide pos="70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87" d="100"/>
          <a:sy n="87" d="100"/>
        </p:scale>
        <p:origin x="384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6346" cy="497759"/>
          </a:xfrm>
          <a:prstGeom prst="rect">
            <a:avLst/>
          </a:prstGeom>
        </p:spPr>
        <p:txBody>
          <a:bodyPr vert="horz" lIns="91294" tIns="45647" rIns="91294" bIns="45647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744" y="0"/>
            <a:ext cx="2946345" cy="497759"/>
          </a:xfrm>
          <a:prstGeom prst="rect">
            <a:avLst/>
          </a:prstGeom>
        </p:spPr>
        <p:txBody>
          <a:bodyPr vert="horz" lIns="91294" tIns="45647" rIns="91294" bIns="45647" rtlCol="0"/>
          <a:lstStyle>
            <a:lvl1pPr algn="r">
              <a:defRPr sz="1200"/>
            </a:lvl1pPr>
          </a:lstStyle>
          <a:p>
            <a:fld id="{6DA2A1DB-09C6-4B90-AFC9-7EB849F9E29A}" type="datetimeFigureOut">
              <a:rPr lang="ru-RU" smtClean="0"/>
              <a:t>04.12.2024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9428880"/>
            <a:ext cx="2946346" cy="497759"/>
          </a:xfrm>
          <a:prstGeom prst="rect">
            <a:avLst/>
          </a:prstGeom>
        </p:spPr>
        <p:txBody>
          <a:bodyPr vert="horz" lIns="91294" tIns="45647" rIns="91294" bIns="45647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744" y="9428880"/>
            <a:ext cx="2946345" cy="497759"/>
          </a:xfrm>
          <a:prstGeom prst="rect">
            <a:avLst/>
          </a:prstGeom>
        </p:spPr>
        <p:txBody>
          <a:bodyPr vert="horz" lIns="91294" tIns="45647" rIns="91294" bIns="45647" rtlCol="0" anchor="b"/>
          <a:lstStyle>
            <a:lvl1pPr algn="r">
              <a:defRPr sz="1200"/>
            </a:lvl1pPr>
          </a:lstStyle>
          <a:p>
            <a:fld id="{0F4C100C-2CA8-4BD3-A479-6A95264004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98885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8056"/>
          </a:xfrm>
          <a:prstGeom prst="rect">
            <a:avLst/>
          </a:prstGeom>
        </p:spPr>
        <p:txBody>
          <a:bodyPr vert="horz" lIns="91294" tIns="45647" rIns="91294" bIns="45647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1"/>
            <a:ext cx="2945659" cy="498056"/>
          </a:xfrm>
          <a:prstGeom prst="rect">
            <a:avLst/>
          </a:prstGeom>
        </p:spPr>
        <p:txBody>
          <a:bodyPr vert="horz" lIns="91294" tIns="45647" rIns="91294" bIns="45647" rtlCol="0"/>
          <a:lstStyle>
            <a:lvl1pPr algn="r">
              <a:defRPr sz="1200"/>
            </a:lvl1pPr>
          </a:lstStyle>
          <a:p>
            <a:fld id="{8C2963EA-0E7E-4D85-B6AB-F484D26806DF}" type="datetimeFigureOut">
              <a:rPr lang="ru-RU" smtClean="0"/>
              <a:t>04.12.2024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94" tIns="45647" rIns="91294" bIns="45647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3"/>
          </a:xfrm>
          <a:prstGeom prst="rect">
            <a:avLst/>
          </a:prstGeom>
        </p:spPr>
        <p:txBody>
          <a:bodyPr vert="horz" lIns="91294" tIns="45647" rIns="91294" bIns="45647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45659" cy="498055"/>
          </a:xfrm>
          <a:prstGeom prst="rect">
            <a:avLst/>
          </a:prstGeom>
        </p:spPr>
        <p:txBody>
          <a:bodyPr vert="horz" lIns="91294" tIns="45647" rIns="91294" bIns="45647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294" tIns="45647" rIns="91294" bIns="45647" rtlCol="0" anchor="b"/>
          <a:lstStyle>
            <a:lvl1pPr algn="r">
              <a:defRPr sz="1200"/>
            </a:lvl1pPr>
          </a:lstStyle>
          <a:p>
            <a:fld id="{F60DC233-E2B6-4F21-B5CB-2A98D2DD012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363520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701937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FB7A6-7428-43BE-BCE8-E4BD7F745211}" type="datetime1">
              <a:rPr lang="en-US" smtClean="0"/>
              <a:t>12/4/2024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9765C-0C8B-4CAF-961A-3A2E605C2C35}" type="datetime1">
              <a:rPr lang="en-US" smtClean="0"/>
              <a:t>12/4/2024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0A4EB-1D38-40B0-87D4-9B4919E3F8AE}" type="datetime1">
              <a:rPr lang="en-US" smtClean="0"/>
              <a:t>12/4/2024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BBB61-E7DE-4EE3-BF46-D745748CEA6D}" type="datetime1">
              <a:rPr lang="en-US" smtClean="0"/>
              <a:t>12/4/2024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77864" y="230188"/>
            <a:ext cx="2743200" cy="365125"/>
          </a:xfr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37AB6-4298-4BF0-B866-043D158B9DEC}" type="datetime1">
              <a:rPr lang="en-US" smtClean="0"/>
              <a:t>12/4/2024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04C75-2C85-48A3-A310-68C6B4D18AA1}" type="datetime1">
              <a:rPr lang="en-US" smtClean="0"/>
              <a:t>12/4/2024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79EC9-1897-46D3-A219-973C473AEC6E}" type="datetime1">
              <a:rPr lang="en-US" smtClean="0"/>
              <a:t>12/4/2024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68365-B5AF-4A9A-A57E-AA3EB69FD674}" type="datetime1">
              <a:rPr lang="en-US" smtClean="0"/>
              <a:t>12/4/2024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5CF2A-637D-4C99-9A77-16DB3D4A33EC}" type="datetime1">
              <a:rPr lang="en-US" smtClean="0"/>
              <a:t>12/4/2024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9261389" y="153258"/>
            <a:ext cx="2743200" cy="365125"/>
          </a:xfrm>
        </p:spPr>
        <p:txBody>
          <a:bodyPr/>
          <a:lstStyle>
            <a:lvl1pPr>
              <a:defRPr sz="1600" b="1">
                <a:solidFill>
                  <a:schemeClr val="accent1"/>
                </a:solidFill>
              </a:defRPr>
            </a:lvl1pPr>
          </a:lstStyle>
          <a:p>
            <a:fld id="{330EA680-D336-4FF7-8B7A-9848BB0A1C3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95C6C-30BA-4578-A432-52E356632AA3}" type="datetime1">
              <a:rPr lang="en-US" smtClean="0"/>
              <a:t>12/4/2024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895D2-8C06-4F1A-A9C3-8AB91B22835F}" type="datetime1">
              <a:rPr lang="en-US" smtClean="0"/>
              <a:t>12/4/2024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4F6A6D-17FA-43D0-9423-CB7623F639B8}" type="datetime1">
              <a:rPr lang="en-US" smtClean="0"/>
              <a:t>12/4/2024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A3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7D3944D-F27F-485C-846D-90A5638040A5}"/>
              </a:ext>
            </a:extLst>
          </p:cNvPr>
          <p:cNvSpPr txBox="1"/>
          <p:nvPr/>
        </p:nvSpPr>
        <p:spPr>
          <a:xfrm>
            <a:off x="396277" y="2216940"/>
            <a:ext cx="10403995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Важные аспекты бухгалтерского учета государственных финансов в 2024-2025 годах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object 3">
            <a:extLst>
              <a:ext uri="{FF2B5EF4-FFF2-40B4-BE49-F238E27FC236}">
                <a16:creationId xmlns:a16="http://schemas.microsoft.com/office/drawing/2014/main" id="{5F9C4CA6-8837-4FE8-8448-A1D4AD0E4F15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68882" y="503825"/>
            <a:ext cx="1017493" cy="106059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5238907" y="6337286"/>
            <a:ext cx="68333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Сивец Светлана Викторовна</a:t>
            </a:r>
            <a:endParaRPr lang="ru-RU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9931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350B4-811D-9C49-8D4A-B431FFD45952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5560" y="12406"/>
            <a:ext cx="8208912" cy="58958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53208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3" name="object 2">
            <a:extLst>
              <a:ext uri="{FF2B5EF4-FFF2-40B4-BE49-F238E27FC236}">
                <a16:creationId xmlns:a16="http://schemas.microsoft.com/office/drawing/2014/main" id="{56FB6CBB-0E60-4E76-95C2-856F34774D04}"/>
              </a:ext>
            </a:extLst>
          </p:cNvPr>
          <p:cNvSpPr txBox="1"/>
          <p:nvPr/>
        </p:nvSpPr>
        <p:spPr>
          <a:xfrm>
            <a:off x="1124183" y="146579"/>
            <a:ext cx="10565685" cy="375346"/>
          </a:xfrm>
          <a:prstGeom prst="rect">
            <a:avLst/>
          </a:prstGeom>
          <a:solidFill>
            <a:srgbClr val="007B3E"/>
          </a:solidFill>
        </p:spPr>
        <p:txBody>
          <a:bodyPr vert="horz" wrap="square" lIns="0" tIns="36000" rIns="0" bIns="72000" rtlCol="0" anchor="t" anchorCtr="0">
            <a:spAutoFit/>
          </a:bodyPr>
          <a:lstStyle/>
          <a:p>
            <a:pPr marL="180000">
              <a:lnSpc>
                <a:spcPct val="150000"/>
              </a:lnSpc>
              <a:spcBef>
                <a:spcPts val="315"/>
              </a:spcBef>
              <a:tabLst>
                <a:tab pos="17280000" algn="l"/>
              </a:tabLst>
            </a:pPr>
            <a:r>
              <a:rPr sz="1300" dirty="0">
                <a:solidFill>
                  <a:srgbClr val="FFFFFF"/>
                </a:solidFill>
                <a:latin typeface="Montserrat Medium" panose="00000600000000000000" pitchFamily="2" charset="-52"/>
                <a:cs typeface="Arial"/>
              </a:rPr>
              <a:t>МИНИСТЕРСТВО</a:t>
            </a:r>
            <a:r>
              <a:rPr lang="ru-RU" sz="1300" dirty="0">
                <a:solidFill>
                  <a:srgbClr val="FFFFFF"/>
                </a:solidFill>
                <a:latin typeface="Montserrat Medium" panose="00000600000000000000" pitchFamily="2" charset="-52"/>
                <a:cs typeface="Arial"/>
              </a:rPr>
              <a:t> ФИНАНСОВ </a:t>
            </a:r>
            <a:r>
              <a:rPr sz="1300" dirty="0">
                <a:solidFill>
                  <a:srgbClr val="FFFFFF"/>
                </a:solidFill>
                <a:latin typeface="Montserrat Medium" panose="00000600000000000000" pitchFamily="2" charset="-52"/>
                <a:cs typeface="Arial"/>
              </a:rPr>
              <a:t>РОССИЙСКОЙ ФЕДЕРАЦ</a:t>
            </a:r>
            <a:r>
              <a:rPr lang="ru-RU" sz="1300" dirty="0">
                <a:solidFill>
                  <a:srgbClr val="FFFFFF"/>
                </a:solidFill>
                <a:latin typeface="Montserrat Medium" panose="00000600000000000000" pitchFamily="2" charset="-52"/>
                <a:cs typeface="Arial"/>
              </a:rPr>
              <a:t>ИИ</a:t>
            </a:r>
            <a:endParaRPr sz="1300" baseline="-2849" dirty="0">
              <a:latin typeface="Montserrat Medium" panose="00000600000000000000" pitchFamily="2" charset="-52"/>
              <a:cs typeface="Arial"/>
            </a:endParaRPr>
          </a:p>
        </p:txBody>
      </p:sp>
      <p:pic>
        <p:nvPicPr>
          <p:cNvPr id="4" name="Picture 18">
            <a:extLst>
              <a:ext uri="{FF2B5EF4-FFF2-40B4-BE49-F238E27FC236}">
                <a16:creationId xmlns:a16="http://schemas.microsoft.com/office/drawing/2014/main" id="{A0C81A95-275F-4922-9D77-77E0D8017A7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4311" y="151417"/>
            <a:ext cx="369435" cy="38617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4183" y="537587"/>
            <a:ext cx="10075397" cy="5969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90361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3" name="object 2">
            <a:extLst>
              <a:ext uri="{FF2B5EF4-FFF2-40B4-BE49-F238E27FC236}">
                <a16:creationId xmlns:a16="http://schemas.microsoft.com/office/drawing/2014/main" id="{56FB6CBB-0E60-4E76-95C2-856F34774D04}"/>
              </a:ext>
            </a:extLst>
          </p:cNvPr>
          <p:cNvSpPr txBox="1"/>
          <p:nvPr/>
        </p:nvSpPr>
        <p:spPr>
          <a:xfrm>
            <a:off x="1124183" y="146579"/>
            <a:ext cx="10565685" cy="375346"/>
          </a:xfrm>
          <a:prstGeom prst="rect">
            <a:avLst/>
          </a:prstGeom>
          <a:solidFill>
            <a:srgbClr val="007B3E"/>
          </a:solidFill>
        </p:spPr>
        <p:txBody>
          <a:bodyPr vert="horz" wrap="square" lIns="0" tIns="36000" rIns="0" bIns="72000" rtlCol="0" anchor="t" anchorCtr="0">
            <a:spAutoFit/>
          </a:bodyPr>
          <a:lstStyle/>
          <a:p>
            <a:pPr marL="180000">
              <a:lnSpc>
                <a:spcPct val="150000"/>
              </a:lnSpc>
              <a:spcBef>
                <a:spcPts val="315"/>
              </a:spcBef>
              <a:tabLst>
                <a:tab pos="17280000" algn="l"/>
              </a:tabLst>
            </a:pPr>
            <a:r>
              <a:rPr sz="1300" dirty="0">
                <a:solidFill>
                  <a:srgbClr val="FFFFFF"/>
                </a:solidFill>
                <a:latin typeface="Montserrat Medium" panose="00000600000000000000" pitchFamily="2" charset="-52"/>
                <a:cs typeface="Arial"/>
              </a:rPr>
              <a:t>МИНИСТЕРСТВО</a:t>
            </a:r>
            <a:r>
              <a:rPr lang="ru-RU" sz="1300" dirty="0">
                <a:solidFill>
                  <a:srgbClr val="FFFFFF"/>
                </a:solidFill>
                <a:latin typeface="Montserrat Medium" panose="00000600000000000000" pitchFamily="2" charset="-52"/>
                <a:cs typeface="Arial"/>
              </a:rPr>
              <a:t> ФИНАНСОВ </a:t>
            </a:r>
            <a:r>
              <a:rPr sz="1300" dirty="0">
                <a:solidFill>
                  <a:srgbClr val="FFFFFF"/>
                </a:solidFill>
                <a:latin typeface="Montserrat Medium" panose="00000600000000000000" pitchFamily="2" charset="-52"/>
                <a:cs typeface="Arial"/>
              </a:rPr>
              <a:t>РОССИЙСКОЙ ФЕДЕРАЦ</a:t>
            </a:r>
            <a:r>
              <a:rPr lang="ru-RU" sz="1300" dirty="0">
                <a:solidFill>
                  <a:srgbClr val="FFFFFF"/>
                </a:solidFill>
                <a:latin typeface="Montserrat Medium" panose="00000600000000000000" pitchFamily="2" charset="-52"/>
                <a:cs typeface="Arial"/>
              </a:rPr>
              <a:t>ИИ</a:t>
            </a:r>
            <a:endParaRPr sz="1300" baseline="-2849" dirty="0">
              <a:latin typeface="Montserrat Medium" panose="00000600000000000000" pitchFamily="2" charset="-52"/>
              <a:cs typeface="Arial"/>
            </a:endParaRPr>
          </a:p>
        </p:txBody>
      </p:sp>
      <p:pic>
        <p:nvPicPr>
          <p:cNvPr id="4" name="Picture 18">
            <a:extLst>
              <a:ext uri="{FF2B5EF4-FFF2-40B4-BE49-F238E27FC236}">
                <a16:creationId xmlns:a16="http://schemas.microsoft.com/office/drawing/2014/main" id="{A0C81A95-275F-4922-9D77-77E0D8017A7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4311" y="151417"/>
            <a:ext cx="369435" cy="38617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0235" y="537587"/>
            <a:ext cx="10063907" cy="61137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15425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3" name="object 2">
            <a:extLst>
              <a:ext uri="{FF2B5EF4-FFF2-40B4-BE49-F238E27FC236}">
                <a16:creationId xmlns:a16="http://schemas.microsoft.com/office/drawing/2014/main" id="{56FB6CBB-0E60-4E76-95C2-856F34774D04}"/>
              </a:ext>
            </a:extLst>
          </p:cNvPr>
          <p:cNvSpPr txBox="1"/>
          <p:nvPr/>
        </p:nvSpPr>
        <p:spPr>
          <a:xfrm>
            <a:off x="1124183" y="146579"/>
            <a:ext cx="10565685" cy="375346"/>
          </a:xfrm>
          <a:prstGeom prst="rect">
            <a:avLst/>
          </a:prstGeom>
          <a:solidFill>
            <a:srgbClr val="007B3E"/>
          </a:solidFill>
        </p:spPr>
        <p:txBody>
          <a:bodyPr vert="horz" wrap="square" lIns="0" tIns="36000" rIns="0" bIns="72000" rtlCol="0" anchor="t" anchorCtr="0">
            <a:spAutoFit/>
          </a:bodyPr>
          <a:lstStyle/>
          <a:p>
            <a:pPr marL="180000">
              <a:lnSpc>
                <a:spcPct val="150000"/>
              </a:lnSpc>
              <a:spcBef>
                <a:spcPts val="315"/>
              </a:spcBef>
              <a:tabLst>
                <a:tab pos="17280000" algn="l"/>
              </a:tabLst>
            </a:pPr>
            <a:r>
              <a:rPr sz="1300" dirty="0">
                <a:solidFill>
                  <a:srgbClr val="FFFFFF"/>
                </a:solidFill>
                <a:latin typeface="Montserrat Medium" panose="00000600000000000000" pitchFamily="2" charset="-52"/>
                <a:cs typeface="Arial"/>
              </a:rPr>
              <a:t>МИНИСТЕРСТВО</a:t>
            </a:r>
            <a:r>
              <a:rPr lang="ru-RU" sz="1300" dirty="0">
                <a:solidFill>
                  <a:srgbClr val="FFFFFF"/>
                </a:solidFill>
                <a:latin typeface="Montserrat Medium" panose="00000600000000000000" pitchFamily="2" charset="-52"/>
                <a:cs typeface="Arial"/>
              </a:rPr>
              <a:t> ФИНАНСОВ </a:t>
            </a:r>
            <a:r>
              <a:rPr sz="1300" dirty="0">
                <a:solidFill>
                  <a:srgbClr val="FFFFFF"/>
                </a:solidFill>
                <a:latin typeface="Montserrat Medium" panose="00000600000000000000" pitchFamily="2" charset="-52"/>
                <a:cs typeface="Arial"/>
              </a:rPr>
              <a:t>РОССИЙСКОЙ ФЕДЕРАЦ</a:t>
            </a:r>
            <a:r>
              <a:rPr lang="ru-RU" sz="1300" dirty="0">
                <a:solidFill>
                  <a:srgbClr val="FFFFFF"/>
                </a:solidFill>
                <a:latin typeface="Montserrat Medium" panose="00000600000000000000" pitchFamily="2" charset="-52"/>
                <a:cs typeface="Arial"/>
              </a:rPr>
              <a:t>ИИ</a:t>
            </a:r>
            <a:endParaRPr sz="1300" baseline="-2849" dirty="0">
              <a:latin typeface="Montserrat Medium" panose="00000600000000000000" pitchFamily="2" charset="-52"/>
              <a:cs typeface="Arial"/>
            </a:endParaRPr>
          </a:p>
        </p:txBody>
      </p:sp>
      <p:pic>
        <p:nvPicPr>
          <p:cNvPr id="4" name="Picture 18">
            <a:extLst>
              <a:ext uri="{FF2B5EF4-FFF2-40B4-BE49-F238E27FC236}">
                <a16:creationId xmlns:a16="http://schemas.microsoft.com/office/drawing/2014/main" id="{A0C81A95-275F-4922-9D77-77E0D8017A7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4311" y="151417"/>
            <a:ext cx="369435" cy="386170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9216A720-59D3-CB45-B0DF-1E1C545580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9543188"/>
              </p:ext>
            </p:extLst>
          </p:nvPr>
        </p:nvGraphicFramePr>
        <p:xfrm>
          <a:off x="1281954" y="806824"/>
          <a:ext cx="9798425" cy="401335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99775">
                  <a:extLst>
                    <a:ext uri="{9D8B030D-6E8A-4147-A177-3AD203B41FA5}">
                      <a16:colId xmlns:a16="http://schemas.microsoft.com/office/drawing/2014/main" val="3388496969"/>
                    </a:ext>
                  </a:extLst>
                </a:gridCol>
                <a:gridCol w="1399775">
                  <a:extLst>
                    <a:ext uri="{9D8B030D-6E8A-4147-A177-3AD203B41FA5}">
                      <a16:colId xmlns:a16="http://schemas.microsoft.com/office/drawing/2014/main" val="3762605872"/>
                    </a:ext>
                  </a:extLst>
                </a:gridCol>
                <a:gridCol w="1399775">
                  <a:extLst>
                    <a:ext uri="{9D8B030D-6E8A-4147-A177-3AD203B41FA5}">
                      <a16:colId xmlns:a16="http://schemas.microsoft.com/office/drawing/2014/main" val="956800503"/>
                    </a:ext>
                  </a:extLst>
                </a:gridCol>
                <a:gridCol w="1399775">
                  <a:extLst>
                    <a:ext uri="{9D8B030D-6E8A-4147-A177-3AD203B41FA5}">
                      <a16:colId xmlns:a16="http://schemas.microsoft.com/office/drawing/2014/main" val="1289045803"/>
                    </a:ext>
                  </a:extLst>
                </a:gridCol>
                <a:gridCol w="1399775">
                  <a:extLst>
                    <a:ext uri="{9D8B030D-6E8A-4147-A177-3AD203B41FA5}">
                      <a16:colId xmlns:a16="http://schemas.microsoft.com/office/drawing/2014/main" val="1882469783"/>
                    </a:ext>
                  </a:extLst>
                </a:gridCol>
                <a:gridCol w="1399775">
                  <a:extLst>
                    <a:ext uri="{9D8B030D-6E8A-4147-A177-3AD203B41FA5}">
                      <a16:colId xmlns:a16="http://schemas.microsoft.com/office/drawing/2014/main" val="2681720293"/>
                    </a:ext>
                  </a:extLst>
                </a:gridCol>
                <a:gridCol w="1399775">
                  <a:extLst>
                    <a:ext uri="{9D8B030D-6E8A-4147-A177-3AD203B41FA5}">
                      <a16:colId xmlns:a16="http://schemas.microsoft.com/office/drawing/2014/main" val="105266183"/>
                    </a:ext>
                  </a:extLst>
                </a:gridCol>
              </a:tblGrid>
              <a:tr h="501669">
                <a:tc rowSpan="2">
                  <a:txBody>
                    <a:bodyPr/>
                    <a:lstStyle/>
                    <a:p>
                      <a:pPr algn="ctr"/>
                      <a:r>
                        <a:rPr lang="ru-RU" sz="1400" b="1" dirty="0"/>
                        <a:t>Счет</a:t>
                      </a:r>
                    </a:p>
                  </a:txBody>
                  <a:tcPr marL="68580" marR="68580" marT="34290" marB="3429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400" b="1" dirty="0"/>
                        <a:t>Сальдо на начало</a:t>
                      </a:r>
                    </a:p>
                  </a:txBody>
                  <a:tcPr marL="68580" marR="68580" marT="34290" marB="3429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400" b="1" dirty="0"/>
                        <a:t>Обороты</a:t>
                      </a:r>
                    </a:p>
                  </a:txBody>
                  <a:tcPr marL="68580" marR="68580" marT="34290" marB="3429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400" b="1" dirty="0"/>
                        <a:t>Сальдо на конец</a:t>
                      </a:r>
                    </a:p>
                  </a:txBody>
                  <a:tcPr marL="68580" marR="68580" marT="34290" marB="3429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02164608"/>
                  </a:ext>
                </a:extLst>
              </a:tr>
              <a:tr h="501669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err="1"/>
                        <a:t>Дт</a:t>
                      </a:r>
                      <a:endParaRPr lang="ru-RU" sz="1400" b="1" dirty="0"/>
                    </a:p>
                  </a:txBody>
                  <a:tcPr marL="68580" marR="68580" marT="34290" marB="3429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err="1"/>
                        <a:t>Кт</a:t>
                      </a:r>
                      <a:endParaRPr lang="ru-RU" sz="1400" b="1" dirty="0"/>
                    </a:p>
                  </a:txBody>
                  <a:tcPr marL="68580" marR="68580" marT="34290" marB="3429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err="1"/>
                        <a:t>Дт</a:t>
                      </a:r>
                      <a:endParaRPr lang="ru-RU" sz="1400" b="1" dirty="0"/>
                    </a:p>
                  </a:txBody>
                  <a:tcPr marL="68580" marR="68580" marT="34290" marB="3429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err="1"/>
                        <a:t>Кт</a:t>
                      </a:r>
                      <a:endParaRPr lang="ru-RU" sz="1400" b="1" dirty="0"/>
                    </a:p>
                  </a:txBody>
                  <a:tcPr marL="68580" marR="68580" marT="34290" marB="3429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err="1"/>
                        <a:t>Дт</a:t>
                      </a:r>
                      <a:endParaRPr lang="ru-RU" sz="1400" b="1" dirty="0"/>
                    </a:p>
                  </a:txBody>
                  <a:tcPr marL="68580" marR="68580" marT="34290" marB="3429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err="1"/>
                        <a:t>Кт</a:t>
                      </a:r>
                      <a:endParaRPr lang="ru-RU" sz="1400" b="1" dirty="0"/>
                    </a:p>
                  </a:txBody>
                  <a:tcPr marL="68580" marR="68580" marT="34290" marB="3429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1177140"/>
                  </a:ext>
                </a:extLst>
              </a:tr>
              <a:tr h="501669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КРБ Х 206ХХ 00Х</a:t>
                      </a:r>
                      <a:endParaRPr lang="ru-RU" sz="140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420</a:t>
                      </a:r>
                      <a:endParaRPr lang="ru-RU" sz="140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40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40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40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420</a:t>
                      </a:r>
                      <a:endParaRPr lang="ru-RU" sz="140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/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2230493558"/>
                  </a:ext>
                </a:extLst>
              </a:tr>
              <a:tr h="501669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КДБ Х209ХХ 00Х</a:t>
                      </a:r>
                      <a:endParaRPr lang="ru-RU" sz="140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-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-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40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2</a:t>
                      </a:r>
                      <a:r>
                        <a:rPr lang="ru-RU" sz="1400" dirty="0" smtClean="0"/>
                        <a:t>00</a:t>
                      </a:r>
                      <a:endParaRPr lang="ru-RU" sz="140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-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200</a:t>
                      </a:r>
                      <a:endParaRPr lang="ru-RU" sz="1400" dirty="0"/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2023516614"/>
                  </a:ext>
                </a:extLst>
              </a:tr>
              <a:tr h="501669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КРБ Х20934 00Х</a:t>
                      </a:r>
                      <a:endParaRPr lang="ru-RU" sz="140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-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-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40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500</a:t>
                      </a:r>
                      <a:endParaRPr lang="ru-RU" sz="140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-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500?!</a:t>
                      </a:r>
                      <a:endParaRPr lang="ru-RU" sz="1400" dirty="0"/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795132595"/>
                  </a:ext>
                </a:extLst>
              </a:tr>
              <a:tr h="501669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КДБ </a:t>
                      </a:r>
                      <a:r>
                        <a:rPr lang="ru-RU" sz="1400" dirty="0" smtClean="0"/>
                        <a:t>Х20936 00Х</a:t>
                      </a:r>
                      <a:endParaRPr lang="ru-RU" sz="140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-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-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40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900</a:t>
                      </a:r>
                      <a:endParaRPr lang="ru-RU" sz="140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-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900?!</a:t>
                      </a:r>
                      <a:endParaRPr lang="ru-RU" sz="1400" dirty="0"/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810541607"/>
                  </a:ext>
                </a:extLst>
              </a:tr>
              <a:tr h="501669">
                <a:tc>
                  <a:txBody>
                    <a:bodyPr/>
                    <a:lstStyle/>
                    <a:p>
                      <a:pPr algn="ctr"/>
                      <a:endParaRPr lang="ru-RU" sz="140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40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/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4146449676"/>
                  </a:ext>
                </a:extLst>
              </a:tr>
              <a:tr h="501669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КДБ Х 205ХХ 00Х</a:t>
                      </a:r>
                      <a:endParaRPr lang="ru-RU" sz="140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1500</a:t>
                      </a:r>
                      <a:endParaRPr lang="ru-RU" sz="140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500</a:t>
                      </a:r>
                      <a:endParaRPr lang="ru-RU" sz="140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2000</a:t>
                      </a:r>
                      <a:endParaRPr lang="ru-RU" sz="140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/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4691807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82630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10164452" y="22071"/>
            <a:ext cx="444876" cy="365125"/>
          </a:xfrm>
        </p:spPr>
        <p:txBody>
          <a:bodyPr/>
          <a:lstStyle/>
          <a:p>
            <a:fld id="{D81B3B79-DEF0-4346-A5D2-0443081EFB3D}" type="slidenum">
              <a:rPr lang="ru-RU" b="1">
                <a:solidFill>
                  <a:srgbClr val="C79023"/>
                </a:solidFill>
              </a:rPr>
              <a:t>6</a:t>
            </a:fld>
            <a:endParaRPr lang="en-US" b="1" dirty="0">
              <a:solidFill>
                <a:srgbClr val="C79023"/>
              </a:solidFill>
            </a:endParaRPr>
          </a:p>
        </p:txBody>
      </p:sp>
      <p:sp>
        <p:nvSpPr>
          <p:cNvPr id="7" name="Rectangle 4"/>
          <p:cNvSpPr/>
          <p:nvPr/>
        </p:nvSpPr>
        <p:spPr>
          <a:xfrm>
            <a:off x="1631505" y="253596"/>
            <a:ext cx="8897303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ru-RU" sz="2200" b="1" dirty="0">
                <a:solidFill>
                  <a:srgbClr val="077A3E"/>
                </a:solidFill>
                <a:latin typeface="Bookman Old Style" panose="02050604050505020204" pitchFamily="18" charset="0"/>
                <a:ea typeface="Times New Roman" charset="0"/>
                <a:cs typeface="Times New Roman" charset="0"/>
              </a:rPr>
              <a:t>Изменения в НПА на 2024 год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BC0472E-AD89-5142-9583-AEC3D50E2FA9}"/>
              </a:ext>
            </a:extLst>
          </p:cNvPr>
          <p:cNvSpPr txBox="1"/>
          <p:nvPr/>
        </p:nvSpPr>
        <p:spPr>
          <a:xfrm>
            <a:off x="1551402" y="823675"/>
            <a:ext cx="8532948" cy="309634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just"/>
            <a:r>
              <a:rPr lang="ru-RU" b="1" dirty="0">
                <a:solidFill>
                  <a:srgbClr val="002060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1) Общие требования к инвентаризации и документообороту</a:t>
            </a:r>
          </a:p>
          <a:p>
            <a:pPr algn="just"/>
            <a:r>
              <a:rPr lang="ru-RU" dirty="0">
                <a:latin typeface="Bookman Old Style" panose="02050604050505020204" pitchFamily="18" charset="0"/>
                <a:cs typeface="Times New Roman" panose="02020603050405020304" pitchFamily="18" charset="0"/>
              </a:rPr>
              <a:t>Приказ МФ РФ от 13.09.2023 №144н «О внесении изменений в СГС «Учетная политика»</a:t>
            </a:r>
          </a:p>
          <a:p>
            <a:pPr algn="just"/>
            <a:r>
              <a:rPr lang="ru-RU" dirty="0">
                <a:latin typeface="Bookman Old Style" panose="02050604050505020204" pitchFamily="18" charset="0"/>
                <a:cs typeface="Times New Roman" panose="02020603050405020304" pitchFamily="18" charset="0"/>
              </a:rPr>
              <a:t>Приказ МФ РФ от 13.09.2023 №143н «О внесении изменений в СГС «Концептуальные основы»</a:t>
            </a:r>
          </a:p>
          <a:p>
            <a:pPr algn="just"/>
            <a:endParaRPr lang="ru-RU" dirty="0">
              <a:latin typeface="Bookman Old Style" panose="020506040505050202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>
                <a:solidFill>
                  <a:srgbClr val="002060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2) Сроки представления отчетности для </a:t>
            </a:r>
            <a:r>
              <a:rPr lang="ru-RU" b="1" dirty="0" err="1">
                <a:solidFill>
                  <a:srgbClr val="002060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финорганов</a:t>
            </a:r>
            <a:endParaRPr lang="ru-RU" b="1" dirty="0">
              <a:solidFill>
                <a:srgbClr val="002060"/>
              </a:solidFill>
              <a:latin typeface="Bookman Old Style" panose="020506040505050202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Bookman Old Style" panose="02050604050505020204" pitchFamily="18" charset="0"/>
                <a:cs typeface="Times New Roman" panose="02020603050405020304" pitchFamily="18" charset="0"/>
              </a:rPr>
              <a:t>Приказ МФ РФ от 07.03.2024 №21н «О внесении изменений в Инструкцию №191н»</a:t>
            </a:r>
          </a:p>
          <a:p>
            <a:pPr algn="just"/>
            <a:endParaRPr lang="ru-RU" dirty="0">
              <a:latin typeface="Bookman Old Style" panose="020506040505050202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>
                <a:solidFill>
                  <a:srgbClr val="002060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3) Электронные первичные документы и регистры</a:t>
            </a:r>
          </a:p>
          <a:p>
            <a:pPr algn="just"/>
            <a:r>
              <a:rPr lang="ru-RU" dirty="0">
                <a:latin typeface="Bookman Old Style" panose="02050604050505020204" pitchFamily="18" charset="0"/>
                <a:cs typeface="Times New Roman" panose="02020603050405020304" pitchFamily="18" charset="0"/>
              </a:rPr>
              <a:t>Приказ МФ РФ от 07.11.2022 №157н «О внесении изменений в Приказ №61н»</a:t>
            </a:r>
          </a:p>
          <a:p>
            <a:pPr algn="just"/>
            <a:endParaRPr lang="ru-RU" dirty="0">
              <a:latin typeface="Bookman Old Style" panose="020506040505050202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28204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7D3944D-F27F-485C-846D-90A5638040A5}"/>
              </a:ext>
            </a:extLst>
          </p:cNvPr>
          <p:cNvSpPr txBox="1"/>
          <p:nvPr/>
        </p:nvSpPr>
        <p:spPr>
          <a:xfrm>
            <a:off x="396277" y="2216940"/>
            <a:ext cx="10403995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Важные аспекты бухгалтерского учета государственных финансов в 2024-2025 годах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object 3">
            <a:extLst>
              <a:ext uri="{FF2B5EF4-FFF2-40B4-BE49-F238E27FC236}">
                <a16:creationId xmlns:a16="http://schemas.microsoft.com/office/drawing/2014/main" id="{5F9C4CA6-8837-4FE8-8448-A1D4AD0E4F15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68882" y="503825"/>
            <a:ext cx="1017493" cy="106059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5238907" y="6337286"/>
            <a:ext cx="68333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Сивец Светлана Викторовна</a:t>
            </a:r>
            <a:endParaRPr lang="ru-RU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631056" y="2709383"/>
            <a:ext cx="700685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object 2">
            <a:extLst>
              <a:ext uri="{FF2B5EF4-FFF2-40B4-BE49-F238E27FC236}">
                <a16:creationId xmlns:a16="http://schemas.microsoft.com/office/drawing/2014/main" id="{56FB6CBB-0E60-4E76-95C2-856F34774D04}"/>
              </a:ext>
            </a:extLst>
          </p:cNvPr>
          <p:cNvSpPr txBox="1"/>
          <p:nvPr/>
        </p:nvSpPr>
        <p:spPr>
          <a:xfrm>
            <a:off x="1124183" y="146579"/>
            <a:ext cx="10565685" cy="375346"/>
          </a:xfrm>
          <a:prstGeom prst="rect">
            <a:avLst/>
          </a:prstGeom>
          <a:solidFill>
            <a:srgbClr val="007B3E"/>
          </a:solidFill>
        </p:spPr>
        <p:txBody>
          <a:bodyPr vert="horz" wrap="square" lIns="0" tIns="36000" rIns="0" bIns="72000" rtlCol="0" anchor="t" anchorCtr="0">
            <a:spAutoFit/>
          </a:bodyPr>
          <a:lstStyle/>
          <a:p>
            <a:pPr marL="180000">
              <a:lnSpc>
                <a:spcPct val="150000"/>
              </a:lnSpc>
              <a:spcBef>
                <a:spcPts val="315"/>
              </a:spcBef>
              <a:tabLst>
                <a:tab pos="17280000" algn="l"/>
              </a:tabLst>
            </a:pPr>
            <a:r>
              <a:rPr sz="1300" dirty="0">
                <a:solidFill>
                  <a:srgbClr val="FFFFFF"/>
                </a:solidFill>
                <a:latin typeface="Montserrat Medium" panose="00000600000000000000" pitchFamily="2" charset="-52"/>
                <a:cs typeface="Arial"/>
              </a:rPr>
              <a:t>МИНИСТЕРСТВО</a:t>
            </a:r>
            <a:r>
              <a:rPr lang="ru-RU" sz="1300" dirty="0">
                <a:solidFill>
                  <a:srgbClr val="FFFFFF"/>
                </a:solidFill>
                <a:latin typeface="Montserrat Medium" panose="00000600000000000000" pitchFamily="2" charset="-52"/>
                <a:cs typeface="Arial"/>
              </a:rPr>
              <a:t> ФИНАНСОВ </a:t>
            </a:r>
            <a:r>
              <a:rPr sz="1300" dirty="0">
                <a:solidFill>
                  <a:srgbClr val="FFFFFF"/>
                </a:solidFill>
                <a:latin typeface="Montserrat Medium" panose="00000600000000000000" pitchFamily="2" charset="-52"/>
                <a:cs typeface="Arial"/>
              </a:rPr>
              <a:t>РОССИЙСКОЙ ФЕДЕРАЦ</a:t>
            </a:r>
            <a:r>
              <a:rPr lang="ru-RU" sz="1300" dirty="0">
                <a:solidFill>
                  <a:srgbClr val="FFFFFF"/>
                </a:solidFill>
                <a:latin typeface="Montserrat Medium" panose="00000600000000000000" pitchFamily="2" charset="-52"/>
                <a:cs typeface="Arial"/>
              </a:rPr>
              <a:t>ИИ</a:t>
            </a:r>
            <a:endParaRPr sz="1300" baseline="-2849" dirty="0">
              <a:latin typeface="Montserrat Medium" panose="00000600000000000000" pitchFamily="2" charset="-52"/>
              <a:cs typeface="Arial"/>
            </a:endParaRPr>
          </a:p>
        </p:txBody>
      </p:sp>
      <p:pic>
        <p:nvPicPr>
          <p:cNvPr id="8" name="Picture 18">
            <a:extLst>
              <a:ext uri="{FF2B5EF4-FFF2-40B4-BE49-F238E27FC236}">
                <a16:creationId xmlns:a16="http://schemas.microsoft.com/office/drawing/2014/main" id="{A0C81A95-275F-4922-9D77-77E0D8017A7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4311" y="151417"/>
            <a:ext cx="369435" cy="386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6072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МИНФИН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7A3E"/>
      </a:accent1>
      <a:accent2>
        <a:srgbClr val="007B87"/>
      </a:accent2>
      <a:accent3>
        <a:srgbClr val="717682"/>
      </a:accent3>
      <a:accent4>
        <a:srgbClr val="F5D74A"/>
      </a:accent4>
      <a:accent5>
        <a:srgbClr val="A0313A"/>
      </a:accent5>
      <a:accent6>
        <a:srgbClr val="C0A158"/>
      </a:accent6>
      <a:hlink>
        <a:srgbClr val="153736"/>
      </a:hlink>
      <a:folHlink>
        <a:srgbClr val="002B50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4107</TotalTime>
  <Words>200</Words>
  <Application>Microsoft Office PowerPoint</Application>
  <PresentationFormat>Широкоэкранный</PresentationFormat>
  <Paragraphs>59</Paragraphs>
  <Slides>7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4" baseType="lpstr">
      <vt:lpstr>Arial</vt:lpstr>
      <vt:lpstr>Bookman Old Style</vt:lpstr>
      <vt:lpstr>Calibri</vt:lpstr>
      <vt:lpstr>Calibri Light</vt:lpstr>
      <vt:lpstr>Montserrat Medium</vt:lpstr>
      <vt:lpstr>Times New Roman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Эля Насибуллина</dc:creator>
  <cp:lastModifiedBy>СИВЕЦ СВЕТЛАНА ВИКТОРОВНА</cp:lastModifiedBy>
  <cp:revision>858</cp:revision>
  <cp:lastPrinted>2024-10-24T14:03:10Z</cp:lastPrinted>
  <dcterms:created xsi:type="dcterms:W3CDTF">2021-11-29T01:01:16Z</dcterms:created>
  <dcterms:modified xsi:type="dcterms:W3CDTF">2024-12-04T07:26:06Z</dcterms:modified>
</cp:coreProperties>
</file>